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642" y="-192"/>
      </p:cViewPr>
      <p:guideLst>
        <p:guide orient="horz" pos="2041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7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5CBD95F-1B67-4EFE-8030-27B93430E50E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764858" y="3089826"/>
            <a:ext cx="6085096" cy="44147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ctr">
              <a:buNone/>
              <a:defRPr sz="19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24041" indent="0" algn="ctr">
              <a:buNone/>
              <a:defRPr sz="1400"/>
            </a:lvl2pPr>
            <a:lvl3pPr marL="648081" indent="0" algn="ctr">
              <a:buNone/>
              <a:defRPr sz="1300"/>
            </a:lvl3pPr>
            <a:lvl4pPr marL="972122" indent="0" algn="ctr">
              <a:buNone/>
              <a:defRPr sz="1100"/>
            </a:lvl4pPr>
            <a:lvl5pPr marL="1296162" indent="0" algn="ctr">
              <a:buNone/>
              <a:defRPr sz="1100"/>
            </a:lvl5pPr>
            <a:lvl6pPr marL="1620203" indent="0" algn="ctr">
              <a:buNone/>
              <a:defRPr sz="1100"/>
            </a:lvl6pPr>
            <a:lvl7pPr marL="1944243" indent="0" algn="ctr">
              <a:buNone/>
              <a:defRPr sz="1100"/>
            </a:lvl7pPr>
            <a:lvl8pPr marL="2268284" indent="0" algn="ctr">
              <a:buNone/>
              <a:defRPr sz="1100"/>
            </a:lvl8pPr>
            <a:lvl9pPr marL="2592324" indent="0" algn="ctr">
              <a:buNone/>
              <a:defRPr sz="11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764858" y="1710047"/>
            <a:ext cx="6085096" cy="1382782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4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6206949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4967">
          <p15:clr>
            <a:srgbClr val="FBAE40"/>
          </p15:clr>
        </p15:guide>
        <p15:guide id="0" orient="horz" pos="2160" userDrawn="1">
          <p15:clr>
            <a:srgbClr val="FBAE40"/>
          </p15:clr>
        </p15:guide>
        <p15:guide id="2" pos="66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64103" y="261404"/>
            <a:ext cx="10352534" cy="75215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564102" y="1134030"/>
            <a:ext cx="10352534" cy="4819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7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05DF4EB-0341-45A3-8766-28247ACE6EF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23995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9612400" y="345009"/>
            <a:ext cx="1117534" cy="549164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997692" y="345009"/>
            <a:ext cx="7497352" cy="54916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7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97CDEC6-3E08-4ADF-8D69-0BE5DDFC0BB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889707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82940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983358" y="1992056"/>
            <a:ext cx="7555362" cy="116703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2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828306" y="3213087"/>
            <a:ext cx="3865468" cy="337784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  <a:lvl2pPr marL="3240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4808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97212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29616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62020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194424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26828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59232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7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305C5B2-540D-4F48-BD93-334814AF4DB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13203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64103" y="261404"/>
            <a:ext cx="10352534" cy="75215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22905" y="1176035"/>
            <a:ext cx="4800865" cy="4660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161110" y="1176035"/>
            <a:ext cx="4814205" cy="4660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7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38FB09E-DABE-4441-BE82-5E210364AA1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09677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176391" y="112002"/>
            <a:ext cx="8800420" cy="677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025" y="1300534"/>
            <a:ext cx="4874377" cy="77852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00" b="1"/>
            </a:lvl1pPr>
            <a:lvl2pPr marL="324041" indent="0">
              <a:buNone/>
              <a:defRPr sz="1400" b="1"/>
            </a:lvl2pPr>
            <a:lvl3pPr marL="648081" indent="0">
              <a:buNone/>
              <a:defRPr sz="1300" b="1"/>
            </a:lvl3pPr>
            <a:lvl4pPr marL="972122" indent="0">
              <a:buNone/>
              <a:defRPr sz="1100" b="1"/>
            </a:lvl4pPr>
            <a:lvl5pPr marL="1296162" indent="0">
              <a:buNone/>
              <a:defRPr sz="1100" b="1"/>
            </a:lvl5pPr>
            <a:lvl6pPr marL="1620203" indent="0">
              <a:buNone/>
              <a:defRPr sz="1100" b="1"/>
            </a:lvl6pPr>
            <a:lvl7pPr marL="1944243" indent="0">
              <a:buNone/>
              <a:defRPr sz="1100" b="1"/>
            </a:lvl7pPr>
            <a:lvl8pPr marL="2268284" indent="0">
              <a:buNone/>
              <a:defRPr sz="1100" b="1"/>
            </a:lvl8pPr>
            <a:lvl9pPr marL="2592324" indent="0">
              <a:buNone/>
              <a:defRPr sz="1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39025" y="2079055"/>
            <a:ext cx="4874377" cy="3481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8430" y="1300534"/>
            <a:ext cx="4898383" cy="77852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00" b="1"/>
            </a:lvl1pPr>
            <a:lvl2pPr marL="324041" indent="0">
              <a:buNone/>
              <a:defRPr sz="1400" b="1"/>
            </a:lvl2pPr>
            <a:lvl3pPr marL="648081" indent="0">
              <a:buNone/>
              <a:defRPr sz="1300" b="1"/>
            </a:lvl3pPr>
            <a:lvl4pPr marL="972122" indent="0">
              <a:buNone/>
              <a:defRPr sz="1100" b="1"/>
            </a:lvl4pPr>
            <a:lvl5pPr marL="1296162" indent="0">
              <a:buNone/>
              <a:defRPr sz="1100" b="1"/>
            </a:lvl5pPr>
            <a:lvl6pPr marL="1620203" indent="0">
              <a:buNone/>
              <a:defRPr sz="1100" b="1"/>
            </a:lvl6pPr>
            <a:lvl7pPr marL="1944243" indent="0">
              <a:buNone/>
              <a:defRPr sz="1100" b="1"/>
            </a:lvl7pPr>
            <a:lvl8pPr marL="2268284" indent="0">
              <a:buNone/>
              <a:defRPr sz="1100" b="1"/>
            </a:lvl8pPr>
            <a:lvl9pPr marL="2592324" indent="0">
              <a:buNone/>
              <a:defRPr sz="1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078430" y="2079055"/>
            <a:ext cx="4898383" cy="3481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7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0B75C33-9796-4CEB-8151-4DA841E95D1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60449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64103" y="261404"/>
            <a:ext cx="10352534" cy="75215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7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0A52B15-26DB-4C20-B7A0-4782E744695A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08564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7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D8AE6A7-826D-4D25-92BB-3ABCD40B73BE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62028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081698" y="504015"/>
            <a:ext cx="3716169" cy="1512041"/>
          </a:xfrm>
          <a:prstGeom prst="rect">
            <a:avLst/>
          </a:prstGeom>
        </p:spPr>
        <p:txBody>
          <a:bodyPr anchor="b"/>
          <a:lstStyle>
            <a:lvl1pPr>
              <a:defRPr sz="23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186436" y="1005033"/>
            <a:ext cx="5833050" cy="46051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081698" y="2016056"/>
            <a:ext cx="3716169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24041" indent="0">
              <a:buNone/>
              <a:defRPr sz="1000"/>
            </a:lvl2pPr>
            <a:lvl3pPr marL="648081" indent="0">
              <a:buNone/>
              <a:defRPr sz="900"/>
            </a:lvl3pPr>
            <a:lvl4pPr marL="972122" indent="0">
              <a:buNone/>
              <a:defRPr sz="700"/>
            </a:lvl4pPr>
            <a:lvl5pPr marL="1296162" indent="0">
              <a:buNone/>
              <a:defRPr sz="700"/>
            </a:lvl5pPr>
            <a:lvl6pPr marL="1620203" indent="0">
              <a:buNone/>
              <a:defRPr sz="700"/>
            </a:lvl6pPr>
            <a:lvl7pPr marL="1944243" indent="0">
              <a:buNone/>
              <a:defRPr sz="700"/>
            </a:lvl7pPr>
            <a:lvl8pPr marL="2268284" indent="0">
              <a:buNone/>
              <a:defRPr sz="700"/>
            </a:lvl8pPr>
            <a:lvl9pPr marL="2592324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7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F2E03E9-F6C7-4AA9-80C5-615315C24F0A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68858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77717" y="432012"/>
            <a:ext cx="3716169" cy="1512041"/>
          </a:xfrm>
          <a:prstGeom prst="rect">
            <a:avLst/>
          </a:prstGeom>
        </p:spPr>
        <p:txBody>
          <a:bodyPr anchor="b"/>
          <a:lstStyle>
            <a:lvl1pPr>
              <a:defRPr sz="23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143761" y="933030"/>
            <a:ext cx="5833050" cy="4605124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300"/>
            </a:lvl1pPr>
            <a:lvl2pPr marL="324041" indent="0">
              <a:buNone/>
              <a:defRPr sz="2000"/>
            </a:lvl2pPr>
            <a:lvl3pPr marL="648081" indent="0">
              <a:buNone/>
              <a:defRPr sz="1700"/>
            </a:lvl3pPr>
            <a:lvl4pPr marL="972122" indent="0">
              <a:buNone/>
              <a:defRPr sz="1400"/>
            </a:lvl4pPr>
            <a:lvl5pPr marL="1296162" indent="0">
              <a:buNone/>
              <a:defRPr sz="1400"/>
            </a:lvl5pPr>
            <a:lvl6pPr marL="1620203" indent="0">
              <a:buNone/>
              <a:defRPr sz="1400"/>
            </a:lvl6pPr>
            <a:lvl7pPr marL="1944243" indent="0">
              <a:buNone/>
              <a:defRPr sz="1400"/>
            </a:lvl7pPr>
            <a:lvl8pPr marL="2268284" indent="0">
              <a:buNone/>
              <a:defRPr sz="1400"/>
            </a:lvl8pPr>
            <a:lvl9pPr marL="2592324" indent="0">
              <a:buNone/>
              <a:defRPr sz="14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77717" y="1944052"/>
            <a:ext cx="3716169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24041" indent="0">
              <a:buNone/>
              <a:defRPr sz="1000"/>
            </a:lvl2pPr>
            <a:lvl3pPr marL="648081" indent="0">
              <a:buNone/>
              <a:defRPr sz="900"/>
            </a:lvl3pPr>
            <a:lvl4pPr marL="972122" indent="0">
              <a:buNone/>
              <a:defRPr sz="700"/>
            </a:lvl4pPr>
            <a:lvl5pPr marL="1296162" indent="0">
              <a:buNone/>
              <a:defRPr sz="700"/>
            </a:lvl5pPr>
            <a:lvl6pPr marL="1620203" indent="0">
              <a:buNone/>
              <a:defRPr sz="700"/>
            </a:lvl6pPr>
            <a:lvl7pPr marL="1944243" indent="0">
              <a:buNone/>
              <a:defRPr sz="700"/>
            </a:lvl7pPr>
            <a:lvl8pPr marL="2268284" indent="0">
              <a:buNone/>
              <a:defRPr sz="700"/>
            </a:lvl8pPr>
            <a:lvl9pPr marL="2592324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7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7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7777E7B-29B9-4844-B54D-63359C26136D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72898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75734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48081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42043" indent="-342043" algn="just" defTabSz="648081" rtl="0" eaLnBrk="1" latinLnBrk="0" hangingPunct="1">
        <a:lnSpc>
          <a:spcPct val="110000"/>
        </a:lnSpc>
        <a:spcBef>
          <a:spcPts val="1134"/>
        </a:spcBef>
        <a:spcAft>
          <a:spcPts val="0"/>
        </a:spcAft>
        <a:buClr>
          <a:schemeClr val="accent1"/>
        </a:buClr>
        <a:buSzPct val="50000"/>
        <a:buFont typeface="Wingdings" panose="05000000000000000000" pitchFamily="2" charset="2"/>
        <a:buChar char="u"/>
        <a:defRPr lang="zh-CN" altLang="en-US" sz="23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42043" indent="-342043" algn="just" defTabSz="648081" rtl="0" eaLnBrk="1" latinLnBrk="0" hangingPunct="1">
        <a:lnSpc>
          <a:spcPct val="120000"/>
        </a:lnSpc>
        <a:spcBef>
          <a:spcPts val="0"/>
        </a:spcBef>
        <a:spcAft>
          <a:spcPts val="1134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7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10101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4142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58182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2223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06263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0304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54344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4041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8081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2122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162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0203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4243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68284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2324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../&#32654;&#20029;&#23665;&#27827;.ppt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089967" y="1881986"/>
            <a:ext cx="3434878" cy="103890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6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台湾省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hiphotos.baidu.com/yukai100du/pic/item/cd4bf25a5fe1c0af810a183c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49"/>
          <a:stretch>
            <a:fillRect/>
          </a:stretch>
        </p:blipFill>
        <p:spPr bwMode="auto">
          <a:xfrm>
            <a:off x="658812" y="573087"/>
            <a:ext cx="5940425" cy="5207000"/>
          </a:xfrm>
          <a:prstGeom prst="rect">
            <a:avLst/>
          </a:prstGeom>
          <a:noFill/>
          <a:ln w="9525">
            <a:solidFill>
              <a:srgbClr val="0808C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圆角矩形标注 7"/>
          <p:cNvSpPr>
            <a:spLocks noChangeArrowheads="1"/>
          </p:cNvSpPr>
          <p:nvPr/>
        </p:nvSpPr>
        <p:spPr bwMode="auto">
          <a:xfrm>
            <a:off x="6980237" y="2669540"/>
            <a:ext cx="3313355" cy="1306195"/>
          </a:xfrm>
          <a:prstGeom prst="wedgeRoundRectCallout">
            <a:avLst>
              <a:gd name="adj1" fmla="val -69796"/>
              <a:gd name="adj2" fmla="val -225588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rgbClr val="00B0F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台湾以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加工出口工业</a:t>
            </a:r>
            <a:r>
              <a:rPr lang="zh-CN" altLang="en-US" sz="2800">
                <a:latin typeface="宋体" pitchFamily="2" charset="-122"/>
              </a:rPr>
              <a:t>带动经济发展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4549" y="1363951"/>
            <a:ext cx="8077488" cy="454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3421062" y="519113"/>
            <a:ext cx="4625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latin typeface="宋体" pitchFamily="2" charset="-122"/>
              </a:rPr>
              <a:t>“</a:t>
            </a:r>
            <a:r>
              <a:rPr lang="zh-CN" altLang="en-US" sz="2800">
                <a:latin typeface="宋体" pitchFamily="2" charset="-122"/>
              </a:rPr>
              <a:t>台湾硅谷</a:t>
            </a:r>
            <a:r>
              <a:rPr lang="en-US" sz="2800">
                <a:latin typeface="宋体" pitchFamily="2" charset="-122"/>
              </a:rPr>
              <a:t>”</a:t>
            </a:r>
            <a:r>
              <a:rPr lang="en-US" altLang="zh-CN" sz="2800">
                <a:latin typeface="宋体" pitchFamily="2" charset="-122"/>
              </a:rPr>
              <a:t>—</a:t>
            </a:r>
            <a:r>
              <a:rPr lang="zh-CN" altLang="en-US" sz="2800">
                <a:latin typeface="宋体" pitchFamily="2" charset="-122"/>
              </a:rPr>
              <a:t>新竹科学园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hiphotos.baidu.com/28%C1%BD%C2%D6%C5%DC%B3%B5/pic/item/428237f84e86df72242df2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780" y="189830"/>
            <a:ext cx="2172645" cy="1221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Group 3"/>
          <p:cNvGrpSpPr>
            <a:grpSpLocks/>
          </p:cNvGrpSpPr>
          <p:nvPr/>
        </p:nvGrpSpPr>
        <p:grpSpPr bwMode="auto">
          <a:xfrm>
            <a:off x="350838" y="1732005"/>
            <a:ext cx="10820400" cy="3860172"/>
            <a:chOff x="0" y="341058"/>
            <a:chExt cx="8588012" cy="4084766"/>
          </a:xfrm>
        </p:grpSpPr>
        <p:sp>
          <p:nvSpPr>
            <p:cNvPr id="13317" name="Text Box 4"/>
            <p:cNvSpPr txBox="1">
              <a:spLocks noChangeArrowheads="1"/>
            </p:cNvSpPr>
            <p:nvPr/>
          </p:nvSpPr>
          <p:spPr bwMode="auto">
            <a:xfrm>
              <a:off x="0" y="341059"/>
              <a:ext cx="5571624" cy="3713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charset="0"/>
                <a:buNone/>
              </a:pPr>
              <a:r>
                <a:rPr lang="en-US" altLang="zh-CN" sz="2800">
                  <a:latin typeface="宋体" pitchFamily="2" charset="-122"/>
                </a:rPr>
                <a:t>    </a:t>
              </a:r>
              <a:r>
                <a:rPr lang="zh-CN" altLang="en-US" sz="2800">
                  <a:latin typeface="宋体" pitchFamily="2" charset="-122"/>
                </a:rPr>
                <a:t>台湾自古属于中国。</a:t>
              </a:r>
              <a:r>
                <a:rPr lang="en-US" altLang="zh-CN" sz="2800">
                  <a:latin typeface="宋体" pitchFamily="2" charset="-122"/>
                </a:rPr>
                <a:t>17</a:t>
              </a:r>
              <a:r>
                <a:rPr lang="zh-CN" altLang="en-US" sz="2800">
                  <a:latin typeface="宋体" pitchFamily="2" charset="-122"/>
                </a:rPr>
                <a:t>世纪中叶，荷兰殖民者侵占台湾，民族英雄郑成功于</a:t>
              </a:r>
              <a:r>
                <a:rPr lang="en-US" altLang="zh-CN" sz="2800">
                  <a:latin typeface="宋体" pitchFamily="2" charset="-122"/>
                </a:rPr>
                <a:t>1662</a:t>
              </a:r>
              <a:r>
                <a:rPr lang="zh-CN" altLang="en-US" sz="2800">
                  <a:latin typeface="宋体" pitchFamily="2" charset="-122"/>
                </a:rPr>
                <a:t>年驱逐了荷兰殖民者，收复了台湾。</a:t>
              </a:r>
              <a:r>
                <a:rPr lang="en-US" altLang="zh-CN" sz="2800">
                  <a:latin typeface="宋体" pitchFamily="2" charset="-122"/>
                </a:rPr>
                <a:t>1895</a:t>
              </a:r>
              <a:r>
                <a:rPr lang="zh-CN" altLang="en-US" sz="2800">
                  <a:latin typeface="宋体" pitchFamily="2" charset="-122"/>
                </a:rPr>
                <a:t>年，中国清朝政府因在甲午战争中战败，在日本的胁迫下签订了不平等的</a:t>
              </a:r>
              <a:r>
                <a:rPr lang="en-US" altLang="zh-CN" sz="2800">
                  <a:latin typeface="宋体" pitchFamily="2" charset="-122"/>
                </a:rPr>
                <a:t>《</a:t>
              </a:r>
              <a:r>
                <a:rPr lang="zh-CN" altLang="en-US" sz="2800">
                  <a:latin typeface="宋体" pitchFamily="2" charset="-122"/>
                </a:rPr>
                <a:t>马关条约</a:t>
              </a:r>
              <a:r>
                <a:rPr lang="en-US" altLang="zh-CN" sz="2800">
                  <a:latin typeface="宋体" pitchFamily="2" charset="-122"/>
                </a:rPr>
                <a:t>》</a:t>
              </a:r>
              <a:r>
                <a:rPr lang="zh-CN" altLang="en-US" sz="2800">
                  <a:latin typeface="宋体" pitchFamily="2" charset="-122"/>
                </a:rPr>
                <a:t>，把台湾割让给日本。</a:t>
              </a:r>
              <a:r>
                <a:rPr lang="en-US" altLang="zh-CN" sz="2800">
                  <a:latin typeface="宋体" pitchFamily="2" charset="-122"/>
                </a:rPr>
                <a:t>1945</a:t>
              </a:r>
              <a:r>
                <a:rPr lang="zh-CN" altLang="en-US" sz="2800">
                  <a:latin typeface="宋体" pitchFamily="2" charset="-122"/>
                </a:rPr>
                <a:t>年，日本宣布投降，把台湾交还给中国。至此，台湾重入中国版图，重归于中国的主权管辖之下。</a:t>
              </a:r>
            </a:p>
          </p:txBody>
        </p:sp>
        <p:grpSp>
          <p:nvGrpSpPr>
            <p:cNvPr id="13318" name="Group 5"/>
            <p:cNvGrpSpPr>
              <a:grpSpLocks/>
            </p:cNvGrpSpPr>
            <p:nvPr/>
          </p:nvGrpSpPr>
          <p:grpSpPr bwMode="auto">
            <a:xfrm>
              <a:off x="5873387" y="341058"/>
              <a:ext cx="2714625" cy="4084766"/>
              <a:chOff x="86939" y="341030"/>
              <a:chExt cx="2714644" cy="4084426"/>
            </a:xfrm>
          </p:grpSpPr>
          <p:pic>
            <p:nvPicPr>
              <p:cNvPr id="13319" name="Picture 4" descr="http://www.zgwg.com.cn/wgbbs/UploadFile/2007-4/200742120514091022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5000" t="12500" r="16666" b="13750"/>
              <a:stretch>
                <a:fillRect/>
              </a:stretch>
            </p:blipFill>
            <p:spPr bwMode="auto">
              <a:xfrm>
                <a:off x="400092" y="341030"/>
                <a:ext cx="1985879" cy="3347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20" name="TextBox 5"/>
              <p:cNvSpPr txBox="1">
                <a:spLocks noChangeArrowheads="1"/>
              </p:cNvSpPr>
              <p:nvPr/>
            </p:nvSpPr>
            <p:spPr bwMode="auto">
              <a:xfrm>
                <a:off x="86939" y="3871765"/>
                <a:ext cx="2714644" cy="5536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charset="0"/>
                  <a:buNone/>
                </a:pPr>
                <a:r>
                  <a:rPr lang="zh-CN" altLang="en-US" sz="2800">
                    <a:latin typeface="宋体" pitchFamily="2" charset="-122"/>
                  </a:rPr>
                  <a:t>民族英雄郑成功石像</a:t>
                </a:r>
              </a:p>
            </p:txBody>
          </p:sp>
        </p:grpSp>
      </p:grpSp>
      <p:sp>
        <p:nvSpPr>
          <p:cNvPr id="13316" name="WordArt 8"/>
          <p:cNvSpPr>
            <a:spLocks noChangeArrowheads="1" noChangeShapeType="1" noTextEdit="1"/>
          </p:cNvSpPr>
          <p:nvPr/>
        </p:nvSpPr>
        <p:spPr bwMode="auto">
          <a:xfrm>
            <a:off x="3505580" y="414120"/>
            <a:ext cx="4998657" cy="77287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宋体" pitchFamily="2" charset="-122"/>
              </a:rPr>
              <a:t>一脉相承的中华文化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809625" y="1944687"/>
            <a:ext cx="6391275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B0F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台湾居民中，汉族占</a:t>
            </a:r>
            <a:r>
              <a:rPr lang="en-US" altLang="zh-CN" sz="2800">
                <a:latin typeface="宋体" pitchFamily="2" charset="-122"/>
              </a:rPr>
              <a:t>97%</a:t>
            </a:r>
            <a:r>
              <a:rPr lang="zh-CN" altLang="en-US" sz="2800">
                <a:latin typeface="宋体" pitchFamily="2" charset="-122"/>
              </a:rPr>
              <a:t>，主要是明、清以来福建、广东两省移民的后代，通用普通话和闽南话。</a:t>
            </a: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809625" y="4489047"/>
            <a:ext cx="6627813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B0F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台湾和福建等省许多居民都共同信奉妈祖。</a:t>
            </a:r>
          </a:p>
        </p:txBody>
      </p: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7777163" y="4165881"/>
            <a:ext cx="3168650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xmlns="" w="57150">
                <a:solidFill>
                  <a:srgbClr val="66FFFF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台湾与祖国的文化渊源</a:t>
            </a:r>
          </a:p>
        </p:txBody>
      </p:sp>
      <p:sp>
        <p:nvSpPr>
          <p:cNvPr id="16389" name="Text Box 8"/>
          <p:cNvSpPr txBox="1">
            <a:spLocks noChangeArrowheads="1"/>
          </p:cNvSpPr>
          <p:nvPr/>
        </p:nvSpPr>
        <p:spPr bwMode="auto">
          <a:xfrm>
            <a:off x="7704138" y="2032281"/>
            <a:ext cx="3241675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xmlns="" w="57150">
                <a:solidFill>
                  <a:srgbClr val="66FFFF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海峡两岸人们的血缘关系</a:t>
            </a:r>
          </a:p>
        </p:txBody>
      </p:sp>
      <p:pic>
        <p:nvPicPr>
          <p:cNvPr id="14342" name="Picture 2" descr="http://hiphotos.baidu.com/28%C1%BD%C2%D6%C5%DC%B3%B5/pic/item/428237f84e86df72242df2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8928" y="438655"/>
            <a:ext cx="2389909" cy="134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8037" y="573087"/>
            <a:ext cx="4267200" cy="436038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hangingPunct="1"/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高山族约占台湾人口的</a:t>
            </a: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2% </a:t>
            </a:r>
          </a:p>
        </p:txBody>
      </p:sp>
      <p:pic>
        <p:nvPicPr>
          <p:cNvPr id="15363" name="Picture 3" descr="阿里山姑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437" y="1255712"/>
            <a:ext cx="4732337" cy="487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高山族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1474" y="2039937"/>
            <a:ext cx="568960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高山族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9037" y="625908"/>
            <a:ext cx="8908761" cy="505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550862" y="4002087"/>
            <a:ext cx="1062037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钓鱼岛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全称“钓鱼岛群岛”，总面积约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平方公里，周围海域面积约为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万平方公里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被誉为“深海中的翡翠”。钓鱼岛距离台湾基隆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190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公里，是中国的固有领土。</a:t>
            </a:r>
          </a:p>
        </p:txBody>
      </p:sp>
      <p:pic>
        <p:nvPicPr>
          <p:cNvPr id="17411" name="Picture 2" descr="http://hiphotos.baidu.com/to%BC%E6%BC%C3%CC%EC%CF%C2/pic/item/dbcdc3d272b34c293af3cfde.jpg"/>
          <p:cNvPicPr>
            <a:picLocks noChangeAspect="1" noChangeArrowheads="1"/>
          </p:cNvPicPr>
          <p:nvPr/>
        </p:nvPicPr>
        <p:blipFill>
          <a:blip r:embed="rId2">
            <a:lum bright="1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1319212"/>
            <a:ext cx="4760913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5" descr="ww-pic68"/>
          <p:cNvPicPr>
            <a:picLocks noChangeAspect="1" noChangeArrowheads="1"/>
          </p:cNvPicPr>
          <p:nvPr/>
        </p:nvPicPr>
        <p:blipFill>
          <a:blip r:embed="rId3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306512"/>
            <a:ext cx="486092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503237" y="511174"/>
            <a:ext cx="314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钓鱼岛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5761037" y="1411287"/>
            <a:ext cx="5347018" cy="324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>
                <a:latin typeface="宋体" pitchFamily="2" charset="-122"/>
              </a:rPr>
              <a:t>1808</a:t>
            </a:r>
            <a:r>
              <a:rPr lang="zh-CN" altLang="en-US" sz="2800">
                <a:latin typeface="宋体" pitchFamily="2" charset="-122"/>
              </a:rPr>
              <a:t>年，清朝学者沈复经钓鱼岛赴琉球途中，对钓鱼岛周边情形及方位都有详细目击记载。这比日本宣称古贺辰四郎在</a:t>
            </a:r>
            <a:r>
              <a:rPr lang="en-US" altLang="zh-CN" sz="2800">
                <a:latin typeface="宋体" pitchFamily="2" charset="-122"/>
              </a:rPr>
              <a:t>1884</a:t>
            </a:r>
            <a:r>
              <a:rPr lang="zh-CN" altLang="en-US" sz="2800">
                <a:latin typeface="宋体" pitchFamily="2" charset="-122"/>
              </a:rPr>
              <a:t>年发现该岛的时间早了</a:t>
            </a:r>
            <a:r>
              <a:rPr lang="en-US" altLang="zh-CN" sz="2800">
                <a:latin typeface="宋体" pitchFamily="2" charset="-122"/>
              </a:rPr>
              <a:t>76</a:t>
            </a:r>
            <a:r>
              <a:rPr lang="zh-CN" altLang="en-US" sz="2800">
                <a:latin typeface="宋体" pitchFamily="2" charset="-122"/>
              </a:rPr>
              <a:t>年。</a:t>
            </a:r>
          </a:p>
        </p:txBody>
      </p:sp>
      <p:grpSp>
        <p:nvGrpSpPr>
          <p:cNvPr id="18435" name="Group 3"/>
          <p:cNvGrpSpPr>
            <a:grpSpLocks/>
          </p:cNvGrpSpPr>
          <p:nvPr/>
        </p:nvGrpSpPr>
        <p:grpSpPr bwMode="auto">
          <a:xfrm>
            <a:off x="579437" y="877887"/>
            <a:ext cx="5563466" cy="4967555"/>
            <a:chOff x="-386562" y="-195111"/>
            <a:chExt cx="5343558" cy="6360230"/>
          </a:xfrm>
        </p:grpSpPr>
        <p:pic>
          <p:nvPicPr>
            <p:cNvPr id="18436" name="Picture 10" descr="http://www.chinanews.com.cn/tw/tw-rwtw/news/2009/12-10/U48P4T8D2011388F116DT20091210153127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0192" y="-195111"/>
              <a:ext cx="4258480" cy="5579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7" name="TextBox 5"/>
            <p:cNvSpPr txBox="1">
              <a:spLocks noChangeArrowheads="1"/>
            </p:cNvSpPr>
            <p:nvPr/>
          </p:nvSpPr>
          <p:spPr bwMode="auto">
            <a:xfrm>
              <a:off x="-386562" y="5495212"/>
              <a:ext cx="5343558" cy="669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r>
                <a:rPr lang="zh-CN" altLang="en-US" sz="2800">
                  <a:latin typeface="宋体" pitchFamily="2" charset="-122"/>
                </a:rPr>
                <a:t>清朝学者钱泳手抄本</a:t>
              </a:r>
              <a:r>
                <a:rPr lang="en-US" altLang="zh-CN" sz="2800">
                  <a:latin typeface="宋体" pitchFamily="2" charset="-122"/>
                </a:rPr>
                <a:t>《</a:t>
              </a:r>
              <a:r>
                <a:rPr lang="zh-CN" altLang="en-US" sz="2800">
                  <a:latin typeface="宋体" pitchFamily="2" charset="-122"/>
                </a:rPr>
                <a:t>浮生六记</a:t>
              </a:r>
              <a:r>
                <a:rPr lang="en-US" altLang="zh-CN" sz="2800">
                  <a:latin typeface="宋体" pitchFamily="2" charset="-122"/>
                </a:rPr>
                <a:t>》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矩形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6225" y="5373687"/>
            <a:ext cx="7282050" cy="745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矩形 3"/>
          <p:cNvSpPr>
            <a:spLocks noChangeArrowheads="1"/>
          </p:cNvSpPr>
          <p:nvPr/>
        </p:nvSpPr>
        <p:spPr bwMode="auto">
          <a:xfrm>
            <a:off x="3475037" y="111125"/>
            <a:ext cx="5471295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latin typeface="宋体" pitchFamily="2" charset="-122"/>
              </a:rPr>
              <a:t>小时候， </a:t>
            </a:r>
            <a:endParaRPr lang="en-US" sz="2400">
              <a:latin typeface="宋体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2400">
                <a:latin typeface="宋体" pitchFamily="2" charset="-122"/>
              </a:rPr>
              <a:t>乡愁是一枚小小的邮票， </a:t>
            </a:r>
            <a:endParaRPr lang="en-US" sz="2400">
              <a:latin typeface="宋体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2400">
                <a:latin typeface="宋体" pitchFamily="2" charset="-122"/>
              </a:rPr>
              <a:t>我在这头 ，母亲在那头； </a:t>
            </a:r>
            <a:br>
              <a:rPr lang="zh-CN" altLang="en-US" sz="2400">
                <a:latin typeface="宋体" pitchFamily="2" charset="-122"/>
              </a:rPr>
            </a:br>
            <a:r>
              <a:rPr lang="zh-CN" altLang="en-US" sz="2400">
                <a:latin typeface="宋体" pitchFamily="2" charset="-122"/>
              </a:rPr>
              <a:t>长大后， </a:t>
            </a:r>
            <a:endParaRPr lang="en-US" sz="2400">
              <a:latin typeface="宋体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2400">
                <a:latin typeface="宋体" pitchFamily="2" charset="-122"/>
              </a:rPr>
              <a:t>乡愁是一张窄窄的船票 ，</a:t>
            </a:r>
            <a:endParaRPr lang="en-US" sz="2400">
              <a:latin typeface="宋体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2400">
                <a:latin typeface="宋体" pitchFamily="2" charset="-122"/>
              </a:rPr>
              <a:t>我在这头， 新娘在那头 ；</a:t>
            </a:r>
            <a:br>
              <a:rPr lang="zh-CN" altLang="en-US" sz="2400">
                <a:latin typeface="宋体" pitchFamily="2" charset="-122"/>
              </a:rPr>
            </a:br>
            <a:r>
              <a:rPr lang="zh-CN" altLang="en-US" sz="2400">
                <a:latin typeface="宋体" pitchFamily="2" charset="-122"/>
              </a:rPr>
              <a:t>后来啊 ，</a:t>
            </a:r>
            <a:endParaRPr lang="en-US" sz="2400">
              <a:latin typeface="宋体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2400">
                <a:latin typeface="宋体" pitchFamily="2" charset="-122"/>
              </a:rPr>
              <a:t>乡愁是一方矮矮的坟墓 ，</a:t>
            </a:r>
            <a:endParaRPr lang="en-US" sz="2400">
              <a:latin typeface="宋体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2400">
                <a:latin typeface="宋体" pitchFamily="2" charset="-122"/>
              </a:rPr>
              <a:t>我在外头， 母亲在里头 ；</a:t>
            </a:r>
            <a:br>
              <a:rPr lang="zh-CN" altLang="en-US" sz="2400">
                <a:latin typeface="宋体" pitchFamily="2" charset="-122"/>
              </a:rPr>
            </a:br>
            <a:r>
              <a:rPr lang="zh-CN" altLang="en-US" sz="2400">
                <a:latin typeface="宋体" pitchFamily="2" charset="-122"/>
              </a:rPr>
              <a:t>而现在， </a:t>
            </a:r>
            <a:endParaRPr lang="en-US" sz="2400">
              <a:latin typeface="宋体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2400">
                <a:latin typeface="宋体" pitchFamily="2" charset="-122"/>
              </a:rPr>
              <a:t>乡愁是一湾浅浅的海峡， </a:t>
            </a:r>
            <a:endParaRPr lang="en-US" sz="2400">
              <a:latin typeface="宋体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2400">
                <a:latin typeface="宋体" pitchFamily="2" charset="-122"/>
              </a:rPr>
              <a:t>我在这头 ，大陆在那头。               </a:t>
            </a:r>
            <a:endParaRPr lang="en-US" sz="2400">
              <a:latin typeface="宋体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2400">
                <a:latin typeface="宋体" pitchFamily="2" charset="-122"/>
              </a:rPr>
              <a:t>              </a:t>
            </a:r>
            <a:r>
              <a:rPr lang="en-US" altLang="zh-CN" sz="2400">
                <a:latin typeface="宋体" pitchFamily="2" charset="-122"/>
              </a:rPr>
              <a:t>-----</a:t>
            </a:r>
            <a:r>
              <a:rPr lang="zh-CN" altLang="en-US" sz="2400">
                <a:latin typeface="宋体" pitchFamily="2" charset="-122"/>
              </a:rPr>
              <a:t>余光中</a:t>
            </a:r>
            <a:r>
              <a:rPr lang="en-US" altLang="zh-CN" sz="2400">
                <a:latin typeface="宋体" pitchFamily="2" charset="-122"/>
              </a:rPr>
              <a:t>《</a:t>
            </a:r>
            <a:r>
              <a:rPr lang="zh-CN" altLang="en-US" sz="2400">
                <a:latin typeface="宋体" pitchFamily="2" charset="-122"/>
              </a:rPr>
              <a:t>乡愁</a:t>
            </a:r>
            <a:r>
              <a:rPr lang="en-US" altLang="zh-CN" sz="2400">
                <a:latin typeface="宋体" pitchFamily="2" charset="-122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9037" y="1663355"/>
            <a:ext cx="7200900" cy="737314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zh-CN" altLang="en-US" sz="320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课下作业：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20787" y="2717189"/>
            <a:ext cx="7969250" cy="1445351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smtClean="0">
                <a:solidFill>
                  <a:srgbClr val="3333CC"/>
                </a:solidFill>
                <a:latin typeface="宋体" pitchFamily="2" charset="-122"/>
                <a:ea typeface="宋体" pitchFamily="2" charset="-122"/>
              </a:rPr>
              <a:t>一：收集钓鱼岛是中国领土的证据</a:t>
            </a:r>
            <a:r>
              <a:rPr lang="zh-CN" altLang="en-US" sz="3200" smtClean="0">
                <a:latin typeface="宋体" pitchFamily="2" charset="-122"/>
                <a:ea typeface="宋体" pitchFamily="2" charset="-122"/>
              </a:rPr>
              <a:t>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smtClean="0">
                <a:solidFill>
                  <a:srgbClr val="3333CC"/>
                </a:solidFill>
                <a:latin typeface="宋体" pitchFamily="2" charset="-122"/>
                <a:ea typeface="宋体" pitchFamily="2" charset="-122"/>
              </a:rPr>
              <a:t>二：关于台湾的经济的新闻报道</a:t>
            </a:r>
            <a:r>
              <a:rPr lang="zh-CN" altLang="en-US" sz="3200" smtClean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55637" y="801687"/>
            <a:ext cx="7790796" cy="610245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学习目标：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55637" y="1470129"/>
            <a:ext cx="10369550" cy="3827358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运用地图说出台湾的位置和范围。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利用图片资料分析台湾的地形气候和资源等自然地理特征。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利用图片资料分析台湾的经济发展特色，认识其人口、工业和农业分布特点，理解分布特点和自然资源的关系。具备利用图片资料提取、加工信息和分析问题的能力。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hiphotos.baidu.com/%CB%D5%CD%A8%CA%F7/pic/item/b2da59d0f7dde6149a50273b.jpg"/>
          <p:cNvPicPr>
            <a:picLocks noChangeAspect="1" noChangeArrowheads="1"/>
          </p:cNvPicPr>
          <p:nvPr/>
        </p:nvPicPr>
        <p:blipFill>
          <a:blip r:embed="rId2">
            <a:lum bright="-18000" contrast="4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09" t="2083" r="6210" b="31033"/>
          <a:stretch>
            <a:fillRect/>
          </a:stretch>
        </p:blipFill>
        <p:spPr bwMode="auto">
          <a:xfrm>
            <a:off x="595313" y="268288"/>
            <a:ext cx="9756775" cy="575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2" descr="http://hiphotos.baidu.com/%CB%D5%CD%A8%CA%F7/pic/item/b2da59d0f7dde6149a50273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338" y="4125913"/>
            <a:ext cx="1951037" cy="202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圆角矩形标注 10"/>
          <p:cNvSpPr>
            <a:spLocks noChangeArrowheads="1"/>
          </p:cNvSpPr>
          <p:nvPr/>
        </p:nvSpPr>
        <p:spPr bwMode="auto">
          <a:xfrm>
            <a:off x="6202651" y="4659313"/>
            <a:ext cx="2225386" cy="1147762"/>
          </a:xfrm>
          <a:prstGeom prst="wedgeRoundRectCallout">
            <a:avLst>
              <a:gd name="adj1" fmla="val 70655"/>
              <a:gd name="adj2" fmla="val -17439"/>
              <a:gd name="adj3" fmla="val 16667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台湾省位于我国东南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1" descr="台湾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4890" y="1214309"/>
            <a:ext cx="6491933" cy="37021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2257586" y="420687"/>
            <a:ext cx="1293651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组成：</a:t>
            </a:r>
          </a:p>
        </p:txBody>
      </p:sp>
      <p:sp>
        <p:nvSpPr>
          <p:cNvPr id="5124" name="TextBox 2"/>
          <p:cNvSpPr txBox="1">
            <a:spLocks noChangeArrowheads="1"/>
          </p:cNvSpPr>
          <p:nvPr/>
        </p:nvSpPr>
        <p:spPr bwMode="auto">
          <a:xfrm>
            <a:off x="503237" y="4992687"/>
            <a:ext cx="10229273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台湾省主要包括</a:t>
            </a:r>
            <a:r>
              <a:rPr lang="zh-CN" altLang="en-US" sz="2800" u="sng">
                <a:latin typeface="宋体" pitchFamily="2" charset="-122"/>
              </a:rPr>
              <a:t>     </a:t>
            </a:r>
            <a:r>
              <a:rPr lang="zh-CN" altLang="en-US" sz="2800" u="sng" smtClean="0">
                <a:latin typeface="宋体" pitchFamily="2" charset="-122"/>
              </a:rPr>
              <a:t> </a:t>
            </a:r>
            <a:r>
              <a:rPr lang="zh-CN" altLang="en-US" sz="2800">
                <a:latin typeface="宋体" pitchFamily="2" charset="-122"/>
              </a:rPr>
              <a:t>岛、</a:t>
            </a:r>
            <a:r>
              <a:rPr lang="zh-CN" altLang="en-US" sz="2800" u="sng">
                <a:latin typeface="宋体" pitchFamily="2" charset="-122"/>
              </a:rPr>
              <a:t>     </a:t>
            </a:r>
            <a:r>
              <a:rPr lang="zh-CN" altLang="en-US" sz="2800" u="sng" smtClean="0">
                <a:latin typeface="宋体" pitchFamily="2" charset="-122"/>
              </a:rPr>
              <a:t> </a:t>
            </a:r>
            <a:r>
              <a:rPr lang="zh-CN" altLang="en-US" sz="2800">
                <a:latin typeface="宋体" pitchFamily="2" charset="-122"/>
              </a:rPr>
              <a:t>列岛、以及</a:t>
            </a:r>
            <a:r>
              <a:rPr lang="zh-CN" altLang="en-US" sz="2800" u="sng">
                <a:latin typeface="宋体" pitchFamily="2" charset="-122"/>
              </a:rPr>
              <a:t>    </a:t>
            </a:r>
            <a:r>
              <a:rPr lang="zh-CN" altLang="en-US" sz="2800" u="sng" smtClean="0">
                <a:latin typeface="宋体" pitchFamily="2" charset="-122"/>
              </a:rPr>
              <a:t>  </a:t>
            </a:r>
            <a:r>
              <a:rPr lang="zh-CN" altLang="en-US" sz="2800" smtClean="0">
                <a:latin typeface="宋体" pitchFamily="2" charset="-122"/>
              </a:rPr>
              <a:t>岛、</a:t>
            </a:r>
            <a:r>
              <a:rPr lang="en-US" altLang="zh-CN" sz="2800" smtClean="0">
                <a:latin typeface="宋体" pitchFamily="2" charset="-122"/>
              </a:rPr>
              <a:t>______</a:t>
            </a: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800" smtClean="0">
                <a:latin typeface="宋体" pitchFamily="2" charset="-122"/>
              </a:rPr>
              <a:t>等</a:t>
            </a:r>
            <a:r>
              <a:rPr lang="zh-CN" altLang="en-US" sz="2800">
                <a:latin typeface="宋体" pitchFamily="2" charset="-122"/>
              </a:rPr>
              <a:t>多个岛屿组成。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9541214" y="5068887"/>
            <a:ext cx="102042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2"/>
              </a:buCl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台湾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030787" y="4992687"/>
            <a:ext cx="21018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2"/>
              </a:buCl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澎湖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7724774" y="5006974"/>
            <a:ext cx="10080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2"/>
              </a:buCl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钓鱼</a:t>
            </a:r>
          </a:p>
        </p:txBody>
      </p:sp>
      <p:sp>
        <p:nvSpPr>
          <p:cNvPr id="7176" name="Text Box 7"/>
          <p:cNvSpPr txBox="1">
            <a:spLocks noChangeArrowheads="1"/>
          </p:cNvSpPr>
          <p:nvPr/>
        </p:nvSpPr>
        <p:spPr bwMode="auto">
          <a:xfrm>
            <a:off x="3022940" y="5006975"/>
            <a:ext cx="129029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2"/>
              </a:buCl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赤尾屿</a:t>
            </a:r>
          </a:p>
        </p:txBody>
      </p:sp>
      <p:sp>
        <p:nvSpPr>
          <p:cNvPr id="5129" name="圆角矩形标注 10"/>
          <p:cNvSpPr>
            <a:spLocks noChangeArrowheads="1"/>
          </p:cNvSpPr>
          <p:nvPr/>
        </p:nvSpPr>
        <p:spPr bwMode="auto">
          <a:xfrm>
            <a:off x="4475955" y="344487"/>
            <a:ext cx="6085682" cy="692442"/>
          </a:xfrm>
          <a:prstGeom prst="wedgeRoundRectCallout">
            <a:avLst>
              <a:gd name="adj1" fmla="val -27997"/>
              <a:gd name="adj2" fmla="val 159238"/>
              <a:gd name="adj3" fmla="val 16667"/>
            </a:avLst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请你说说台湾省主要有哪些岛屿组成？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utoUpdateAnimBg="0"/>
      <p:bldP spid="7174" grpId="0" autoUpdateAnimBg="0"/>
      <p:bldP spid="7175" grpId="0" autoUpdateAnimBg="0"/>
      <p:bldP spid="717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053" descr="台湾省全图"/>
          <p:cNvPicPr>
            <a:picLocks noChangeAspect="1" noChangeArrowheads="1"/>
          </p:cNvPicPr>
          <p:nvPr/>
        </p:nvPicPr>
        <p:blipFill>
          <a:blip r:embed="rId2">
            <a:lum bright="-12000" contrast="4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3" t="1450"/>
          <a:stretch>
            <a:fillRect/>
          </a:stretch>
        </p:blipFill>
        <p:spPr bwMode="auto">
          <a:xfrm>
            <a:off x="1570378" y="685767"/>
            <a:ext cx="8273368" cy="396087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713364" y="4764087"/>
            <a:ext cx="10229273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台湾省东临</a:t>
            </a:r>
            <a:r>
              <a:rPr lang="zh-CN" altLang="en-US" sz="2800" u="sng">
                <a:latin typeface="宋体" pitchFamily="2" charset="-122"/>
              </a:rPr>
              <a:t>      </a:t>
            </a:r>
            <a:r>
              <a:rPr lang="zh-CN" altLang="en-US" sz="2800">
                <a:latin typeface="宋体" pitchFamily="2" charset="-122"/>
              </a:rPr>
              <a:t>洋，西隔</a:t>
            </a:r>
            <a:r>
              <a:rPr lang="zh-CN" altLang="en-US" sz="2800" u="sng">
                <a:latin typeface="宋体" pitchFamily="2" charset="-122"/>
              </a:rPr>
              <a:t>      </a:t>
            </a:r>
            <a:r>
              <a:rPr lang="zh-CN" altLang="en-US" sz="2800">
                <a:latin typeface="宋体" pitchFamily="2" charset="-122"/>
              </a:rPr>
              <a:t>海峡与</a:t>
            </a:r>
            <a:r>
              <a:rPr lang="zh-CN" altLang="en-US" sz="2800" u="sng">
                <a:latin typeface="宋体" pitchFamily="2" charset="-122"/>
              </a:rPr>
              <a:t>      </a:t>
            </a:r>
            <a:r>
              <a:rPr lang="zh-CN" altLang="en-US" sz="2800">
                <a:latin typeface="宋体" pitchFamily="2" charset="-122"/>
              </a:rPr>
              <a:t>省相望，北</a:t>
            </a:r>
            <a:r>
              <a:rPr lang="zh-CN" altLang="en-US" sz="2800" smtClean="0">
                <a:latin typeface="宋体" pitchFamily="2" charset="-122"/>
              </a:rPr>
              <a:t>临</a:t>
            </a:r>
            <a:endParaRPr lang="en-US" altLang="zh-CN" sz="2800" smtClean="0">
              <a:latin typeface="宋体" pitchFamily="2" charset="-122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2800" u="sng" smtClean="0">
                <a:latin typeface="宋体" pitchFamily="2" charset="-122"/>
              </a:rPr>
              <a:t>         </a:t>
            </a:r>
            <a:r>
              <a:rPr lang="zh-CN" altLang="en-US" sz="2800">
                <a:latin typeface="宋体" pitchFamily="2" charset="-122"/>
              </a:rPr>
              <a:t>海，南接</a:t>
            </a:r>
            <a:r>
              <a:rPr lang="zh-CN" altLang="en-US" sz="2800" u="sng">
                <a:latin typeface="宋体" pitchFamily="2" charset="-122"/>
              </a:rPr>
              <a:t>        </a:t>
            </a:r>
            <a:r>
              <a:rPr lang="zh-CN" altLang="en-US" sz="2800">
                <a:latin typeface="宋体" pitchFamily="2" charset="-122"/>
              </a:rPr>
              <a:t>海。</a:t>
            </a:r>
            <a:r>
              <a:rPr lang="zh-CN" altLang="en-US" sz="2800" u="sng">
                <a:latin typeface="宋体" pitchFamily="2" charset="-122"/>
              </a:rPr>
              <a:t> </a:t>
            </a:r>
            <a:r>
              <a:rPr lang="zh-CN" altLang="en-US" sz="2800">
                <a:latin typeface="宋体" pitchFamily="2" charset="-122"/>
              </a:rPr>
              <a:t>   </a:t>
            </a:r>
            <a:r>
              <a:rPr lang="zh-CN" altLang="en-US" sz="2800" u="sng">
                <a:latin typeface="宋体" pitchFamily="2" charset="-122"/>
              </a:rPr>
              <a:t> </a:t>
            </a:r>
            <a:endParaRPr lang="zh-CN" altLang="en-US" sz="2800">
              <a:latin typeface="宋体" pitchFamily="2" charset="-122"/>
            </a:endParaRPr>
          </a:p>
        </p:txBody>
      </p:sp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2713037" y="4840287"/>
            <a:ext cx="13509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FF0066"/>
                </a:solidFill>
                <a:latin typeface="宋体" pitchFamily="2" charset="-122"/>
              </a:rPr>
              <a:t>太平</a:t>
            </a:r>
          </a:p>
        </p:txBody>
      </p:sp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5205412" y="4867274"/>
            <a:ext cx="20034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FF0066"/>
                </a:solidFill>
                <a:latin typeface="宋体" pitchFamily="2" charset="-122"/>
              </a:rPr>
              <a:t>台湾</a:t>
            </a:r>
          </a:p>
        </p:txBody>
      </p:sp>
      <p:sp>
        <p:nvSpPr>
          <p:cNvPr id="8198" name="TextBox 5"/>
          <p:cNvSpPr txBox="1">
            <a:spLocks noChangeArrowheads="1"/>
          </p:cNvSpPr>
          <p:nvPr/>
        </p:nvSpPr>
        <p:spPr bwMode="auto">
          <a:xfrm>
            <a:off x="7361237" y="4851399"/>
            <a:ext cx="15509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FF0066"/>
                </a:solidFill>
                <a:latin typeface="宋体" pitchFamily="2" charset="-122"/>
              </a:rPr>
              <a:t>福建</a:t>
            </a:r>
          </a:p>
        </p:txBody>
      </p:sp>
      <p:sp>
        <p:nvSpPr>
          <p:cNvPr id="8199" name="TextBox 6"/>
          <p:cNvSpPr txBox="1">
            <a:spLocks noChangeArrowheads="1"/>
          </p:cNvSpPr>
          <p:nvPr/>
        </p:nvSpPr>
        <p:spPr bwMode="auto">
          <a:xfrm>
            <a:off x="1380058" y="5403037"/>
            <a:ext cx="65777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FF0066"/>
                </a:solidFill>
                <a:latin typeface="宋体" pitchFamily="2" charset="-122"/>
              </a:rPr>
              <a:t>东</a:t>
            </a:r>
          </a:p>
        </p:txBody>
      </p:sp>
      <p:sp>
        <p:nvSpPr>
          <p:cNvPr id="8200" name="TextBox 7"/>
          <p:cNvSpPr txBox="1">
            <a:spLocks noChangeArrowheads="1"/>
          </p:cNvSpPr>
          <p:nvPr/>
        </p:nvSpPr>
        <p:spPr bwMode="auto">
          <a:xfrm>
            <a:off x="4313237" y="5464174"/>
            <a:ext cx="597359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FF0066"/>
                </a:solidFill>
                <a:latin typeface="宋体" pitchFamily="2" charset="-122"/>
              </a:rPr>
              <a:t>南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197" grpId="0" autoUpdateAnimBg="0"/>
      <p:bldP spid="8198" grpId="0" autoUpdateAnimBg="0"/>
      <p:bldP spid="8199" grpId="0" autoUpdateAnimBg="0"/>
      <p:bldP spid="820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台湾省"/>
          <p:cNvPicPr>
            <a:picLocks noChangeAspect="1" noChangeArrowheads="1"/>
          </p:cNvPicPr>
          <p:nvPr/>
        </p:nvPicPr>
        <p:blipFill>
          <a:blip r:embed="rId2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761"/>
          <a:stretch>
            <a:fillRect/>
          </a:stretch>
        </p:blipFill>
        <p:spPr bwMode="auto">
          <a:xfrm>
            <a:off x="503237" y="1155051"/>
            <a:ext cx="6174195" cy="4574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132637" y="391284"/>
            <a:ext cx="360203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2800">
                <a:latin typeface="宋体" pitchFamily="2" charset="-122"/>
              </a:rPr>
              <a:t>1.</a:t>
            </a:r>
            <a:r>
              <a:rPr lang="zh-CN" altLang="en-US" sz="2800">
                <a:latin typeface="宋体" pitchFamily="2" charset="-122"/>
              </a:rPr>
              <a:t>请你说说台湾的地形以什么为主？</a:t>
            </a:r>
          </a:p>
        </p:txBody>
      </p:sp>
      <p:sp>
        <p:nvSpPr>
          <p:cNvPr id="7172" name="TextBox 6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503237" y="346574"/>
            <a:ext cx="50403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地形特点：</a:t>
            </a:r>
          </a:p>
        </p:txBody>
      </p:sp>
      <p:sp>
        <p:nvSpPr>
          <p:cNvPr id="9221" name="圆角矩形标注 5"/>
          <p:cNvSpPr>
            <a:spLocks noChangeArrowheads="1"/>
          </p:cNvSpPr>
          <p:nvPr/>
        </p:nvSpPr>
        <p:spPr bwMode="auto">
          <a:xfrm>
            <a:off x="7132637" y="1518132"/>
            <a:ext cx="3240088" cy="1349375"/>
          </a:xfrm>
          <a:prstGeom prst="wedgeRoundRectCallout">
            <a:avLst>
              <a:gd name="adj1" fmla="val -10514"/>
              <a:gd name="adj2" fmla="val 81079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地形以山脉为主，称为台湾山脉</a:t>
            </a:r>
          </a:p>
        </p:txBody>
      </p:sp>
      <p:sp>
        <p:nvSpPr>
          <p:cNvPr id="9222" name="TextBox 16"/>
          <p:cNvSpPr txBox="1">
            <a:spLocks noChangeArrowheads="1"/>
          </p:cNvSpPr>
          <p:nvPr/>
        </p:nvSpPr>
        <p:spPr bwMode="auto">
          <a:xfrm>
            <a:off x="7132637" y="3048205"/>
            <a:ext cx="351155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2800">
                <a:latin typeface="宋体" pitchFamily="2" charset="-122"/>
              </a:rPr>
              <a:t>2.</a:t>
            </a:r>
            <a:r>
              <a:rPr lang="zh-CN" altLang="en-US" sz="2800">
                <a:latin typeface="宋体" pitchFamily="2" charset="-122"/>
              </a:rPr>
              <a:t>请你说说台湾的平原和丘陵主要分布在哪些地区？</a:t>
            </a:r>
          </a:p>
        </p:txBody>
      </p:sp>
      <p:sp>
        <p:nvSpPr>
          <p:cNvPr id="9223" name="圆角矩形标注 17"/>
          <p:cNvSpPr>
            <a:spLocks noChangeArrowheads="1"/>
          </p:cNvSpPr>
          <p:nvPr/>
        </p:nvSpPr>
        <p:spPr bwMode="auto">
          <a:xfrm>
            <a:off x="7132637" y="4602092"/>
            <a:ext cx="2879725" cy="1152595"/>
          </a:xfrm>
          <a:prstGeom prst="wedgeRoundRectCallout">
            <a:avLst>
              <a:gd name="adj1" fmla="val 59931"/>
              <a:gd name="adj2" fmla="val -35778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平原丘陵分布于西部沿海地区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1" grpId="1"/>
      <p:bldP spid="9222" grpId="0" autoUpdateAnimBg="0"/>
      <p:bldP spid="92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269875" y="134938"/>
            <a:ext cx="11252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根据下图判断台湾的气候特点和气候类型</a:t>
            </a:r>
          </a:p>
        </p:txBody>
      </p:sp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3600450" y="809625"/>
            <a:ext cx="7651750" cy="4591050"/>
            <a:chOff x="0" y="0"/>
            <a:chExt cx="5286412" cy="4286280"/>
          </a:xfrm>
        </p:grpSpPr>
        <p:grpSp>
          <p:nvGrpSpPr>
            <p:cNvPr id="8202" name="Group 4"/>
            <p:cNvGrpSpPr>
              <a:grpSpLocks noChangeAspect="1"/>
            </p:cNvGrpSpPr>
            <p:nvPr/>
          </p:nvGrpSpPr>
          <p:grpSpPr bwMode="auto">
            <a:xfrm>
              <a:off x="54429" y="8405"/>
              <a:ext cx="5135419" cy="4214842"/>
              <a:chOff x="0" y="0"/>
              <a:chExt cx="6962586" cy="6060342"/>
            </a:xfrm>
          </p:grpSpPr>
          <p:pic>
            <p:nvPicPr>
              <p:cNvPr id="8204" name="图片 1" descr="IMG_0638.jp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659" r="58521"/>
              <a:stretch>
                <a:fillRect/>
              </a:stretch>
            </p:blipFill>
            <p:spPr bwMode="auto">
              <a:xfrm>
                <a:off x="0" y="0"/>
                <a:ext cx="3766096" cy="6060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5" name="图片 2" descr="IMG_0638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4688" r="6779"/>
              <a:stretch>
                <a:fillRect/>
              </a:stretch>
            </p:blipFill>
            <p:spPr bwMode="auto">
              <a:xfrm>
                <a:off x="3299053" y="142876"/>
                <a:ext cx="3663533" cy="5786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203" name="圆角矩形 5"/>
            <p:cNvSpPr>
              <a:spLocks noChangeArrowheads="1"/>
            </p:cNvSpPr>
            <p:nvPr/>
          </p:nvSpPr>
          <p:spPr bwMode="auto">
            <a:xfrm>
              <a:off x="0" y="0"/>
              <a:ext cx="5286412" cy="4286280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endParaRPr lang="zh-CN" altLang="zh-CN" sz="2800">
                <a:latin typeface="宋体" pitchFamily="2" charset="-122"/>
              </a:endParaRPr>
            </a:p>
          </p:txBody>
        </p:sp>
      </p:grpSp>
      <p:sp>
        <p:nvSpPr>
          <p:cNvPr id="10248" name="TextBox 7"/>
          <p:cNvSpPr txBox="1">
            <a:spLocks noChangeArrowheads="1"/>
          </p:cNvSpPr>
          <p:nvPr/>
        </p:nvSpPr>
        <p:spPr bwMode="auto">
          <a:xfrm>
            <a:off x="269875" y="5616575"/>
            <a:ext cx="7831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气候特点：温暖湿润，降水丰沛</a:t>
            </a:r>
          </a:p>
        </p:txBody>
      </p:sp>
      <p:sp>
        <p:nvSpPr>
          <p:cNvPr id="10249" name="圆角矩形标注 8"/>
          <p:cNvSpPr>
            <a:spLocks noChangeArrowheads="1"/>
          </p:cNvSpPr>
          <p:nvPr/>
        </p:nvSpPr>
        <p:spPr bwMode="auto">
          <a:xfrm>
            <a:off x="392617" y="1129919"/>
            <a:ext cx="2454852" cy="1115186"/>
          </a:xfrm>
          <a:prstGeom prst="wedgeRoundRectCallout">
            <a:avLst>
              <a:gd name="adj1" fmla="val 99597"/>
              <a:gd name="adj2" fmla="val 41486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rgbClr val="00B05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亚热带季风气候为主</a:t>
            </a:r>
          </a:p>
        </p:txBody>
      </p:sp>
      <p:grpSp>
        <p:nvGrpSpPr>
          <p:cNvPr id="10250" name="Group 10"/>
          <p:cNvGrpSpPr>
            <a:grpSpLocks/>
          </p:cNvGrpSpPr>
          <p:nvPr/>
        </p:nvGrpSpPr>
        <p:grpSpPr bwMode="auto">
          <a:xfrm>
            <a:off x="3690938" y="2554287"/>
            <a:ext cx="7561262" cy="523875"/>
            <a:chOff x="0" y="-90541"/>
            <a:chExt cx="6000792" cy="553305"/>
          </a:xfrm>
        </p:grpSpPr>
        <p:cxnSp>
          <p:nvCxnSpPr>
            <p:cNvPr id="8200" name="直接连接符 10"/>
            <p:cNvCxnSpPr>
              <a:cxnSpLocks noChangeShapeType="1"/>
            </p:cNvCxnSpPr>
            <p:nvPr/>
          </p:nvCxnSpPr>
          <p:spPr bwMode="auto">
            <a:xfrm flipV="1">
              <a:off x="0" y="385514"/>
              <a:ext cx="5929353" cy="47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8201" name="TextBox 11"/>
            <p:cNvSpPr txBox="1">
              <a:spLocks noChangeArrowheads="1"/>
            </p:cNvSpPr>
            <p:nvPr/>
          </p:nvSpPr>
          <p:spPr bwMode="auto">
            <a:xfrm>
              <a:off x="4714458" y="-90541"/>
              <a:ext cx="1286334" cy="553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r>
                <a:rPr lang="en-US" altLang="zh-CN" sz="2800">
                  <a:solidFill>
                    <a:srgbClr val="FF0000"/>
                  </a:solidFill>
                  <a:latin typeface="宋体" pitchFamily="2" charset="-122"/>
                </a:rPr>
                <a:t>23</a:t>
              </a:r>
              <a:r>
                <a:rPr lang="en-US" altLang="zh-CN" sz="2800" baseline="30000">
                  <a:solidFill>
                    <a:srgbClr val="FF0000"/>
                  </a:solidFill>
                  <a:latin typeface="宋体" pitchFamily="2" charset="-122"/>
                </a:rPr>
                <a:t>o</a:t>
              </a:r>
              <a:r>
                <a:rPr lang="en-US" altLang="zh-CN" sz="2800">
                  <a:solidFill>
                    <a:srgbClr val="FF0000"/>
                  </a:solidFill>
                  <a:latin typeface="宋体" pitchFamily="2" charset="-122"/>
                </a:rPr>
                <a:t>26′N</a:t>
              </a:r>
            </a:p>
          </p:txBody>
        </p:sp>
      </p:grpSp>
      <p:sp>
        <p:nvSpPr>
          <p:cNvPr id="10253" name="圆角矩形标注 14"/>
          <p:cNvSpPr>
            <a:spLocks noChangeArrowheads="1"/>
          </p:cNvSpPr>
          <p:nvPr/>
        </p:nvSpPr>
        <p:spPr bwMode="auto">
          <a:xfrm>
            <a:off x="269875" y="3517552"/>
            <a:ext cx="2881313" cy="1132584"/>
          </a:xfrm>
          <a:prstGeom prst="wedgeRoundRectCallout">
            <a:avLst>
              <a:gd name="adj1" fmla="val 84231"/>
              <a:gd name="adj2" fmla="val -9898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rgbClr val="0808C6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南部一小部分为热带季风气候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10249" grpId="0"/>
      <p:bldP spid="102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3" descr="image007.jpg"/>
          <p:cNvPicPr>
            <a:picLocks noChangeAspect="1" noChangeArrowheads="1"/>
          </p:cNvPicPr>
          <p:nvPr/>
        </p:nvPicPr>
        <p:blipFill>
          <a:blip r:embed="rId2">
            <a:lum bright="-28000" contrast="4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17" t="1546" r="2817" b="5759"/>
          <a:stretch>
            <a:fillRect/>
          </a:stretch>
        </p:blipFill>
        <p:spPr bwMode="auto">
          <a:xfrm>
            <a:off x="6446837" y="336116"/>
            <a:ext cx="4717761" cy="488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矩形 1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240088" y="1012825"/>
            <a:ext cx="3817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solidFill>
                  <a:srgbClr val="7030A0"/>
                </a:solidFill>
                <a:latin typeface="宋体" pitchFamily="2" charset="-122"/>
              </a:rPr>
              <a:t>盛产热带、亚热带水果</a:t>
            </a:r>
          </a:p>
        </p:txBody>
      </p:sp>
      <p:sp>
        <p:nvSpPr>
          <p:cNvPr id="11269" name="矩形 11"/>
          <p:cNvSpPr>
            <a:spLocks noChangeArrowheads="1"/>
          </p:cNvSpPr>
          <p:nvPr/>
        </p:nvSpPr>
        <p:spPr bwMode="auto">
          <a:xfrm>
            <a:off x="3240088" y="1957388"/>
            <a:ext cx="35115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2800">
                <a:solidFill>
                  <a:srgbClr val="00B050"/>
                </a:solidFill>
                <a:latin typeface="宋体" pitchFamily="2" charset="-122"/>
              </a:rPr>
              <a:t>森林覆盖率达</a:t>
            </a:r>
            <a:r>
              <a:rPr lang="en-US" sz="2800">
                <a:solidFill>
                  <a:srgbClr val="00B050"/>
                </a:solidFill>
                <a:latin typeface="宋体" pitchFamily="2" charset="-122"/>
              </a:rPr>
              <a:t>55% </a:t>
            </a:r>
            <a:endParaRPr lang="en-US" altLang="zh-CN" sz="2800">
              <a:solidFill>
                <a:srgbClr val="00B050"/>
              </a:solidFill>
              <a:latin typeface="宋体" pitchFamily="2" charset="-122"/>
            </a:endParaRPr>
          </a:p>
        </p:txBody>
      </p:sp>
      <p:sp>
        <p:nvSpPr>
          <p:cNvPr id="11270" name="矩形 1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051300" y="2970213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00B0F0"/>
                </a:solidFill>
                <a:latin typeface="宋体" pitchFamily="2" charset="-122"/>
              </a:rPr>
              <a:t>树种丰富</a:t>
            </a:r>
          </a:p>
        </p:txBody>
      </p:sp>
      <p:sp>
        <p:nvSpPr>
          <p:cNvPr id="11271" name="矩形 13"/>
          <p:cNvSpPr>
            <a:spLocks noChangeArrowheads="1"/>
          </p:cNvSpPr>
          <p:nvPr/>
        </p:nvSpPr>
        <p:spPr bwMode="auto">
          <a:xfrm>
            <a:off x="3509963" y="3779838"/>
            <a:ext cx="1606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FF"/>
                </a:solidFill>
                <a:latin typeface="宋体" pitchFamily="2" charset="-122"/>
              </a:rPr>
              <a:t>盛产稻米</a:t>
            </a:r>
          </a:p>
        </p:txBody>
      </p:sp>
      <p:sp>
        <p:nvSpPr>
          <p:cNvPr id="11272" name="矩形 14"/>
          <p:cNvSpPr>
            <a:spLocks noChangeArrowheads="1"/>
          </p:cNvSpPr>
          <p:nvPr/>
        </p:nvSpPr>
        <p:spPr bwMode="auto">
          <a:xfrm>
            <a:off x="3330575" y="4589463"/>
            <a:ext cx="1606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E46C0A"/>
                </a:solidFill>
                <a:latin typeface="宋体" pitchFamily="2" charset="-122"/>
              </a:rPr>
              <a:t>盛产甘蔗</a:t>
            </a:r>
          </a:p>
        </p:txBody>
      </p:sp>
      <p:grpSp>
        <p:nvGrpSpPr>
          <p:cNvPr id="11273" name="Group 9"/>
          <p:cNvGrpSpPr>
            <a:grpSpLocks/>
          </p:cNvGrpSpPr>
          <p:nvPr/>
        </p:nvGrpSpPr>
        <p:grpSpPr bwMode="auto">
          <a:xfrm>
            <a:off x="0" y="1079500"/>
            <a:ext cx="4722813" cy="5041900"/>
            <a:chOff x="0" y="0"/>
            <a:chExt cx="3748082" cy="5333974"/>
          </a:xfrm>
        </p:grpSpPr>
        <p:sp>
          <p:nvSpPr>
            <p:cNvPr id="9229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3000985" cy="549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charset="0"/>
                <a:buNone/>
              </a:pPr>
              <a:r>
                <a:rPr lang="en-US" altLang="zh-CN" sz="2800">
                  <a:latin typeface="宋体" pitchFamily="2" charset="-122"/>
                </a:rPr>
                <a:t>“</a:t>
              </a:r>
              <a:r>
                <a:rPr lang="zh-CN" altLang="en-US" sz="2800">
                  <a:latin typeface="宋体" pitchFamily="2" charset="-122"/>
                </a:rPr>
                <a:t>水果之乡” </a:t>
              </a:r>
            </a:p>
          </p:txBody>
        </p:sp>
        <p:sp>
          <p:nvSpPr>
            <p:cNvPr id="9230" name="Text Box 5"/>
            <p:cNvSpPr txBox="1">
              <a:spLocks noChangeArrowheads="1"/>
            </p:cNvSpPr>
            <p:nvPr/>
          </p:nvSpPr>
          <p:spPr bwMode="auto">
            <a:xfrm>
              <a:off x="47875" y="3714972"/>
              <a:ext cx="2953110" cy="549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charset="0"/>
                <a:buNone/>
              </a:pPr>
              <a:r>
                <a:rPr lang="en-US" altLang="zh-CN" sz="2800">
                  <a:latin typeface="宋体" pitchFamily="2" charset="-122"/>
                </a:rPr>
                <a:t>“</a:t>
              </a:r>
              <a:r>
                <a:rPr lang="zh-CN" altLang="en-US" sz="2800">
                  <a:latin typeface="宋体" pitchFamily="2" charset="-122"/>
                </a:rPr>
                <a:t>东方甜岛”</a:t>
              </a:r>
            </a:p>
          </p:txBody>
        </p:sp>
        <p:sp>
          <p:nvSpPr>
            <p:cNvPr id="9231" name="Text Box 6"/>
            <p:cNvSpPr txBox="1">
              <a:spLocks noChangeArrowheads="1"/>
            </p:cNvSpPr>
            <p:nvPr/>
          </p:nvSpPr>
          <p:spPr bwMode="auto">
            <a:xfrm>
              <a:off x="0" y="928743"/>
              <a:ext cx="2571373" cy="549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charset="0"/>
                <a:buNone/>
              </a:pPr>
              <a:r>
                <a:rPr lang="en-US" altLang="zh-CN" sz="2800">
                  <a:latin typeface="宋体" pitchFamily="2" charset="-122"/>
                </a:rPr>
                <a:t>“</a:t>
              </a:r>
              <a:r>
                <a:rPr lang="zh-CN" altLang="en-US" sz="2800">
                  <a:latin typeface="宋体" pitchFamily="2" charset="-122"/>
                </a:rPr>
                <a:t>森林宝库”</a:t>
              </a:r>
            </a:p>
          </p:txBody>
        </p:sp>
        <p:sp>
          <p:nvSpPr>
            <p:cNvPr id="9232" name="Text Box 8"/>
            <p:cNvSpPr txBox="1">
              <a:spLocks noChangeArrowheads="1"/>
            </p:cNvSpPr>
            <p:nvPr/>
          </p:nvSpPr>
          <p:spPr bwMode="auto">
            <a:xfrm>
              <a:off x="0" y="2905471"/>
              <a:ext cx="3313430" cy="549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charset="0"/>
                <a:buNone/>
              </a:pPr>
              <a:r>
                <a:rPr lang="en-US" altLang="zh-CN" sz="2800">
                  <a:latin typeface="宋体" pitchFamily="2" charset="-122"/>
                </a:rPr>
                <a:t>“</a:t>
              </a:r>
              <a:r>
                <a:rPr lang="zh-CN" altLang="en-US" sz="2800">
                  <a:latin typeface="宋体" pitchFamily="2" charset="-122"/>
                </a:rPr>
                <a:t>海上粮仓”</a:t>
              </a:r>
            </a:p>
          </p:txBody>
        </p:sp>
        <p:sp>
          <p:nvSpPr>
            <p:cNvPr id="11278" name="Text Box 16"/>
            <p:cNvSpPr txBox="1">
              <a:spLocks noChangeArrowheads="1"/>
            </p:cNvSpPr>
            <p:nvPr/>
          </p:nvSpPr>
          <p:spPr bwMode="auto">
            <a:xfrm>
              <a:off x="0" y="2000241"/>
              <a:ext cx="3748082" cy="549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itchFamily="34" charset="0"/>
                <a:buNone/>
                <a:defRPr/>
              </a:pPr>
              <a:r>
                <a:rPr lang="en-US" sz="2800" smtClean="0">
                  <a:latin typeface="宋体" pitchFamily="2" charset="-122"/>
                </a:rPr>
                <a:t>“</a:t>
              </a:r>
              <a:r>
                <a:rPr lang="zh-CN" altLang="en-US" sz="2800" smtClean="0">
                  <a:latin typeface="宋体" pitchFamily="2" charset="-122"/>
                </a:rPr>
                <a:t>亚洲天然植物园”</a:t>
              </a:r>
              <a:endParaRPr lang="zh-CN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endParaRPr>
            </a:p>
          </p:txBody>
        </p:sp>
        <p:sp>
          <p:nvSpPr>
            <p:cNvPr id="9234" name="Text Box 3"/>
            <p:cNvSpPr txBox="1">
              <a:spLocks noChangeArrowheads="1"/>
            </p:cNvSpPr>
            <p:nvPr/>
          </p:nvSpPr>
          <p:spPr bwMode="auto">
            <a:xfrm>
              <a:off x="142364" y="4784790"/>
              <a:ext cx="3215162" cy="549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charset="0"/>
                <a:buNone/>
              </a:pPr>
              <a:r>
                <a:rPr lang="en-US" altLang="zh-CN" sz="2800">
                  <a:latin typeface="宋体" pitchFamily="2" charset="-122"/>
                </a:rPr>
                <a:t>“</a:t>
              </a:r>
              <a:r>
                <a:rPr lang="zh-CN" altLang="en-US" sz="2800">
                  <a:latin typeface="宋体" pitchFamily="2" charset="-122"/>
                </a:rPr>
                <a:t>祖国东南盐仓”</a:t>
              </a:r>
            </a:p>
          </p:txBody>
        </p:sp>
      </p:grpSp>
      <p:sp>
        <p:nvSpPr>
          <p:cNvPr id="11280" name="矩形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322637" y="5616574"/>
            <a:ext cx="27908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9933FF"/>
                </a:solidFill>
                <a:latin typeface="宋体" pitchFamily="2" charset="-122"/>
              </a:rPr>
              <a:t>丰富的海盐资源</a:t>
            </a:r>
          </a:p>
        </p:txBody>
      </p:sp>
      <p:sp>
        <p:nvSpPr>
          <p:cNvPr id="9227" name="圆角矩形标注 17"/>
          <p:cNvSpPr>
            <a:spLocks noChangeArrowheads="1"/>
          </p:cNvSpPr>
          <p:nvPr/>
        </p:nvSpPr>
        <p:spPr bwMode="auto">
          <a:xfrm>
            <a:off x="215900" y="126999"/>
            <a:ext cx="6842125" cy="674688"/>
          </a:xfrm>
          <a:prstGeom prst="wedgeRoundRectCallout">
            <a:avLst>
              <a:gd name="adj1" fmla="val 14685"/>
              <a:gd name="adj2" fmla="val 7290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rgbClr val="00B0F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台湾为何被称为我国的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宝岛</a:t>
            </a:r>
            <a:r>
              <a:rPr lang="zh-CN" altLang="en-US" sz="2800">
                <a:latin typeface="宋体" pitchFamily="2" charset="-122"/>
              </a:rPr>
              <a:t>？</a:t>
            </a:r>
          </a:p>
        </p:txBody>
      </p:sp>
      <p:sp>
        <p:nvSpPr>
          <p:cNvPr id="11282" name="圆角矩形标注 18"/>
          <p:cNvSpPr>
            <a:spLocks noChangeArrowheads="1"/>
          </p:cNvSpPr>
          <p:nvPr/>
        </p:nvSpPr>
        <p:spPr bwMode="auto">
          <a:xfrm>
            <a:off x="8885237" y="4631481"/>
            <a:ext cx="2537114" cy="963712"/>
          </a:xfrm>
          <a:prstGeom prst="wedgeRoundRectCallout">
            <a:avLst>
              <a:gd name="adj1" fmla="val -34931"/>
              <a:gd name="adj2" fmla="val -77833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rgbClr val="00B0F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台湾的矿产资源也比较丰富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  <p:bldP spid="11269" grpId="0" autoUpdateAnimBg="0"/>
      <p:bldP spid="11270" grpId="0" autoUpdateAnimBg="0"/>
      <p:bldP spid="11271" grpId="0" autoUpdateAnimBg="0"/>
      <p:bldP spid="11272" grpId="0" autoUpdateAnimBg="0"/>
      <p:bldP spid="11280" grpId="0" autoUpdateAnimBg="0"/>
      <p:bldP spid="112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2"/>
          <p:cNvSpPr txBox="1">
            <a:spLocks noChangeArrowheads="1"/>
          </p:cNvSpPr>
          <p:nvPr/>
        </p:nvSpPr>
        <p:spPr bwMode="auto">
          <a:xfrm>
            <a:off x="388936" y="2263775"/>
            <a:ext cx="7472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看看我们耳熟能详的台湾商品</a:t>
            </a:r>
          </a:p>
        </p:txBody>
      </p:sp>
      <p:pic>
        <p:nvPicPr>
          <p:cNvPr id="12291" name="Picture 2" descr="http://hiphotos.baidu.com/kuaigou24h/pic/item/6cf9e8fe86a059d2fd037fe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00" b="14499"/>
          <a:stretch>
            <a:fillRect/>
          </a:stretch>
        </p:blipFill>
        <p:spPr bwMode="auto">
          <a:xfrm>
            <a:off x="4790973" y="3697287"/>
            <a:ext cx="1394638" cy="16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AutoShape 8" descr="http://www.cnwnews.com/uploads/allimg/080425/1115515.jpg"/>
          <p:cNvSpPr>
            <a:spLocks noChangeAspect="1" noChangeArrowheads="1"/>
          </p:cNvSpPr>
          <p:nvPr/>
        </p:nvSpPr>
        <p:spPr bwMode="auto">
          <a:xfrm>
            <a:off x="195263" y="-128588"/>
            <a:ext cx="384175" cy="27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charset="0"/>
              <a:buNone/>
            </a:pPr>
            <a:endParaRPr lang="zh-CN" altLang="zh-CN" sz="2800">
              <a:latin typeface="宋体" pitchFamily="2" charset="-122"/>
            </a:endParaRPr>
          </a:p>
        </p:txBody>
      </p:sp>
      <p:pic>
        <p:nvPicPr>
          <p:cNvPr id="12295" name="Picture 10" descr="http://www.chinaksys.com/upload/2/13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29" t="2107" r="2940" b="3088"/>
          <a:stretch>
            <a:fillRect/>
          </a:stretch>
        </p:blipFill>
        <p:spPr bwMode="auto">
          <a:xfrm>
            <a:off x="6638334" y="4545451"/>
            <a:ext cx="2627903" cy="167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12" descr="http://images1.icxo.com/20092/2009223192009020214384521437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046" t="7166" r="19885" b="9772"/>
          <a:stretch>
            <a:fillRect/>
          </a:stretch>
        </p:blipFill>
        <p:spPr bwMode="auto">
          <a:xfrm>
            <a:off x="1803413" y="3722472"/>
            <a:ext cx="2509824" cy="1729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20" descr="http://www.158dq.com/tech/UploadFiles_5040/200810/200810271217055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00" t="2460" r="3999" b="4099"/>
          <a:stretch>
            <a:fillRect/>
          </a:stretch>
        </p:blipFill>
        <p:spPr bwMode="auto">
          <a:xfrm>
            <a:off x="6827837" y="2401887"/>
            <a:ext cx="2231684" cy="184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Box 13"/>
          <p:cNvSpPr txBox="1">
            <a:spLocks noChangeArrowheads="1"/>
          </p:cNvSpPr>
          <p:nvPr/>
        </p:nvSpPr>
        <p:spPr bwMode="auto">
          <a:xfrm>
            <a:off x="388936" y="921684"/>
            <a:ext cx="1070610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808C6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近年来，台湾地区经济发展迅速，</a:t>
            </a:r>
            <a:r>
              <a:rPr lang="en-US" altLang="zh-CN" sz="2800">
                <a:latin typeface="宋体" pitchFamily="2" charset="-122"/>
              </a:rPr>
              <a:t>2012</a:t>
            </a:r>
            <a:r>
              <a:rPr lang="zh-CN" altLang="en-US" sz="2800">
                <a:latin typeface="宋体" pitchFamily="2" charset="-122"/>
              </a:rPr>
              <a:t>年台湾人均</a:t>
            </a:r>
            <a:r>
              <a:rPr lang="en-US" altLang="zh-CN" sz="2800">
                <a:latin typeface="宋体" pitchFamily="2" charset="-122"/>
              </a:rPr>
              <a:t>GDP</a:t>
            </a:r>
            <a:r>
              <a:rPr lang="zh-CN" altLang="en-US" sz="2800">
                <a:latin typeface="宋体" pitchFamily="2" charset="-122"/>
              </a:rPr>
              <a:t>为</a:t>
            </a:r>
            <a:r>
              <a:rPr lang="en-US" altLang="zh-CN" sz="2800">
                <a:latin typeface="宋体" pitchFamily="2" charset="-122"/>
              </a:rPr>
              <a:t>20374</a:t>
            </a:r>
            <a:r>
              <a:rPr lang="zh-CN" altLang="en-US" sz="2800">
                <a:latin typeface="宋体" pitchFamily="2" charset="-122"/>
              </a:rPr>
              <a:t>美元，为世界高收入地区。</a:t>
            </a:r>
          </a:p>
        </p:txBody>
      </p:sp>
      <p:sp>
        <p:nvSpPr>
          <p:cNvPr id="10250" name="TextBox 14"/>
          <p:cNvSpPr txBox="1">
            <a:spLocks noChangeArrowheads="1"/>
          </p:cNvSpPr>
          <p:nvPr/>
        </p:nvSpPr>
        <p:spPr bwMode="auto">
          <a:xfrm>
            <a:off x="388936" y="344487"/>
            <a:ext cx="45910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富有特色的出口导向型经济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</p:bldLst>
  </p:timing>
</p:sld>
</file>

<file path=ppt/theme/theme1.xml><?xml version="1.0" encoding="utf-8"?>
<a:theme xmlns:a="http://schemas.openxmlformats.org/drawingml/2006/main" name="A000120140530A99PPBG">
  <a:themeElements>
    <a:clrScheme name="自定义 576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208E8C"/>
      </a:accent1>
      <a:accent2>
        <a:srgbClr val="00AEEF"/>
      </a:accent2>
      <a:accent3>
        <a:srgbClr val="037E9B"/>
      </a:accent3>
      <a:accent4>
        <a:srgbClr val="5277C2"/>
      </a:accent4>
      <a:accent5>
        <a:srgbClr val="FF7F41"/>
      </a:accent5>
      <a:accent6>
        <a:srgbClr val="FFC000"/>
      </a:accent6>
      <a:hlink>
        <a:srgbClr val="00B0F0"/>
      </a:hlink>
      <a:folHlink>
        <a:srgbClr val="7F7F7F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A000120150601A06KPBG</Template>
  <TotalTime>105</TotalTime>
  <Words>609</Words>
  <Application>Microsoft Office PowerPoint</Application>
  <Paragraphs>75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A000120140530A99PPBG</vt:lpstr>
      <vt:lpstr>台湾省</vt:lpstr>
      <vt:lpstr>学习目标：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高山族约占台湾人口的2% </vt:lpstr>
      <vt:lpstr>幻灯片 15</vt:lpstr>
      <vt:lpstr>幻灯片 16</vt:lpstr>
      <vt:lpstr>幻灯片 17</vt:lpstr>
      <vt:lpstr>幻灯片 18</vt:lpstr>
      <vt:lpstr>课下作业：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</cp:lastModifiedBy>
  <cp:lastPrinted>1601-01-01T00:00:00Z</cp:lastPrinted>
  <dcterms:created xsi:type="dcterms:W3CDTF">1601-01-01T00:00:00Z</dcterms:created>
  <dcterms:modified xsi:type="dcterms:W3CDTF">2018-10-09T02:24:42Z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