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5"/>
  </p:notesMasterIdLst>
  <p:sldIdLst>
    <p:sldId id="694" r:id="rId2"/>
    <p:sldId id="908" r:id="rId3"/>
    <p:sldId id="940" r:id="rId4"/>
    <p:sldId id="909" r:id="rId5"/>
    <p:sldId id="910" r:id="rId6"/>
    <p:sldId id="911" r:id="rId7"/>
    <p:sldId id="912" r:id="rId8"/>
    <p:sldId id="913" r:id="rId9"/>
    <p:sldId id="914" r:id="rId10"/>
    <p:sldId id="915" r:id="rId11"/>
    <p:sldId id="916" r:id="rId12"/>
    <p:sldId id="917" r:id="rId13"/>
    <p:sldId id="918" r:id="rId14"/>
    <p:sldId id="919" r:id="rId15"/>
    <p:sldId id="920" r:id="rId16"/>
    <p:sldId id="921" r:id="rId17"/>
    <p:sldId id="922" r:id="rId18"/>
    <p:sldId id="923" r:id="rId19"/>
    <p:sldId id="924" r:id="rId20"/>
    <p:sldId id="925" r:id="rId21"/>
    <p:sldId id="926" r:id="rId22"/>
    <p:sldId id="927" r:id="rId23"/>
    <p:sldId id="928" r:id="rId24"/>
    <p:sldId id="929" r:id="rId25"/>
    <p:sldId id="930" r:id="rId26"/>
    <p:sldId id="931" r:id="rId27"/>
    <p:sldId id="932" r:id="rId28"/>
    <p:sldId id="933" r:id="rId29"/>
    <p:sldId id="934" r:id="rId30"/>
    <p:sldId id="935" r:id="rId31"/>
    <p:sldId id="936" r:id="rId32"/>
    <p:sldId id="937" r:id="rId33"/>
    <p:sldId id="713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F66BE"/>
    <a:srgbClr val="ECFBA3"/>
    <a:srgbClr val="BCADF1"/>
    <a:srgbClr val="8C99AA"/>
    <a:srgbClr val="99CC00"/>
    <a:srgbClr val="6DFF44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702"/>
    <p:restoredTop sz="94620"/>
  </p:normalViewPr>
  <p:slideViewPr>
    <p:cSldViewPr>
      <p:cViewPr varScale="1">
        <p:scale>
          <a:sx n="88" d="100"/>
          <a:sy n="88" d="100"/>
        </p:scale>
        <p:origin x="-150" y="-120"/>
      </p:cViewPr>
      <p:guideLst>
        <p:guide orient="horz" pos="3258"/>
        <p:guide pos="26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BD7B26CB-EED3-41B1-9607-C4B28EF61F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zh-CN"/>
              <a:t>单击此处编辑母版标题样式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zh-CN"/>
              <a:t>单击此处编辑母版副标题样式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DC2768EB-7F98-4C96-879E-3813E40A0A45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556E748-43F3-4C14-A1D1-6AC423E9091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963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55B550-E65A-4056-9FCB-796745773BA8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E2AE8-F440-4555-9B0E-1FC934059B7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3BE002-1973-42F6-AE8D-DE2E10BA8D26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E785D-2679-41F6-886F-D8C8CD9A274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81DD5C-1009-48DA-B917-6ED1DCEA804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D01CE-5D81-48C7-9E1B-E4AFD69161A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C23D30-DB08-4BAF-84E4-07B98E3BC47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227B1B-AABD-4965-BF03-626CA6BA65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C83CF3-A2C6-41EF-860E-C9B63A80A082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0E94-4C65-4BC1-B3E8-E05DEAF42A0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AD9716-CC5A-4957-A11F-DDA1BD36003F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9156A-C1B7-41C5-A716-FA3F8A06C4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F9374-59B7-4B76-A842-0497834C936B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14319-4174-4588-A1EA-03FDEB7407C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275B94-156B-44BC-91DB-5197E1BD4362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1CCCA-AE3E-4759-8919-F5D97DACE73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439567-E27F-4388-BF96-2CACCD8B91E7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E575F-2E2E-46BB-90A4-7FBF8655196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2E9E0D-F2B0-4589-AA0E-6017A51F5E4D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CF4DD-C066-4ECD-85AA-FACD77071C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单击此处编辑母版标题样式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单击此处编辑母版文本样式</a:t>
            </a:r>
          </a:p>
          <a:p>
            <a:pPr lvl="1"/>
            <a:r>
              <a:rPr lang="en-US" altLang="zh-CN" smtClean="0"/>
              <a:t>第二级</a:t>
            </a:r>
          </a:p>
          <a:p>
            <a:pPr lvl="2"/>
            <a:r>
              <a:rPr lang="en-US" altLang="zh-CN" smtClean="0"/>
              <a:t>第三级</a:t>
            </a:r>
          </a:p>
          <a:p>
            <a:pPr lvl="3"/>
            <a:r>
              <a:rPr lang="en-US" altLang="zh-CN" smtClean="0"/>
              <a:t>第四级</a:t>
            </a:r>
          </a:p>
          <a:p>
            <a:pPr lvl="4"/>
            <a:r>
              <a:rPr lang="en-US" altLang="zh-CN" smtClean="0"/>
              <a:t>第五级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1EB94065-0A87-4E99-8C9A-9B87DB225280}" type="datetimeFigureOut">
              <a:rPr lang="zh-CN" altLang="en-US"/>
              <a:pPr/>
              <a:t>2017/8/8</a:t>
            </a:fld>
            <a:endParaRPr lang="en-US" altLang="zh-CN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en-US" altLang="zh-CN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E5CDD42B-177D-42AF-B94F-FA53D56188A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8615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6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8"/>
          <p:cNvGrpSpPr>
            <a:grpSpLocks/>
          </p:cNvGrpSpPr>
          <p:nvPr/>
        </p:nvGrpSpPr>
        <p:grpSpPr bwMode="auto">
          <a:xfrm>
            <a:off x="350838" y="-36513"/>
            <a:ext cx="8839200" cy="5978526"/>
            <a:chOff x="538" y="-39"/>
            <a:chExt cx="13919" cy="9413"/>
          </a:xfrm>
        </p:grpSpPr>
        <p:pic>
          <p:nvPicPr>
            <p:cNvPr id="15366" name="图片 5" descr="黑板-空.png"/>
            <p:cNvPicPr>
              <a:picLocks noChangeAspect="1"/>
            </p:cNvPicPr>
            <p:nvPr/>
          </p:nvPicPr>
          <p:blipFill>
            <a:blip r:embed="rId2"/>
            <a:srcRect l="19395" t="4956" b="17786"/>
            <a:stretch>
              <a:fillRect/>
            </a:stretch>
          </p:blipFill>
          <p:spPr bwMode="auto"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图片 7" descr="叶子.png"/>
            <p:cNvPicPr>
              <a:picLocks noChangeAspect="1"/>
            </p:cNvPicPr>
            <p:nvPr/>
          </p:nvPicPr>
          <p:blipFill>
            <a:blip r:embed="rId3"/>
            <a:srcRect l="54369" b="60822"/>
            <a:stretch>
              <a:fillRect/>
            </a:stretch>
          </p:blipFill>
          <p:spPr bwMode="auto"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图片 15" descr="桌子.png"/>
            <p:cNvPicPr>
              <a:picLocks noChangeAspect="1"/>
            </p:cNvPicPr>
            <p:nvPr/>
          </p:nvPicPr>
          <p:blipFill>
            <a:blip r:embed="rId4"/>
            <a:srcRect t="80530" r="40938"/>
            <a:stretch>
              <a:fillRect/>
            </a:stretch>
          </p:blipFill>
          <p:spPr bwMode="auto"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图片 16" descr="粉笔画.png"/>
            <p:cNvPicPr>
              <a:picLocks noChangeAspect="1"/>
            </p:cNvPicPr>
            <p:nvPr/>
          </p:nvPicPr>
          <p:blipFill>
            <a:blip r:embed="rId5"/>
            <a:srcRect l="49934" t="39178" b="17915"/>
            <a:stretch>
              <a:fillRect/>
            </a:stretch>
          </p:blipFill>
          <p:spPr bwMode="auto"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图片 11" descr="书本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图片 14" descr="钟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图片 10" descr="铅笔筒.PN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图片 13" descr="眼镜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2" name="图片 3" descr="女老师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96075" y="2797175"/>
            <a:ext cx="275590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2786063" y="1689100"/>
            <a:ext cx="3738562" cy="2219325"/>
            <a:chOff x="4258" y="2387"/>
            <a:chExt cx="5890" cy="3491"/>
          </a:xfrm>
        </p:grpSpPr>
        <p:sp>
          <p:nvSpPr>
            <p:cNvPr id="15364" name="文本框 1"/>
            <p:cNvSpPr txBox="1">
              <a:spLocks noChangeArrowheads="1"/>
            </p:cNvSpPr>
            <p:nvPr/>
          </p:nvSpPr>
          <p:spPr bwMode="auto">
            <a:xfrm>
              <a:off x="4258" y="3720"/>
              <a:ext cx="5890" cy="2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第四节  台湾省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endParaRPr lang="zh-CN" altLang="en-US" sz="300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5365" name="文本框 3"/>
            <p:cNvSpPr txBox="1">
              <a:spLocks noChangeArrowheads="1"/>
            </p:cNvSpPr>
            <p:nvPr/>
          </p:nvSpPr>
          <p:spPr bwMode="auto">
            <a:xfrm>
              <a:off x="4820" y="2387"/>
              <a:ext cx="4762" cy="1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000">
                  <a:solidFill>
                    <a:srgbClr val="ECEEE1"/>
                  </a:solidFill>
                  <a:latin typeface="Calibri" pitchFamily="34" charset="0"/>
                  <a:sym typeface="宋体" charset="-122"/>
                </a:rPr>
                <a:t>第七章  南方地区</a:t>
              </a:r>
              <a:endParaRPr lang="en-US" altLang="zh-CN" sz="3000">
                <a:solidFill>
                  <a:srgbClr val="ECEEE1"/>
                </a:solidFill>
                <a:latin typeface="Calibri" pitchFamily="34" charset="0"/>
                <a:sym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文本框 1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981075"/>
            <a:ext cx="848995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250825" y="3068638"/>
            <a:ext cx="8337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charset="0"/>
              </a:rPr>
              <a:t>台风，暴雨，海啸，洪涝，地震等等</a:t>
            </a:r>
            <a:endParaRPr lang="zh-CN" altLang="en-US" sz="4000">
              <a:latin typeface="Times New Roman" pitchFamily="18" charset="0"/>
            </a:endParaRPr>
          </a:p>
        </p:txBody>
      </p:sp>
      <p:sp>
        <p:nvSpPr>
          <p:cNvPr id="14340" name="文本框 58371"/>
          <p:cNvSpPr txBox="1">
            <a:spLocks noChangeArrowheads="1"/>
          </p:cNvSpPr>
          <p:nvPr/>
        </p:nvSpPr>
        <p:spPr bwMode="auto">
          <a:xfrm>
            <a:off x="250825" y="4221163"/>
            <a:ext cx="7896225" cy="1189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台湾是我国受台风影响最严重、最频繁的省份之一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5836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4932363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583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60800"/>
            <a:ext cx="3384550" cy="2532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3" name="图片 5837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3825" y="3721100"/>
            <a:ext cx="3816350" cy="2671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4" name="图片 5837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0525" y="3543300"/>
            <a:ext cx="3529013" cy="2763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5" name="图片 5837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8263" y="333375"/>
            <a:ext cx="3851275" cy="3209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47105"/>
          <p:cNvSpPr>
            <a:spLocks noGrp="1" noRot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6" name="文本占位符 47106"/>
          <p:cNvSpPr>
            <a:spLocks noGrp="1" noRot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7" name="图片 47107" descr="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219075"/>
            <a:ext cx="8355012" cy="6265863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26628" name="文本框 47108"/>
          <p:cNvSpPr txBox="1">
            <a:spLocks noChangeArrowheads="1"/>
          </p:cNvSpPr>
          <p:nvPr/>
        </p:nvSpPr>
        <p:spPr bwMode="auto">
          <a:xfrm>
            <a:off x="4284663" y="404813"/>
            <a:ext cx="4535487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3200">
                <a:latin typeface="宋体" charset="-122"/>
              </a:rPr>
              <a:t>2009</a:t>
            </a:r>
            <a:r>
              <a:rPr lang="zh-CN" altLang="en-US" sz="3200">
                <a:latin typeface="宋体" charset="-122"/>
              </a:rPr>
              <a:t>年 台湾</a:t>
            </a:r>
            <a:r>
              <a:rPr lang="en-US" sz="3200">
                <a:latin typeface="宋体" charset="-122"/>
              </a:rPr>
              <a:t>9.12</a:t>
            </a:r>
            <a:r>
              <a:rPr lang="zh-CN" altLang="en-US" sz="3200">
                <a:latin typeface="宋体" charset="-122"/>
              </a:rPr>
              <a:t>大地震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50177" descr="板块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6975" y="746125"/>
            <a:ext cx="6958013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任意多边形 50178"/>
          <p:cNvSpPr>
            <a:spLocks/>
          </p:cNvSpPr>
          <p:nvPr/>
        </p:nvSpPr>
        <p:spPr bwMode="auto">
          <a:xfrm>
            <a:off x="3708400" y="3284538"/>
            <a:ext cx="165100" cy="122237"/>
          </a:xfrm>
          <a:custGeom>
            <a:avLst/>
            <a:gdLst>
              <a:gd name="T0" fmla="*/ 101600 w 104"/>
              <a:gd name="T1" fmla="*/ 0 h 77"/>
              <a:gd name="T2" fmla="*/ 47625 w 104"/>
              <a:gd name="T3" fmla="*/ 107950 h 77"/>
              <a:gd name="T4" fmla="*/ 88900 w 104"/>
              <a:gd name="T5" fmla="*/ 122237 h 77"/>
              <a:gd name="T6" fmla="*/ 101600 w 104"/>
              <a:gd name="T7" fmla="*/ 0 h 77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77"/>
              <a:gd name="T14" fmla="*/ 104 w 104"/>
              <a:gd name="T15" fmla="*/ 77 h 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77">
                <a:moveTo>
                  <a:pt x="64" y="0"/>
                </a:moveTo>
                <a:cubicBezTo>
                  <a:pt x="45" y="13"/>
                  <a:pt x="0" y="39"/>
                  <a:pt x="30" y="68"/>
                </a:cubicBezTo>
                <a:cubicBezTo>
                  <a:pt x="37" y="74"/>
                  <a:pt x="47" y="74"/>
                  <a:pt x="56" y="77"/>
                </a:cubicBezTo>
                <a:cubicBezTo>
                  <a:pt x="98" y="62"/>
                  <a:pt x="104" y="36"/>
                  <a:pt x="64" y="0"/>
                </a:cubicBez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椭圆 50179"/>
          <p:cNvSpPr>
            <a:spLocks noChangeArrowheads="1"/>
          </p:cNvSpPr>
          <p:nvPr/>
        </p:nvSpPr>
        <p:spPr bwMode="auto">
          <a:xfrm>
            <a:off x="1970088" y="1858963"/>
            <a:ext cx="2089150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17413" name="椭圆 50180"/>
          <p:cNvSpPr>
            <a:spLocks noChangeArrowheads="1"/>
          </p:cNvSpPr>
          <p:nvPr/>
        </p:nvSpPr>
        <p:spPr bwMode="auto">
          <a:xfrm>
            <a:off x="3279775" y="3055938"/>
            <a:ext cx="998538" cy="5429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17414" name="文本框 50181"/>
          <p:cNvSpPr txBox="1">
            <a:spLocks noChangeArrowheads="1"/>
          </p:cNvSpPr>
          <p:nvPr/>
        </p:nvSpPr>
        <p:spPr bwMode="auto">
          <a:xfrm>
            <a:off x="4932363" y="117475"/>
            <a:ext cx="4176712" cy="1187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台湾位于板块交界处，多火山地震</a:t>
            </a:r>
          </a:p>
        </p:txBody>
      </p:sp>
      <p:sp>
        <p:nvSpPr>
          <p:cNvPr id="17415" name="椭圆 2"/>
          <p:cNvSpPr>
            <a:spLocks noChangeArrowheads="1"/>
          </p:cNvSpPr>
          <p:nvPr/>
        </p:nvSpPr>
        <p:spPr bwMode="auto">
          <a:xfrm>
            <a:off x="5145088" y="3475038"/>
            <a:ext cx="1655762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en-US"/>
          </a:p>
        </p:txBody>
      </p:sp>
      <p:sp>
        <p:nvSpPr>
          <p:cNvPr id="27655" name="文本框 1"/>
          <p:cNvSpPr txBox="1">
            <a:spLocks noChangeArrowheads="1"/>
          </p:cNvSpPr>
          <p:nvPr/>
        </p:nvSpPr>
        <p:spPr bwMode="auto">
          <a:xfrm>
            <a:off x="107950" y="44450"/>
            <a:ext cx="47736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为什么台湾省多地震？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  <p:bldP spid="17413" grpId="0" bldLvl="0" animBg="1"/>
      <p:bldP spid="17414" grpId="0" bldLvl="0" animBg="1"/>
      <p:bldP spid="174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13667"/>
          <p:cNvSpPr>
            <a:spLocks noGrp="1" noRot="1"/>
          </p:cNvSpPr>
          <p:nvPr>
            <p:ph type="title" idx="4294967295"/>
          </p:nvPr>
        </p:nvSpPr>
        <p:spPr>
          <a:xfrm>
            <a:off x="301625" y="150813"/>
            <a:ext cx="8540750" cy="1143000"/>
          </a:xfrm>
        </p:spPr>
        <p:txBody>
          <a:bodyPr anchor="ctr"/>
          <a:lstStyle/>
          <a:p>
            <a:r>
              <a:rPr lang="zh-CN" altLang="en-US" sz="2500" b="1">
                <a:solidFill>
                  <a:srgbClr val="0000FF"/>
                </a:solidFill>
                <a:ea typeface="黑体" pitchFamily="49" charset="-122"/>
              </a:rPr>
              <a:t>三、丰富的自然资源</a:t>
            </a:r>
            <a:r>
              <a:rPr lang="zh-CN" altLang="en-US" sz="2900" b="1">
                <a:solidFill>
                  <a:srgbClr val="0000FF"/>
                </a:solidFill>
                <a:ea typeface="黑体" pitchFamily="49" charset="-122"/>
              </a:rPr>
              <a:t/>
            </a:r>
            <a:br>
              <a:rPr lang="zh-CN" altLang="en-US" sz="2900" b="1">
                <a:solidFill>
                  <a:srgbClr val="0000FF"/>
                </a:solidFill>
                <a:ea typeface="黑体" pitchFamily="49" charset="-122"/>
              </a:rPr>
            </a:br>
            <a:endParaRPr lang="zh-CN" altLang="en-US" sz="29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8674" name="文本占位符 113666"/>
          <p:cNvSpPr>
            <a:spLocks noGrp="1" noRot="1"/>
          </p:cNvSpPr>
          <p:nvPr>
            <p:ph type="body" sz="half" idx="4294967295"/>
          </p:nvPr>
        </p:nvSpPr>
        <p:spPr>
          <a:xfrm>
            <a:off x="69850" y="981075"/>
            <a:ext cx="8905875" cy="1223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西部平原土壤肥沃，盛产</a:t>
            </a:r>
            <a:r>
              <a:rPr lang="zh-CN" altLang="en-US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和热带、亚热带水果，此外矿产、水产等资源丰富，是个富饶的宝岛。</a:t>
            </a:r>
          </a:p>
          <a:p>
            <a:pPr marL="0" indent="0"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6" name="Text Box 9"/>
          <p:cNvSpPr txBox="1">
            <a:spLocks noChangeArrowheads="1"/>
          </p:cNvSpPr>
          <p:nvPr/>
        </p:nvSpPr>
        <p:spPr bwMode="auto">
          <a:xfrm>
            <a:off x="6011863" y="1196975"/>
            <a:ext cx="1254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稻米</a:t>
            </a: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7524750" y="1052513"/>
            <a:ext cx="1092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甘蔗</a:t>
            </a:r>
          </a:p>
        </p:txBody>
      </p:sp>
      <p:sp>
        <p:nvSpPr>
          <p:cNvPr id="18438" name="文本框 4"/>
          <p:cNvSpPr txBox="1">
            <a:spLocks noChangeArrowheads="1"/>
          </p:cNvSpPr>
          <p:nvPr/>
        </p:nvSpPr>
        <p:spPr bwMode="auto">
          <a:xfrm>
            <a:off x="1044575" y="1917700"/>
            <a:ext cx="896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  <a:ea typeface="黑体" pitchFamily="49" charset="-122"/>
                <a:sym typeface="Arial" charset="0"/>
              </a:rPr>
              <a:t>茶叶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nongtia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381000"/>
            <a:ext cx="4133850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 descr="p00000015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400425"/>
            <a:ext cx="26638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5" descr="tea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0400" y="284163"/>
            <a:ext cx="46101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p0000004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51163" y="3413125"/>
            <a:ext cx="2593975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SS23_009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1975" y="3427413"/>
            <a:ext cx="3182938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2286000" y="14478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/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>
            <a:off x="2743200" y="1295400"/>
            <a:ext cx="1254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稻米</a:t>
            </a:r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5076825" y="1052513"/>
            <a:ext cx="1085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茶叶</a:t>
            </a:r>
          </a:p>
        </p:txBody>
      </p:sp>
      <p:sp>
        <p:nvSpPr>
          <p:cNvPr id="29705" name="Text Box 11"/>
          <p:cNvSpPr txBox="1">
            <a:spLocks noChangeArrowheads="1"/>
          </p:cNvSpPr>
          <p:nvPr/>
        </p:nvSpPr>
        <p:spPr bwMode="auto">
          <a:xfrm>
            <a:off x="1981200" y="40386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/>
          </a:p>
        </p:txBody>
      </p:sp>
      <p:sp>
        <p:nvSpPr>
          <p:cNvPr id="29706" name="Text Box 12"/>
          <p:cNvSpPr txBox="1">
            <a:spLocks noChangeArrowheads="1"/>
          </p:cNvSpPr>
          <p:nvPr/>
        </p:nvSpPr>
        <p:spPr bwMode="auto">
          <a:xfrm>
            <a:off x="1752600" y="3733800"/>
            <a:ext cx="109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甘蔗</a:t>
            </a:r>
          </a:p>
        </p:txBody>
      </p:sp>
      <p:sp>
        <p:nvSpPr>
          <p:cNvPr id="29707" name="Text Box 13"/>
          <p:cNvSpPr txBox="1">
            <a:spLocks noChangeArrowheads="1"/>
          </p:cNvSpPr>
          <p:nvPr/>
        </p:nvSpPr>
        <p:spPr bwMode="auto">
          <a:xfrm>
            <a:off x="4356100" y="3733800"/>
            <a:ext cx="1206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菠萝</a:t>
            </a:r>
          </a:p>
        </p:txBody>
      </p:sp>
      <p:sp>
        <p:nvSpPr>
          <p:cNvPr id="29708" name="Text Box 14"/>
          <p:cNvSpPr txBox="1">
            <a:spLocks noChangeArrowheads="1"/>
          </p:cNvSpPr>
          <p:nvPr/>
        </p:nvSpPr>
        <p:spPr bwMode="auto">
          <a:xfrm>
            <a:off x="6588125" y="5229225"/>
            <a:ext cx="1141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ea typeface="黑体" pitchFamily="49" charset="-122"/>
              </a:rPr>
              <a:t>香蕉</a:t>
            </a:r>
          </a:p>
        </p:txBody>
      </p:sp>
      <p:sp>
        <p:nvSpPr>
          <p:cNvPr id="29709" name="矩形 57358"/>
          <p:cNvSpPr>
            <a:spLocks noChangeArrowheads="1"/>
          </p:cNvSpPr>
          <p:nvPr/>
        </p:nvSpPr>
        <p:spPr bwMode="auto">
          <a:xfrm>
            <a:off x="2268538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endParaRPr lang="zh-CN" altLang="en-US" sz="2400" b="1">
              <a:solidFill>
                <a:srgbClr val="0000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芒果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9813" y="476250"/>
            <a:ext cx="30241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5" descr="yangtao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644900"/>
            <a:ext cx="417671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1303338" y="5886450"/>
            <a:ext cx="2305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杨桃</a:t>
            </a:r>
          </a:p>
        </p:txBody>
      </p:sp>
      <p:sp>
        <p:nvSpPr>
          <p:cNvPr id="30724" name="Text Box 7"/>
          <p:cNvSpPr txBox="1">
            <a:spLocks noChangeArrowheads="1"/>
          </p:cNvSpPr>
          <p:nvPr/>
        </p:nvSpPr>
        <p:spPr bwMode="auto">
          <a:xfrm>
            <a:off x="6367463" y="6157913"/>
            <a:ext cx="151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莲雾</a:t>
            </a:r>
          </a:p>
        </p:txBody>
      </p:sp>
      <p:sp>
        <p:nvSpPr>
          <p:cNvPr id="30725" name="Text Box 8"/>
          <p:cNvSpPr txBox="1">
            <a:spLocks noChangeArrowheads="1"/>
          </p:cNvSpPr>
          <p:nvPr/>
        </p:nvSpPr>
        <p:spPr bwMode="auto">
          <a:xfrm>
            <a:off x="6084888" y="3141663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芒果</a:t>
            </a:r>
          </a:p>
        </p:txBody>
      </p:sp>
      <p:pic>
        <p:nvPicPr>
          <p:cNvPr id="30726" name="图片 58379" descr="木瓜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6250"/>
            <a:ext cx="26050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图片 58380" descr="1_18-90-1529_2003103016540"/>
          <p:cNvPicPr>
            <a:picLocks noChangeAspect="1"/>
          </p:cNvPicPr>
          <p:nvPr/>
        </p:nvPicPr>
        <p:blipFill>
          <a:blip r:embed="rId5"/>
          <a:srcRect l="3372" r="4187" b="4980"/>
          <a:stretch>
            <a:fillRect/>
          </a:stretch>
        </p:blipFill>
        <p:spPr bwMode="auto">
          <a:xfrm>
            <a:off x="2700338" y="476250"/>
            <a:ext cx="29527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图片 58381" descr="1_18-90-1526_200310301654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644900"/>
            <a:ext cx="3851275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文本框 58382"/>
          <p:cNvSpPr txBox="1">
            <a:spLocks noChangeArrowheads="1"/>
          </p:cNvSpPr>
          <p:nvPr/>
        </p:nvSpPr>
        <p:spPr bwMode="auto">
          <a:xfrm>
            <a:off x="1042988" y="3135313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木瓜</a:t>
            </a:r>
          </a:p>
        </p:txBody>
      </p:sp>
      <p:sp>
        <p:nvSpPr>
          <p:cNvPr id="30730" name="文本框 58383"/>
          <p:cNvSpPr txBox="1">
            <a:spLocks noChangeArrowheads="1"/>
          </p:cNvSpPr>
          <p:nvPr/>
        </p:nvSpPr>
        <p:spPr bwMode="auto">
          <a:xfrm>
            <a:off x="4067175" y="3141663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芭乐</a:t>
            </a:r>
          </a:p>
        </p:txBody>
      </p:sp>
      <p:sp>
        <p:nvSpPr>
          <p:cNvPr id="30731" name="矩形 58384"/>
          <p:cNvSpPr>
            <a:spLocks noChangeArrowheads="1"/>
          </p:cNvSpPr>
          <p:nvPr/>
        </p:nvSpPr>
        <p:spPr bwMode="auto">
          <a:xfrm>
            <a:off x="2484438" y="-168275"/>
            <a:ext cx="504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endParaRPr lang="zh-CN" altLang="en-US" sz="2400" b="1">
              <a:solidFill>
                <a:srgbClr val="0000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樟树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107950"/>
            <a:ext cx="6121400" cy="635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6407150" y="908050"/>
            <a:ext cx="2736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ea typeface="黑体" pitchFamily="49" charset="-122"/>
              </a:rPr>
              <a:t>台湾著名的树种</a:t>
            </a:r>
            <a:r>
              <a:rPr lang="en-US" sz="3200" b="1">
                <a:solidFill>
                  <a:srgbClr val="0000FF"/>
                </a:solidFill>
                <a:ea typeface="黑体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ea typeface="黑体" pitchFamily="49" charset="-122"/>
              </a:rPr>
              <a:t>樟树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yangcha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04775"/>
            <a:ext cx="8485188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-169863" y="-15875"/>
            <a:ext cx="3014663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800" b="1">
                <a:solidFill>
                  <a:srgbClr val="0000FF"/>
                </a:solidFill>
                <a:ea typeface="黑体" pitchFamily="49" charset="-122"/>
              </a:rPr>
              <a:t>布袋盐场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表格 23553"/>
          <p:cNvGraphicFramePr>
            <a:graphicFrameLocks noGrp="1"/>
          </p:cNvGraphicFramePr>
          <p:nvPr/>
        </p:nvGraphicFramePr>
        <p:xfrm>
          <a:off x="539750" y="1855788"/>
          <a:ext cx="7842250" cy="3570287"/>
        </p:xfrm>
        <a:graphic>
          <a:graphicData uri="http://schemas.openxmlformats.org/drawingml/2006/table">
            <a:tbl>
              <a:tblPr/>
              <a:tblGrid>
                <a:gridCol w="3346450"/>
                <a:gridCol w="4495800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黑体" pitchFamily="49" charset="-122"/>
                        </a:rPr>
                        <a:t>……………</a:t>
                      </a: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.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A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6" name="Text Box 32"/>
          <p:cNvSpPr txBox="1">
            <a:spLocks noChangeArrowheads="1"/>
          </p:cNvSpPr>
          <p:nvPr/>
        </p:nvSpPr>
        <p:spPr bwMode="auto">
          <a:xfrm>
            <a:off x="1116013" y="198913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美称</a:t>
            </a:r>
          </a:p>
        </p:txBody>
      </p:sp>
      <p:sp>
        <p:nvSpPr>
          <p:cNvPr id="33817" name="Text Box 33"/>
          <p:cNvSpPr txBox="1">
            <a:spLocks noChangeArrowheads="1"/>
          </p:cNvSpPr>
          <p:nvPr/>
        </p:nvSpPr>
        <p:spPr bwMode="auto">
          <a:xfrm>
            <a:off x="4500563" y="1989138"/>
            <a:ext cx="289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美称的含义</a:t>
            </a:r>
          </a:p>
        </p:txBody>
      </p:sp>
      <p:sp>
        <p:nvSpPr>
          <p:cNvPr id="33818" name="Text Box 34"/>
          <p:cNvSpPr txBox="1">
            <a:spLocks noChangeArrowheads="1"/>
          </p:cNvSpPr>
          <p:nvPr/>
        </p:nvSpPr>
        <p:spPr bwMode="auto">
          <a:xfrm>
            <a:off x="1619250" y="2492375"/>
            <a:ext cx="198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海上米仓</a:t>
            </a:r>
          </a:p>
        </p:txBody>
      </p:sp>
      <p:sp>
        <p:nvSpPr>
          <p:cNvPr id="23580" name="Text Box 35"/>
          <p:cNvSpPr txBox="1">
            <a:spLocks noChangeArrowheads="1"/>
          </p:cNvSpPr>
          <p:nvPr/>
        </p:nvSpPr>
        <p:spPr bwMode="auto">
          <a:xfrm>
            <a:off x="3635375" y="25654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盛产稻米</a:t>
            </a:r>
            <a:endParaRPr 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820" name="Text Box 36"/>
          <p:cNvSpPr txBox="1">
            <a:spLocks noChangeArrowheads="1"/>
          </p:cNvSpPr>
          <p:nvPr/>
        </p:nvSpPr>
        <p:spPr bwMode="auto">
          <a:xfrm>
            <a:off x="1260475" y="3068638"/>
            <a:ext cx="2286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东方甜岛</a:t>
            </a:r>
          </a:p>
        </p:txBody>
      </p:sp>
      <p:sp>
        <p:nvSpPr>
          <p:cNvPr id="23582" name="Text Box 37"/>
          <p:cNvSpPr txBox="1">
            <a:spLocks noChangeArrowheads="1"/>
          </p:cNvSpPr>
          <p:nvPr/>
        </p:nvSpPr>
        <p:spPr bwMode="auto">
          <a:xfrm>
            <a:off x="3924300" y="3141663"/>
            <a:ext cx="426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甘蔗</a:t>
            </a:r>
          </a:p>
        </p:txBody>
      </p:sp>
      <p:sp>
        <p:nvSpPr>
          <p:cNvPr id="33822" name="Text Box 38"/>
          <p:cNvSpPr txBox="1">
            <a:spLocks noChangeArrowheads="1"/>
          </p:cNvSpPr>
          <p:nvPr/>
        </p:nvSpPr>
        <p:spPr bwMode="auto">
          <a:xfrm>
            <a:off x="1547813" y="371633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水果之乡</a:t>
            </a:r>
          </a:p>
        </p:txBody>
      </p:sp>
      <p:sp>
        <p:nvSpPr>
          <p:cNvPr id="23584" name="Text Box 39"/>
          <p:cNvSpPr txBox="1">
            <a:spLocks noChangeArrowheads="1"/>
          </p:cNvSpPr>
          <p:nvPr/>
        </p:nvSpPr>
        <p:spPr bwMode="auto">
          <a:xfrm>
            <a:off x="3995738" y="3716338"/>
            <a:ext cx="426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生产热带、亚热带的水果</a:t>
            </a:r>
          </a:p>
        </p:txBody>
      </p:sp>
      <p:sp>
        <p:nvSpPr>
          <p:cNvPr id="33824" name="Text Box 40"/>
          <p:cNvSpPr txBox="1">
            <a:spLocks noChangeArrowheads="1"/>
          </p:cNvSpPr>
          <p:nvPr/>
        </p:nvSpPr>
        <p:spPr bwMode="auto">
          <a:xfrm>
            <a:off x="1619250" y="4292600"/>
            <a:ext cx="2057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森林之海</a:t>
            </a:r>
          </a:p>
        </p:txBody>
      </p:sp>
      <p:sp>
        <p:nvSpPr>
          <p:cNvPr id="23586" name="Text Box 41"/>
          <p:cNvSpPr txBox="1">
            <a:spLocks noChangeArrowheads="1"/>
          </p:cNvSpPr>
          <p:nvPr/>
        </p:nvSpPr>
        <p:spPr bwMode="auto">
          <a:xfrm>
            <a:off x="4067175" y="4292600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森林覆盖面积广大</a:t>
            </a:r>
          </a:p>
        </p:txBody>
      </p:sp>
      <p:sp>
        <p:nvSpPr>
          <p:cNvPr id="33826" name="文本框 23586"/>
          <p:cNvSpPr txBox="1">
            <a:spLocks noChangeArrowheads="1"/>
          </p:cNvSpPr>
          <p:nvPr/>
        </p:nvSpPr>
        <p:spPr bwMode="auto">
          <a:xfrm>
            <a:off x="323850" y="188913"/>
            <a:ext cx="2411413" cy="7334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latin typeface="Times New Roman" pitchFamily="18" charset="0"/>
                <a:ea typeface="黑体" pitchFamily="49" charset="-122"/>
              </a:rPr>
              <a:t>合作研讨</a:t>
            </a:r>
          </a:p>
        </p:txBody>
      </p:sp>
      <p:sp>
        <p:nvSpPr>
          <p:cNvPr id="33827" name="文本框 23587"/>
          <p:cNvSpPr txBox="1">
            <a:spLocks noChangeArrowheads="1"/>
          </p:cNvSpPr>
          <p:nvPr/>
        </p:nvSpPr>
        <p:spPr bwMode="auto">
          <a:xfrm>
            <a:off x="611188" y="1052513"/>
            <a:ext cx="6940550" cy="519112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台湾美称众多，你知道这些名称的含义吗？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2" grpId="0"/>
      <p:bldP spid="23584" grpId="0"/>
      <p:bldP spid="235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7169"/>
          <p:cNvSpPr txBox="1">
            <a:spLocks noChangeArrowheads="1"/>
          </p:cNvSpPr>
          <p:nvPr/>
        </p:nvSpPr>
        <p:spPr bwMode="auto">
          <a:xfrm>
            <a:off x="0" y="333375"/>
            <a:ext cx="91440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480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36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、运用地图说出台湾省的位置和范围及台湾省地形特征。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32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、学会分析台湾省的自然地理环境和经济发展特色。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360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、理解两岸一脉相承的文化及祖国和平统一是两岸人民的共同愿望。</a:t>
            </a:r>
          </a:p>
        </p:txBody>
      </p:sp>
      <p:pic>
        <p:nvPicPr>
          <p:cNvPr id="16386" name="图片 1" descr="C:\Users\zyglb\Desktop\标题33\学习目标1.png学习目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111125"/>
            <a:ext cx="22066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表格 24577"/>
          <p:cNvGraphicFramePr>
            <a:graphicFrameLocks noGrp="1"/>
          </p:cNvGraphicFramePr>
          <p:nvPr/>
        </p:nvGraphicFramePr>
        <p:xfrm>
          <a:off x="47625" y="1828800"/>
          <a:ext cx="8482013" cy="4394200"/>
        </p:xfrm>
        <a:graphic>
          <a:graphicData uri="http://schemas.openxmlformats.org/drawingml/2006/table">
            <a:tbl>
              <a:tblPr/>
              <a:tblGrid>
                <a:gridCol w="2797175"/>
                <a:gridCol w="2792413"/>
                <a:gridCol w="2892425"/>
              </a:tblGrid>
              <a:tr h="650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美称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物产</a:t>
                      </a:r>
                    </a:p>
                  </a:txBody>
                  <a:tcPr marL="0" marR="0" marT="0" marB="0" anchor="ctr" anchorCtr="1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分布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森林之海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东方甜岛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水果之乡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海上米仓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798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……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en-US" sz="3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24608" name="文本框 1"/>
          <p:cNvSpPr txBox="1">
            <a:spLocks noChangeArrowheads="1"/>
          </p:cNvSpPr>
          <p:nvPr/>
        </p:nvSpPr>
        <p:spPr bwMode="auto">
          <a:xfrm>
            <a:off x="3243263" y="2678113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森林资源</a:t>
            </a:r>
          </a:p>
        </p:txBody>
      </p:sp>
      <p:sp>
        <p:nvSpPr>
          <p:cNvPr id="24609" name="文本框 2"/>
          <p:cNvSpPr txBox="1">
            <a:spLocks noChangeArrowheads="1"/>
          </p:cNvSpPr>
          <p:nvPr/>
        </p:nvSpPr>
        <p:spPr bwMode="auto">
          <a:xfrm>
            <a:off x="6083300" y="2678113"/>
            <a:ext cx="208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台湾山脉</a:t>
            </a:r>
          </a:p>
        </p:txBody>
      </p:sp>
      <p:sp>
        <p:nvSpPr>
          <p:cNvPr id="24610" name="文本框 3"/>
          <p:cNvSpPr txBox="1">
            <a:spLocks noChangeArrowheads="1"/>
          </p:cNvSpPr>
          <p:nvPr/>
        </p:nvSpPr>
        <p:spPr bwMode="auto">
          <a:xfrm>
            <a:off x="3451225" y="3257550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甘蔗</a:t>
            </a:r>
          </a:p>
        </p:txBody>
      </p:sp>
      <p:sp>
        <p:nvSpPr>
          <p:cNvPr id="24611" name="文本框 4"/>
          <p:cNvSpPr txBox="1">
            <a:spLocks noChangeArrowheads="1"/>
          </p:cNvSpPr>
          <p:nvPr/>
        </p:nvSpPr>
        <p:spPr bwMode="auto">
          <a:xfrm>
            <a:off x="6015038" y="3257550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东西部平原</a:t>
            </a:r>
          </a:p>
        </p:txBody>
      </p:sp>
      <p:sp>
        <p:nvSpPr>
          <p:cNvPr id="24612" name="文本框 5"/>
          <p:cNvSpPr txBox="1">
            <a:spLocks noChangeArrowheads="1"/>
          </p:cNvSpPr>
          <p:nvPr/>
        </p:nvSpPr>
        <p:spPr bwMode="auto">
          <a:xfrm>
            <a:off x="3132138" y="3960813"/>
            <a:ext cx="2224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香蕉、菠萝</a:t>
            </a:r>
          </a:p>
        </p:txBody>
      </p:sp>
      <p:sp>
        <p:nvSpPr>
          <p:cNvPr id="24613" name="文本框 6"/>
          <p:cNvSpPr txBox="1">
            <a:spLocks noChangeArrowheads="1"/>
          </p:cNvSpPr>
          <p:nvPr/>
        </p:nvSpPr>
        <p:spPr bwMode="auto">
          <a:xfrm>
            <a:off x="6153150" y="3787775"/>
            <a:ext cx="237648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西部平原</a:t>
            </a:r>
          </a:p>
        </p:txBody>
      </p:sp>
      <p:sp>
        <p:nvSpPr>
          <p:cNvPr id="24614" name="文本框 7"/>
          <p:cNvSpPr txBox="1">
            <a:spLocks noChangeArrowheads="1"/>
          </p:cNvSpPr>
          <p:nvPr/>
        </p:nvSpPr>
        <p:spPr bwMode="auto">
          <a:xfrm>
            <a:off x="3451225" y="480377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水稻</a:t>
            </a:r>
          </a:p>
        </p:txBody>
      </p:sp>
      <p:sp>
        <p:nvSpPr>
          <p:cNvPr id="24615" name="文本框 8"/>
          <p:cNvSpPr txBox="1">
            <a:spLocks noChangeArrowheads="1"/>
          </p:cNvSpPr>
          <p:nvPr/>
        </p:nvSpPr>
        <p:spPr bwMode="auto">
          <a:xfrm>
            <a:off x="6007100" y="4803775"/>
            <a:ext cx="2665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东西部平原</a:t>
            </a:r>
          </a:p>
        </p:txBody>
      </p:sp>
      <p:sp>
        <p:nvSpPr>
          <p:cNvPr id="34855" name="文本框 24615"/>
          <p:cNvSpPr txBox="1">
            <a:spLocks noChangeArrowheads="1"/>
          </p:cNvSpPr>
          <p:nvPr/>
        </p:nvSpPr>
        <p:spPr bwMode="auto">
          <a:xfrm>
            <a:off x="107950" y="260350"/>
            <a:ext cx="1366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活动：</a:t>
            </a:r>
          </a:p>
        </p:txBody>
      </p:sp>
      <p:sp>
        <p:nvSpPr>
          <p:cNvPr id="34856" name="文本框 24616"/>
          <p:cNvSpPr txBox="1">
            <a:spLocks noChangeArrowheads="1"/>
          </p:cNvSpPr>
          <p:nvPr/>
        </p:nvSpPr>
        <p:spPr bwMode="auto">
          <a:xfrm>
            <a:off x="0" y="1052513"/>
            <a:ext cx="8939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阅读台湾岛主要农矿产品分布图（图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7-4-3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）完成下表，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8" grpId="0"/>
      <p:bldP spid="24609" grpId="0"/>
      <p:bldP spid="24610" grpId="0"/>
      <p:bldP spid="24611" grpId="0"/>
      <p:bldP spid="24612" grpId="0"/>
      <p:bldP spid="24613" grpId="0"/>
      <p:bldP spid="24614" grpId="0"/>
      <p:bldP spid="246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6145" descr="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412875"/>
            <a:ext cx="2951163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文本框 6146"/>
          <p:cNvSpPr txBox="1">
            <a:spLocks noChangeArrowheads="1"/>
          </p:cNvSpPr>
          <p:nvPr/>
        </p:nvSpPr>
        <p:spPr bwMode="auto">
          <a:xfrm>
            <a:off x="2843213" y="2349500"/>
            <a:ext cx="450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工业城市分布有何特点？</a:t>
            </a:r>
          </a:p>
        </p:txBody>
      </p:sp>
      <p:sp>
        <p:nvSpPr>
          <p:cNvPr id="25604" name="文本框 6147"/>
          <p:cNvSpPr txBox="1">
            <a:spLocks noChangeArrowheads="1"/>
          </p:cNvSpPr>
          <p:nvPr/>
        </p:nvSpPr>
        <p:spPr bwMode="auto">
          <a:xfrm>
            <a:off x="2916238" y="3068638"/>
            <a:ext cx="40655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主要分布在西部平原</a:t>
            </a:r>
          </a:p>
        </p:txBody>
      </p:sp>
      <p:sp>
        <p:nvSpPr>
          <p:cNvPr id="35844" name="文本框 6148"/>
          <p:cNvSpPr txBox="1">
            <a:spLocks noChangeArrowheads="1"/>
          </p:cNvSpPr>
          <p:nvPr/>
        </p:nvSpPr>
        <p:spPr bwMode="auto">
          <a:xfrm>
            <a:off x="2346325" y="1196975"/>
            <a:ext cx="67421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台湾的工业主要分布在哪几个城市？</a:t>
            </a:r>
          </a:p>
        </p:txBody>
      </p:sp>
      <p:sp>
        <p:nvSpPr>
          <p:cNvPr id="25606" name="文本框 6149"/>
          <p:cNvSpPr txBox="1">
            <a:spLocks noChangeArrowheads="1"/>
          </p:cNvSpPr>
          <p:nvPr/>
        </p:nvSpPr>
        <p:spPr bwMode="auto">
          <a:xfrm>
            <a:off x="3059113" y="1844675"/>
            <a:ext cx="42624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台北、基隆、高雄</a:t>
            </a:r>
          </a:p>
        </p:txBody>
      </p:sp>
      <p:sp>
        <p:nvSpPr>
          <p:cNvPr id="35846" name="文本框 6150"/>
          <p:cNvSpPr txBox="1">
            <a:spLocks noChangeArrowheads="1"/>
          </p:cNvSpPr>
          <p:nvPr/>
        </p:nvSpPr>
        <p:spPr bwMode="auto">
          <a:xfrm>
            <a:off x="2771775" y="3716338"/>
            <a:ext cx="4814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分布特点形成的原因？</a:t>
            </a:r>
          </a:p>
        </p:txBody>
      </p:sp>
      <p:sp>
        <p:nvSpPr>
          <p:cNvPr id="25608" name="文本框 6151"/>
          <p:cNvSpPr txBox="1">
            <a:spLocks noChangeArrowheads="1"/>
          </p:cNvSpPr>
          <p:nvPr/>
        </p:nvSpPr>
        <p:spPr bwMode="auto">
          <a:xfrm>
            <a:off x="2555875" y="4508500"/>
            <a:ext cx="55451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西部地形平坦，开发历史悠久，人口稠密，交通便利。</a:t>
            </a:r>
            <a:endParaRPr lang="en-US" sz="28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35848" name="文本框 2"/>
          <p:cNvSpPr txBox="1">
            <a:spLocks noChangeArrowheads="1"/>
          </p:cNvSpPr>
          <p:nvPr/>
        </p:nvSpPr>
        <p:spPr bwMode="auto">
          <a:xfrm>
            <a:off x="0" y="1052513"/>
            <a:ext cx="273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读图思考：</a:t>
            </a:r>
          </a:p>
        </p:txBody>
      </p:sp>
      <p:sp>
        <p:nvSpPr>
          <p:cNvPr id="25610" name="Rectangle 7">
            <a:hlinkClick r:id="rId3" action="ppaction://hlinksldjump"/>
          </p:cNvPr>
          <p:cNvSpPr/>
          <p:nvPr/>
        </p:nvSpPr>
        <p:spPr>
          <a:xfrm>
            <a:off x="0" y="117475"/>
            <a:ext cx="9037638" cy="700088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solidFill>
                  <a:srgbClr val="0039E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（二）富有特色的出口导向型经济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  <p:bldP spid="256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8"/>
          <p:cNvSpPr txBox="1">
            <a:spLocks noChangeArrowheads="1"/>
          </p:cNvSpPr>
          <p:nvPr/>
        </p:nvSpPr>
        <p:spPr bwMode="auto">
          <a:xfrm>
            <a:off x="36513" y="1123950"/>
            <a:ext cx="8658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1.20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世纪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年代，主要出口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_______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为主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;</a:t>
            </a:r>
          </a:p>
        </p:txBody>
      </p:sp>
      <p:sp>
        <p:nvSpPr>
          <p:cNvPr id="36866" name="Text Box 29"/>
          <p:cNvSpPr txBox="1">
            <a:spLocks noChangeArrowheads="1"/>
          </p:cNvSpPr>
          <p:nvPr/>
        </p:nvSpPr>
        <p:spPr bwMode="auto">
          <a:xfrm>
            <a:off x="0" y="1916113"/>
            <a:ext cx="9120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2.60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年代后，工业产品在出口贸易中的比重不断上升，以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工业为主，形成了“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____________”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型的经济。</a:t>
            </a:r>
          </a:p>
        </p:txBody>
      </p:sp>
      <p:sp>
        <p:nvSpPr>
          <p:cNvPr id="26628" name="Rectangle 31"/>
          <p:cNvSpPr>
            <a:spLocks noChangeArrowheads="1"/>
          </p:cNvSpPr>
          <p:nvPr/>
        </p:nvSpPr>
        <p:spPr bwMode="auto">
          <a:xfrm>
            <a:off x="4500563" y="981075"/>
            <a:ext cx="1255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农产品</a:t>
            </a:r>
          </a:p>
        </p:txBody>
      </p:sp>
      <p:sp>
        <p:nvSpPr>
          <p:cNvPr id="26629" name="Rectangle 33"/>
          <p:cNvSpPr>
            <a:spLocks noChangeArrowheads="1"/>
          </p:cNvSpPr>
          <p:nvPr/>
        </p:nvSpPr>
        <p:spPr bwMode="auto">
          <a:xfrm>
            <a:off x="252413" y="220503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出口加工</a:t>
            </a:r>
          </a:p>
        </p:txBody>
      </p:sp>
      <p:sp>
        <p:nvSpPr>
          <p:cNvPr id="26630" name="Rectangle 34"/>
          <p:cNvSpPr>
            <a:spLocks noChangeArrowheads="1"/>
          </p:cNvSpPr>
          <p:nvPr/>
        </p:nvSpPr>
        <p:spPr bwMode="auto">
          <a:xfrm>
            <a:off x="5326063" y="2343150"/>
            <a:ext cx="1816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出口导向</a:t>
            </a:r>
          </a:p>
        </p:txBody>
      </p:sp>
      <p:sp>
        <p:nvSpPr>
          <p:cNvPr id="36870" name="Text Box 10"/>
          <p:cNvSpPr txBox="1">
            <a:spLocks noChangeArrowheads="1"/>
          </p:cNvSpPr>
          <p:nvPr/>
        </p:nvSpPr>
        <p:spPr bwMode="auto">
          <a:xfrm>
            <a:off x="0" y="5445125"/>
            <a:ext cx="90868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近几年来，以</a:t>
            </a:r>
            <a:r>
              <a:rPr lang="zh-CN" altLang="en-US" sz="2800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为主体的第三产业比重稳定增长。</a:t>
            </a:r>
          </a:p>
        </p:txBody>
      </p:sp>
      <p:sp>
        <p:nvSpPr>
          <p:cNvPr id="36871" name="文本框 71688"/>
          <p:cNvSpPr txBox="1">
            <a:spLocks noChangeArrowheads="1"/>
          </p:cNvSpPr>
          <p:nvPr/>
        </p:nvSpPr>
        <p:spPr bwMode="auto">
          <a:xfrm>
            <a:off x="3276600" y="43656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 sz="2800"/>
          </a:p>
        </p:txBody>
      </p:sp>
      <p:sp>
        <p:nvSpPr>
          <p:cNvPr id="26633" name="文本框 71689"/>
          <p:cNvSpPr txBox="1">
            <a:spLocks noChangeArrowheads="1"/>
          </p:cNvSpPr>
          <p:nvPr/>
        </p:nvSpPr>
        <p:spPr bwMode="auto">
          <a:xfrm>
            <a:off x="2786063" y="5348288"/>
            <a:ext cx="254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现代服务业</a:t>
            </a:r>
          </a:p>
        </p:txBody>
      </p:sp>
      <p:sp>
        <p:nvSpPr>
          <p:cNvPr id="26634" name="文本框 71691"/>
          <p:cNvSpPr txBox="1">
            <a:spLocks noChangeArrowheads="1"/>
          </p:cNvSpPr>
          <p:nvPr/>
        </p:nvSpPr>
        <p:spPr bwMode="auto">
          <a:xfrm>
            <a:off x="7035800" y="3141663"/>
            <a:ext cx="2108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ea typeface="黑体" pitchFamily="49" charset="-122"/>
              </a:rPr>
              <a:t>高新技术</a:t>
            </a:r>
          </a:p>
        </p:txBody>
      </p:sp>
      <p:sp>
        <p:nvSpPr>
          <p:cNvPr id="36874" name="文本框 1"/>
          <p:cNvSpPr txBox="1">
            <a:spLocks noChangeArrowheads="1"/>
          </p:cNvSpPr>
          <p:nvPr/>
        </p:nvSpPr>
        <p:spPr bwMode="auto">
          <a:xfrm>
            <a:off x="0" y="3213100"/>
            <a:ext cx="903605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3. 80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年代中期以来， 以电子产品为代表的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       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产业发展迅速。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_______</a:t>
            </a:r>
            <a:r>
              <a:rPr lang="en-US">
                <a:latin typeface="Times New Roman" pitchFamily="18" charset="0"/>
                <a:sym typeface="宋体" charset="-122"/>
              </a:rPr>
              <a:t>  </a:t>
            </a:r>
            <a:r>
              <a:rPr lang="zh-CN" altLang="en-US">
                <a:latin typeface="Times New Roman" pitchFamily="18" charset="0"/>
                <a:sym typeface="宋体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 作为台湾高新技术产业发展的缩影，所产生的电子产品远销世界各地，被称为台湾省的“硅谷”。</a:t>
            </a:r>
          </a:p>
        </p:txBody>
      </p:sp>
      <p:sp>
        <p:nvSpPr>
          <p:cNvPr id="36875" name="Text Box 12"/>
          <p:cNvSpPr txBox="1">
            <a:spLocks noChangeArrowheads="1"/>
          </p:cNvSpPr>
          <p:nvPr/>
        </p:nvSpPr>
        <p:spPr bwMode="auto">
          <a:xfrm>
            <a:off x="0" y="0"/>
            <a:ext cx="6372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工业发展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2327275" y="3660775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新竹科技园</a:t>
            </a:r>
          </a:p>
        </p:txBody>
      </p:sp>
      <p:sp>
        <p:nvSpPr>
          <p:cNvPr id="36877" name="文本框 26637"/>
          <p:cNvSpPr txBox="1">
            <a:spLocks noChangeArrowheads="1"/>
          </p:cNvSpPr>
          <p:nvPr/>
        </p:nvSpPr>
        <p:spPr bwMode="auto">
          <a:xfrm>
            <a:off x="317500" y="549275"/>
            <a:ext cx="3856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自主学习，完成填空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/>
          <p:nvPr/>
        </p:nvSpPr>
        <p:spPr>
          <a:xfrm>
            <a:off x="210820" y="29845"/>
            <a:ext cx="23764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课堂小结</a:t>
            </a:r>
          </a:p>
        </p:txBody>
      </p:sp>
      <p:pic>
        <p:nvPicPr>
          <p:cNvPr id="37890" name="Picture 3" descr="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0275" y="854075"/>
            <a:ext cx="68167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1619250" y="549275"/>
            <a:ext cx="6986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台湾“硅谷</a:t>
            </a:r>
            <a:r>
              <a:rPr 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”—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新竹科技园区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34147" descr="lapto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850" y="3255963"/>
            <a:ext cx="4932363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134148" descr="semi_pk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238" y="95250"/>
            <a:ext cx="37449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图片 134149" descr="chip_foundry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88913"/>
            <a:ext cx="3563938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文本框 134150"/>
          <p:cNvSpPr txBox="1">
            <a:spLocks noChangeArrowheads="1"/>
          </p:cNvSpPr>
          <p:nvPr/>
        </p:nvSpPr>
        <p:spPr bwMode="auto">
          <a:xfrm>
            <a:off x="4284663" y="611981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笔记本电脑</a:t>
            </a:r>
          </a:p>
        </p:txBody>
      </p:sp>
      <p:sp>
        <p:nvSpPr>
          <p:cNvPr id="38917" name="文本框 134151"/>
          <p:cNvSpPr txBox="1">
            <a:spLocks noChangeArrowheads="1"/>
          </p:cNvSpPr>
          <p:nvPr/>
        </p:nvSpPr>
        <p:spPr bwMode="auto">
          <a:xfrm>
            <a:off x="1763713" y="2889250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集成电路</a:t>
            </a:r>
          </a:p>
        </p:txBody>
      </p:sp>
      <p:sp>
        <p:nvSpPr>
          <p:cNvPr id="38918" name="文本框 134152"/>
          <p:cNvSpPr txBox="1">
            <a:spLocks noChangeArrowheads="1"/>
          </p:cNvSpPr>
          <p:nvPr/>
        </p:nvSpPr>
        <p:spPr bwMode="auto">
          <a:xfrm>
            <a:off x="6588125" y="2816225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芯片</a:t>
            </a:r>
          </a:p>
        </p:txBody>
      </p:sp>
    </p:spTree>
  </p:cSld>
  <p:clrMapOvr>
    <a:masterClrMapping/>
  </p:clrMapOvr>
  <p:transition>
    <p:randomBa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3276600" y="5257800"/>
            <a:ext cx="5410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500"/>
              <a:t>祖国不可分割的部分</a:t>
            </a:r>
            <a:r>
              <a:rPr lang="en-US" sz="2500"/>
              <a:t>——</a:t>
            </a:r>
            <a:r>
              <a:rPr lang="zh-CN" altLang="en-US" sz="2500"/>
              <a:t>钓鱼岛</a:t>
            </a: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304800" y="1752600"/>
            <a:ext cx="2971800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钓鱼岛自古以来就是中国的领土，它和台湾一样是中国领土不可分割的一部分。中国对钓鱼诸岛及其附近海域拥有无可争辩的主权。中国政府捍卫钓鱼岛领土主权的决心坚定不移。 </a:t>
            </a:r>
          </a:p>
        </p:txBody>
      </p:sp>
      <p:pic>
        <p:nvPicPr>
          <p:cNvPr id="39939" name="Picture 4" descr="台湾地形"/>
          <p:cNvPicPr>
            <a:picLocks noChangeAspect="1"/>
          </p:cNvPicPr>
          <p:nvPr/>
        </p:nvPicPr>
        <p:blipFill>
          <a:blip r:embed="rId2"/>
          <a:srcRect l="42000" t="11786" r="259" b="45816"/>
          <a:stretch>
            <a:fillRect/>
          </a:stretch>
        </p:blipFill>
        <p:spPr bwMode="auto">
          <a:xfrm>
            <a:off x="3276600" y="1676400"/>
            <a:ext cx="5334000" cy="3524250"/>
          </a:xfrm>
          <a:prstGeom prst="rect">
            <a:avLst/>
          </a:prstGeom>
          <a:noFill/>
          <a:ln w="38100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39940" name="Picture 5" descr="贝贝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5029200"/>
            <a:ext cx="14890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6553200" y="1752600"/>
            <a:ext cx="720725" cy="3603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9942" name="Text Box 10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Arial" charset="0"/>
              <a:buNone/>
            </a:pPr>
            <a:r>
              <a:rPr lang="en-US" sz="1200">
                <a:latin typeface="Times New Roman" pitchFamily="18" charset="0"/>
                <a:ea typeface="楷体_GB2312"/>
                <a:cs typeface="楷体_GB2312"/>
              </a:rPr>
              <a:t>                 </a:t>
            </a:r>
          </a:p>
        </p:txBody>
      </p:sp>
      <p:sp>
        <p:nvSpPr>
          <p:cNvPr id="39943" name="矩形 11271"/>
          <p:cNvSpPr>
            <a:spLocks noChangeArrowheads="1" noChangeShapeType="1" noTextEdit="1"/>
          </p:cNvSpPr>
          <p:nvPr/>
        </p:nvSpPr>
        <p:spPr bwMode="auto">
          <a:xfrm>
            <a:off x="2514600" y="381000"/>
            <a:ext cx="3352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时政纵横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79388" y="44450"/>
            <a:ext cx="6765925" cy="63976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（三）一脉相承的中华文化</a:t>
            </a:r>
          </a:p>
        </p:txBody>
      </p:sp>
      <p:sp>
        <p:nvSpPr>
          <p:cNvPr id="40962" name="Text Box 11"/>
          <p:cNvSpPr txBox="1">
            <a:spLocks noChangeArrowheads="1"/>
          </p:cNvSpPr>
          <p:nvPr/>
        </p:nvSpPr>
        <p:spPr bwMode="auto">
          <a:xfrm>
            <a:off x="252413" y="1268413"/>
            <a:ext cx="81184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台湾省人口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2322.5万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（2011年），主要分布在</a:t>
            </a:r>
            <a:r>
              <a:rPr 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。汉族占人口的</a:t>
            </a:r>
            <a:r>
              <a:rPr 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____,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他们的祖籍大部分是</a:t>
            </a:r>
            <a:r>
              <a:rPr 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，语言、文化和风俗习惯与祖国大陆一脉相承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。 </a:t>
            </a:r>
          </a:p>
        </p:txBody>
      </p:sp>
      <p:sp>
        <p:nvSpPr>
          <p:cNvPr id="30724" name="Text Box 12"/>
          <p:cNvSpPr txBox="1">
            <a:spLocks noChangeArrowheads="1"/>
          </p:cNvSpPr>
          <p:nvPr/>
        </p:nvSpPr>
        <p:spPr bwMode="auto">
          <a:xfrm>
            <a:off x="2555875" y="1916113"/>
            <a:ext cx="194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西部平原</a:t>
            </a:r>
          </a:p>
        </p:txBody>
      </p:sp>
      <p:sp>
        <p:nvSpPr>
          <p:cNvPr id="30725" name="Text Box 13"/>
          <p:cNvSpPr txBox="1">
            <a:spLocks noChangeArrowheads="1"/>
          </p:cNvSpPr>
          <p:nvPr/>
        </p:nvSpPr>
        <p:spPr bwMode="auto">
          <a:xfrm>
            <a:off x="7235825" y="1844675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97%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</a:p>
        </p:txBody>
      </p:sp>
      <p:sp>
        <p:nvSpPr>
          <p:cNvPr id="30726" name="Text Box 14"/>
          <p:cNvSpPr txBox="1">
            <a:spLocks noChangeArrowheads="1"/>
          </p:cNvSpPr>
          <p:nvPr/>
        </p:nvSpPr>
        <p:spPr bwMode="auto">
          <a:xfrm>
            <a:off x="4500563" y="2349500"/>
            <a:ext cx="1000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福建</a:t>
            </a:r>
          </a:p>
        </p:txBody>
      </p:sp>
      <p:sp>
        <p:nvSpPr>
          <p:cNvPr id="30727" name="Text Box 15"/>
          <p:cNvSpPr txBox="1">
            <a:spLocks noChangeArrowheads="1"/>
          </p:cNvSpPr>
          <p:nvPr/>
        </p:nvSpPr>
        <p:spPr bwMode="auto">
          <a:xfrm>
            <a:off x="5724525" y="2420938"/>
            <a:ext cx="1150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广东</a:t>
            </a:r>
          </a:p>
        </p:txBody>
      </p:sp>
      <p:sp>
        <p:nvSpPr>
          <p:cNvPr id="40967" name="文本框 23556"/>
          <p:cNvSpPr txBox="1">
            <a:spLocks noChangeArrowheads="1"/>
          </p:cNvSpPr>
          <p:nvPr/>
        </p:nvSpPr>
        <p:spPr bwMode="auto">
          <a:xfrm>
            <a:off x="179388" y="4221163"/>
            <a:ext cx="8280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是世代居住在台湾的少数民族，也是中华民族大家庭中的重要成员。 </a:t>
            </a:r>
          </a:p>
        </p:txBody>
      </p:sp>
      <p:sp>
        <p:nvSpPr>
          <p:cNvPr id="30729" name="Text Box 17"/>
          <p:cNvSpPr txBox="1">
            <a:spLocks noChangeArrowheads="1"/>
          </p:cNvSpPr>
          <p:nvPr/>
        </p:nvSpPr>
        <p:spPr bwMode="auto">
          <a:xfrm>
            <a:off x="1209675" y="4095750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高山族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23553" descr="0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3187700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图片 23554" descr="a122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8775" y="188913"/>
            <a:ext cx="294322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文本框 23555"/>
          <p:cNvSpPr txBox="1">
            <a:spLocks noChangeArrowheads="1"/>
          </p:cNvSpPr>
          <p:nvPr/>
        </p:nvSpPr>
        <p:spPr bwMode="auto">
          <a:xfrm>
            <a:off x="3925888" y="188913"/>
            <a:ext cx="10969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>
                <a:solidFill>
                  <a:srgbClr val="003300"/>
                </a:solidFill>
                <a:latin typeface="华文新魏"/>
                <a:ea typeface="华文新魏"/>
                <a:cs typeface="华文新魏"/>
              </a:rPr>
              <a:t>台湾 高山族</a:t>
            </a: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1187450" y="5445125"/>
            <a:ext cx="577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高山族约占台湾人口的</a:t>
            </a:r>
            <a:r>
              <a:rPr lang="en-US" sz="400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2%</a:t>
            </a:r>
            <a:endParaRPr lang="zh-CN" altLang="en-US" sz="400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ChangeArrowheads="1"/>
          </p:cNvSpPr>
          <p:nvPr/>
        </p:nvSpPr>
        <p:spPr bwMode="auto">
          <a:xfrm>
            <a:off x="762000" y="2590800"/>
            <a:ext cx="75533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        </a:t>
            </a:r>
            <a:r>
              <a:rPr lang="zh-CN" altLang="en-US" sz="4000">
                <a:solidFill>
                  <a:srgbClr val="FF0000"/>
                </a:solidFill>
                <a:latin typeface="宋体" charset="-122"/>
              </a:rPr>
              <a:t>人有情，情有缘，台湾与大陆血脉相连，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台湾人民与大陆人民是同宗同族的骨肉 同胞。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台湾与祖国大陆的统一，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是中华儿女的共同愿望。       </a:t>
            </a:r>
            <a:r>
              <a:rPr lang="zh-CN" altLang="en-US" sz="4000" b="1">
                <a:solidFill>
                  <a:srgbClr val="000000"/>
                </a:solidFill>
                <a:latin typeface="Times New Roman" pitchFamily="18" charset="0"/>
              </a:rPr>
              <a:t>                         </a:t>
            </a:r>
            <a:endParaRPr lang="zh-CN" altLang="en-US" sz="4000" b="1">
              <a:solidFill>
                <a:srgbClr val="FF3300"/>
              </a:solidFill>
              <a:latin typeface="宋体" charset="-122"/>
            </a:endParaRPr>
          </a:p>
        </p:txBody>
      </p:sp>
      <p:sp>
        <p:nvSpPr>
          <p:cNvPr id="43010" name="WordArt 3"/>
          <p:cNvSpPr>
            <a:spLocks noChangeArrowheads="1" noChangeShapeType="1" noTextEdit="1"/>
          </p:cNvSpPr>
          <p:nvPr/>
        </p:nvSpPr>
        <p:spPr bwMode="auto">
          <a:xfrm>
            <a:off x="1042988" y="981075"/>
            <a:ext cx="6858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381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早日实现祖国统一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左大括号 118787"/>
          <p:cNvSpPr>
            <a:spLocks/>
          </p:cNvSpPr>
          <p:nvPr/>
        </p:nvSpPr>
        <p:spPr bwMode="auto">
          <a:xfrm>
            <a:off x="755650" y="1790700"/>
            <a:ext cx="215900" cy="4445000"/>
          </a:xfrm>
          <a:prstGeom prst="leftBrace">
            <a:avLst>
              <a:gd name="adj1" fmla="val 13525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ea typeface="黑体" pitchFamily="49" charset="-122"/>
            </a:endParaRPr>
          </a:p>
        </p:txBody>
      </p:sp>
      <p:pic>
        <p:nvPicPr>
          <p:cNvPr id="44034" name="文本框 118796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2708275"/>
            <a:ext cx="852487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左大括号 118797"/>
          <p:cNvSpPr>
            <a:spLocks/>
          </p:cNvSpPr>
          <p:nvPr/>
        </p:nvSpPr>
        <p:spPr bwMode="auto">
          <a:xfrm>
            <a:off x="5795963" y="1008063"/>
            <a:ext cx="133350" cy="2098675"/>
          </a:xfrm>
          <a:prstGeom prst="leftBrace">
            <a:avLst>
              <a:gd name="adj1" fmla="val 91368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44036" name="左大括号 118798"/>
          <p:cNvSpPr>
            <a:spLocks/>
          </p:cNvSpPr>
          <p:nvPr/>
        </p:nvSpPr>
        <p:spPr bwMode="auto">
          <a:xfrm>
            <a:off x="5867400" y="3644900"/>
            <a:ext cx="157163" cy="914400"/>
          </a:xfrm>
          <a:prstGeom prst="leftBrace">
            <a:avLst>
              <a:gd name="adj1" fmla="val 8401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b="1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44037" name="左大括号 118799"/>
          <p:cNvSpPr>
            <a:spLocks/>
          </p:cNvSpPr>
          <p:nvPr/>
        </p:nvSpPr>
        <p:spPr bwMode="auto">
          <a:xfrm>
            <a:off x="5929313" y="5364163"/>
            <a:ext cx="142875" cy="1023937"/>
          </a:xfrm>
          <a:prstGeom prst="leftBrace">
            <a:avLst>
              <a:gd name="adj1" fmla="val 29198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44038" name="文本框 118932"/>
          <p:cNvSpPr txBox="1">
            <a:spLocks noChangeArrowheads="1"/>
          </p:cNvSpPr>
          <p:nvPr/>
        </p:nvSpPr>
        <p:spPr bwMode="auto">
          <a:xfrm>
            <a:off x="6156325" y="981075"/>
            <a:ext cx="15843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位置、范围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地形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气候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河流、湖泊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物产</a:t>
            </a:r>
          </a:p>
        </p:txBody>
      </p:sp>
      <p:sp>
        <p:nvSpPr>
          <p:cNvPr id="44039" name="矩形 118935"/>
          <p:cNvSpPr>
            <a:spLocks noChangeArrowheads="1"/>
          </p:cNvSpPr>
          <p:nvPr/>
        </p:nvSpPr>
        <p:spPr bwMode="auto">
          <a:xfrm>
            <a:off x="6011863" y="3644900"/>
            <a:ext cx="4032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工业分布和工业城市</a:t>
            </a:r>
          </a:p>
          <a:p>
            <a:pPr eaLnBrk="0" hangingPunct="0">
              <a:buFont typeface="Arial" charset="0"/>
              <a:buNone/>
            </a:pPr>
            <a:endParaRPr lang="zh-CN" altLang="en-US" sz="2000" b="1">
              <a:solidFill>
                <a:srgbClr val="000000"/>
              </a:solidFill>
              <a:ea typeface="黑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黑体" pitchFamily="49" charset="-122"/>
              </a:rPr>
              <a:t>工业的发展  </a:t>
            </a:r>
            <a:r>
              <a:rPr lang="zh-CN" altLang="en-US" sz="1600">
                <a:solidFill>
                  <a:srgbClr val="000000"/>
                </a:solidFill>
                <a:ea typeface="黑体" pitchFamily="49" charset="-122"/>
              </a:rPr>
              <a:t>  </a:t>
            </a:r>
          </a:p>
        </p:txBody>
      </p:sp>
      <p:sp>
        <p:nvSpPr>
          <p:cNvPr id="44040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4575" y="1701800"/>
            <a:ext cx="4546600" cy="4572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ea typeface="黑体" pitchFamily="49" charset="-122"/>
              </a:rPr>
              <a:t>（一）一水相连的美丽宝岛</a:t>
            </a:r>
          </a:p>
        </p:txBody>
      </p:sp>
      <p:sp>
        <p:nvSpPr>
          <p:cNvPr id="33803" name="Rectangle 7">
            <a:hlinkClick r:id="rId3" action="ppaction://hlinksldjump"/>
          </p:cNvPr>
          <p:cNvSpPr/>
          <p:nvPr/>
        </p:nvSpPr>
        <p:spPr>
          <a:xfrm>
            <a:off x="898525" y="3860800"/>
            <a:ext cx="4846638" cy="45720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39E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（二）富有特色的出口导向型经济</a:t>
            </a:r>
          </a:p>
        </p:txBody>
      </p:sp>
      <p:sp>
        <p:nvSpPr>
          <p:cNvPr id="44042" name="Rectangl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6313" y="5929313"/>
            <a:ext cx="4830762" cy="4572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ea typeface="黑体" pitchFamily="49" charset="-122"/>
              </a:rPr>
              <a:t>（三）一脉相承的中华文化</a:t>
            </a:r>
          </a:p>
        </p:txBody>
      </p:sp>
      <p:sp>
        <p:nvSpPr>
          <p:cNvPr id="44043" name="Text Box 14"/>
          <p:cNvSpPr txBox="1">
            <a:spLocks noChangeArrowheads="1"/>
          </p:cNvSpPr>
          <p:nvPr/>
        </p:nvSpPr>
        <p:spPr bwMode="auto">
          <a:xfrm>
            <a:off x="6213475" y="5254625"/>
            <a:ext cx="1462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人口和分布</a:t>
            </a:r>
          </a:p>
        </p:txBody>
      </p:sp>
      <p:sp>
        <p:nvSpPr>
          <p:cNvPr id="44044" name="Text Box 15"/>
          <p:cNvSpPr txBox="1">
            <a:spLocks noChangeArrowheads="1"/>
          </p:cNvSpPr>
          <p:nvPr/>
        </p:nvSpPr>
        <p:spPr bwMode="auto">
          <a:xfrm>
            <a:off x="6372225" y="5980113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民族</a:t>
            </a:r>
          </a:p>
        </p:txBody>
      </p:sp>
      <p:pic>
        <p:nvPicPr>
          <p:cNvPr id="44045" name="Picture 14" descr="C:\Users\zyglb\Desktop\标题33\课堂小结1.png课堂小结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775" y="55563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9250" y="417513"/>
            <a:ext cx="4960938" cy="1143000"/>
          </a:xfrm>
        </p:spPr>
        <p:txBody>
          <a:bodyPr anchor="ctr"/>
          <a:lstStyle/>
          <a:p>
            <a:r>
              <a:rPr lang="zh-CN" altLang="en-US" sz="340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zh-CN" altLang="en-US" sz="5000" b="1">
                <a:effectLst>
                  <a:outerShdw blurRad="38100" dist="38100" dir="2700000" algn="tl">
                    <a:srgbClr val="C0C0C0"/>
                  </a:outerShdw>
                </a:effectLst>
              </a:rPr>
              <a:t>乡   愁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-12700" y="1463675"/>
            <a:ext cx="5405438" cy="4516438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小时候，</a:t>
            </a:r>
            <a:r>
              <a:rPr lang="en-US" altLang="zh-CN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乡愁是一枚小小的邮票。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我在这头，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母亲在那头。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长大后，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乡愁是一张窄窄的船票。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我在这头，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新娘在那头。 </a:t>
            </a:r>
          </a:p>
          <a:p>
            <a:pPr>
              <a:lnSpc>
                <a:spcPct val="105000"/>
              </a:lnSpc>
              <a:spcBef>
                <a:spcPct val="0"/>
              </a:spcBef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</a:t>
            </a:r>
          </a:p>
        </p:txBody>
      </p:sp>
      <p:sp>
        <p:nvSpPr>
          <p:cNvPr id="140293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856163" y="1446213"/>
            <a:ext cx="4192587" cy="4416425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后来啊，</a:t>
            </a:r>
            <a:endParaRPr lang="en-US" altLang="zh-CN" sz="22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乡愁是一方矮矮的坟墓。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我在外头，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母亲在里头。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而现在，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乡愁是一湾浅浅的海峡。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我在这头，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r>
              <a:rPr lang="zh-CN" altLang="en-US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　　大陆在那头。 </a:t>
            </a:r>
          </a:p>
          <a:p>
            <a:pPr>
              <a:lnSpc>
                <a:spcPct val="90000"/>
              </a:lnSpc>
              <a:buClr>
                <a:schemeClr val="hlink"/>
              </a:buClr>
              <a:buSzPct val="70000"/>
            </a:pPr>
            <a:endParaRPr lang="zh-CN" altLang="en-US" sz="22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856163" y="89535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latin typeface="Times New Roman" pitchFamily="18" charset="0"/>
              </a:rPr>
              <a:t>余光中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2824163" y="61642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287338" y="5526088"/>
            <a:ext cx="63166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Times New Roman" pitchFamily="18" charset="0"/>
              </a:rPr>
              <a:t>思考：诗中 “</a:t>
            </a:r>
            <a:r>
              <a:rPr lang="zh-CN" altLang="en-US" sz="2800">
                <a:solidFill>
                  <a:srgbClr val="990000"/>
                </a:solidFill>
                <a:latin typeface="Times New Roman" pitchFamily="18" charset="0"/>
              </a:rPr>
              <a:t>我在这头</a:t>
            </a:r>
            <a:r>
              <a:rPr lang="zh-CN" altLang="en-US" sz="2800">
                <a:latin typeface="Times New Roman" pitchFamily="18" charset="0"/>
              </a:rPr>
              <a:t>”指的是什么？</a:t>
            </a:r>
          </a:p>
        </p:txBody>
      </p:sp>
      <p:pic>
        <p:nvPicPr>
          <p:cNvPr id="17415" name="Picture 2" descr="C:\Users\zyglb\Desktop\标题33\情境导入1.png情境导入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63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7169"/>
          <p:cNvSpPr>
            <a:spLocks noGrp="1" noRot="1"/>
          </p:cNvSpPr>
          <p:nvPr>
            <p:ph type="title" idx="4294967295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/>
          <a:p>
            <a:r>
              <a:rPr lang="zh-CN" altLang="en-US" sz="29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charset="0"/>
              </a:rPr>
              <a:t/>
            </a:r>
            <a:br>
              <a:rPr lang="zh-CN" altLang="en-US" sz="29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charset="0"/>
              </a:rPr>
            </a:br>
            <a:r>
              <a:rPr lang="zh-CN" altLang="en-US" sz="29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charset="0"/>
              </a:rPr>
              <a:t>一、选择题</a:t>
            </a:r>
          </a:p>
        </p:txBody>
      </p:sp>
      <p:sp>
        <p:nvSpPr>
          <p:cNvPr id="45058" name="文本占位符 7170"/>
          <p:cNvSpPr>
            <a:spLocks noGrp="1" noRot="1"/>
          </p:cNvSpPr>
          <p:nvPr>
            <p:ph idx="4294967295"/>
          </p:nvPr>
        </p:nvSpPr>
        <p:spPr>
          <a:xfrm>
            <a:off x="152400" y="914400"/>
            <a:ext cx="8991600" cy="53340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90000"/>
              </a:lnSpc>
            </a:pPr>
            <a:endParaRPr lang="en-US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5059" name="矩形 7171"/>
          <p:cNvSpPr>
            <a:spLocks noGrp="1"/>
          </p:cNvSpPr>
          <p:nvPr/>
        </p:nvSpPr>
        <p:spPr bwMode="auto">
          <a:xfrm>
            <a:off x="279400" y="1041400"/>
            <a:ext cx="8991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3200">
              <a:latin typeface="楷体_GB2312"/>
              <a:ea typeface="楷体_GB2312"/>
              <a:cs typeface="楷体_GB231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5060" name="文本框 7172"/>
          <p:cNvSpPr txBox="1">
            <a:spLocks noChangeArrowheads="1"/>
          </p:cNvSpPr>
          <p:nvPr/>
        </p:nvSpPr>
        <p:spPr bwMode="auto">
          <a:xfrm>
            <a:off x="250825" y="1123950"/>
            <a:ext cx="8763000" cy="4479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1、距离台湾省最近的省级行政区是（         ） 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Ａ 、广东省                   Ｂ 、福建省    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Ｃ、浙江省                     Ｄ、 江苏省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2、台湾省的省会城市是 （         ）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A、台北                          B、高雄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C、台中                          D、台南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3、下列叙述最能反映台湾和祖国大陆之间的历史和文化渊源的是（          ）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A、台湾和福建省都分布着樟树林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B、台湾和福建等省的许多居民都共同尊奉妈祖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C、台湾和福建都分布着高山族等少数民族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D、台湾和福建都在地质上同属于一个大陆板块</a:t>
            </a:r>
          </a:p>
        </p:txBody>
      </p:sp>
      <p:sp>
        <p:nvSpPr>
          <p:cNvPr id="34822" name="文本框 7173"/>
          <p:cNvSpPr txBox="1">
            <a:spLocks noChangeArrowheads="1"/>
          </p:cNvSpPr>
          <p:nvPr/>
        </p:nvSpPr>
        <p:spPr bwMode="auto">
          <a:xfrm>
            <a:off x="5738813" y="1041400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B</a:t>
            </a:r>
          </a:p>
        </p:txBody>
      </p:sp>
      <p:sp>
        <p:nvSpPr>
          <p:cNvPr id="34823" name="文本框 7174"/>
          <p:cNvSpPr txBox="1">
            <a:spLocks noChangeArrowheads="1"/>
          </p:cNvSpPr>
          <p:nvPr/>
        </p:nvSpPr>
        <p:spPr bwMode="auto">
          <a:xfrm>
            <a:off x="4497388" y="2136775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A</a:t>
            </a:r>
          </a:p>
        </p:txBody>
      </p:sp>
      <p:sp>
        <p:nvSpPr>
          <p:cNvPr id="34824" name="文本框 7175"/>
          <p:cNvSpPr txBox="1">
            <a:spLocks noChangeArrowheads="1"/>
          </p:cNvSpPr>
          <p:nvPr/>
        </p:nvSpPr>
        <p:spPr bwMode="auto">
          <a:xfrm>
            <a:off x="1636713" y="3687763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B</a:t>
            </a:r>
          </a:p>
        </p:txBody>
      </p:sp>
      <p:pic>
        <p:nvPicPr>
          <p:cNvPr id="45064" name="Picture 2" descr="C:\Users\zyglb\Desktop\标题33\学以致用1.png学以致用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6838" y="-190500"/>
            <a:ext cx="223202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bldLvl="0"/>
      <p:bldP spid="34823" grpId="0" bldLvl="0"/>
      <p:bldP spid="34824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17409"/>
          <p:cNvSpPr txBox="1">
            <a:spLocks noChangeArrowheads="1"/>
          </p:cNvSpPr>
          <p:nvPr/>
        </p:nvSpPr>
        <p:spPr bwMode="auto">
          <a:xfrm>
            <a:off x="41275" y="909638"/>
            <a:ext cx="8763000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、台湾气候主要的特点是（         ）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A、温暖湿润              B、寒冷干燥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C、干旱少雨              D、炎热干燥</a:t>
            </a:r>
          </a:p>
          <a:p>
            <a:pPr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、关于台湾自然环境的叙述，正确的是（       ）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A、台湾岛是我国第二大岛                      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B、台湾岛地势平坦，山地很少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C、台湾地跨南回归线                      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D、日月潭为台湾最大的天然湖</a:t>
            </a:r>
          </a:p>
          <a:p>
            <a:pPr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、台湾岛最高的山是（          ）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A、黄岗山                B、玉山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C、长白山                D、阿里山</a:t>
            </a:r>
          </a:p>
          <a:p>
            <a:pPr>
              <a:buFont typeface="Arial" charset="0"/>
              <a:buNone/>
            </a:pP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843" name="文本框 17410"/>
          <p:cNvSpPr txBox="1">
            <a:spLocks noChangeArrowheads="1"/>
          </p:cNvSpPr>
          <p:nvPr/>
        </p:nvSpPr>
        <p:spPr bwMode="auto">
          <a:xfrm>
            <a:off x="4938713" y="806450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A</a:t>
            </a:r>
          </a:p>
        </p:txBody>
      </p:sp>
      <p:sp>
        <p:nvSpPr>
          <p:cNvPr id="35844" name="文本框 17411"/>
          <p:cNvSpPr txBox="1">
            <a:spLocks noChangeArrowheads="1"/>
          </p:cNvSpPr>
          <p:nvPr/>
        </p:nvSpPr>
        <p:spPr bwMode="auto">
          <a:xfrm>
            <a:off x="7031038" y="2108200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D</a:t>
            </a:r>
          </a:p>
        </p:txBody>
      </p:sp>
      <p:sp>
        <p:nvSpPr>
          <p:cNvPr id="35845" name="文本框 17412"/>
          <p:cNvSpPr txBox="1">
            <a:spLocks noChangeArrowheads="1"/>
          </p:cNvSpPr>
          <p:nvPr/>
        </p:nvSpPr>
        <p:spPr bwMode="auto">
          <a:xfrm>
            <a:off x="4271963" y="4359275"/>
            <a:ext cx="86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B</a:t>
            </a:r>
          </a:p>
        </p:txBody>
      </p:sp>
      <p:sp>
        <p:nvSpPr>
          <p:cNvPr id="46085" name="矩形 17413"/>
          <p:cNvSpPr>
            <a:spLocks noGrp="1"/>
          </p:cNvSpPr>
          <p:nvPr/>
        </p:nvSpPr>
        <p:spPr bwMode="auto">
          <a:xfrm>
            <a:off x="2266950" y="404813"/>
            <a:ext cx="46720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buFont typeface="Arial" charset="0"/>
              <a:buNone/>
            </a:pPr>
            <a:endParaRPr lang="en-US" sz="3600">
              <a:latin typeface="楷体_GB2312"/>
              <a:ea typeface="楷体_GB2312"/>
              <a:cs typeface="楷体_GB2312"/>
              <a:sym typeface="Arial" charset="0"/>
            </a:endParaRPr>
          </a:p>
        </p:txBody>
      </p:sp>
      <p:pic>
        <p:nvPicPr>
          <p:cNvPr id="46086" name="Picture 2" descr="C:\Users\zyglb\Desktop\标题33\学以致用1.png学以致用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3" y="19050"/>
            <a:ext cx="223202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/>
      <p:bldP spid="35844" grpId="0" bldLvl="0"/>
      <p:bldP spid="35845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22530" descr="w73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557338"/>
            <a:ext cx="3708400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矩形 22531"/>
          <p:cNvSpPr>
            <a:spLocks noChangeArrowheads="1"/>
          </p:cNvSpPr>
          <p:nvPr/>
        </p:nvSpPr>
        <p:spPr bwMode="auto">
          <a:xfrm>
            <a:off x="-31750" y="871538"/>
            <a:ext cx="616585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(1)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写出图中字母代表的地理事物名称：</a:t>
            </a: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海峡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 B</a:t>
            </a:r>
            <a:r>
              <a:rPr 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列岛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湖泊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 D</a:t>
            </a:r>
            <a:r>
              <a:rPr 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岛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  <a:p>
            <a:pPr>
              <a:buFont typeface="Arial" charset="0"/>
              <a:buNone/>
            </a:pPr>
            <a:endParaRPr 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(2)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填出图中数字代表的城市名称：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   ；</a:t>
            </a: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(3)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城东北方向的是我国降水最多的地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方</a:t>
            </a:r>
            <a:r>
              <a:rPr lang="zh-CN" alt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，原因是</a:t>
            </a:r>
            <a:r>
              <a:rPr lang="zh-CN" alt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       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(4)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台湾多地震的原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因是</a:t>
            </a:r>
            <a:r>
              <a:rPr lang="zh-CN" alt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  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buFont typeface="Arial" charset="0"/>
              <a:buNone/>
            </a:pPr>
            <a:endParaRPr lang="zh-CN" alt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(5)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台湾最频繁的气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象灾害是</a:t>
            </a:r>
            <a:r>
              <a:rPr lang="zh-CN" altLang="en-US" sz="24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buFont typeface="Arial" charset="0"/>
              <a:buNone/>
            </a:pPr>
            <a:endParaRPr lang="zh-CN" alt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zh-CN" alt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868" name="文本框 22532"/>
          <p:cNvSpPr txBox="1">
            <a:spLocks noChangeArrowheads="1"/>
          </p:cNvSpPr>
          <p:nvPr/>
        </p:nvSpPr>
        <p:spPr bwMode="auto">
          <a:xfrm>
            <a:off x="323850" y="1268413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台湾海峡</a:t>
            </a:r>
          </a:p>
        </p:txBody>
      </p:sp>
      <p:sp>
        <p:nvSpPr>
          <p:cNvPr id="36869" name="文本框 22533"/>
          <p:cNvSpPr txBox="1">
            <a:spLocks noChangeArrowheads="1"/>
          </p:cNvSpPr>
          <p:nvPr/>
        </p:nvSpPr>
        <p:spPr bwMode="auto">
          <a:xfrm>
            <a:off x="3059113" y="1268413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澎湖列岛</a:t>
            </a:r>
          </a:p>
        </p:txBody>
      </p:sp>
      <p:sp>
        <p:nvSpPr>
          <p:cNvPr id="36870" name="文本框 22534"/>
          <p:cNvSpPr txBox="1">
            <a:spLocks noChangeArrowheads="1"/>
          </p:cNvSpPr>
          <p:nvPr/>
        </p:nvSpPr>
        <p:spPr bwMode="auto">
          <a:xfrm>
            <a:off x="323850" y="17018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日月潭</a:t>
            </a:r>
          </a:p>
        </p:txBody>
      </p:sp>
      <p:sp>
        <p:nvSpPr>
          <p:cNvPr id="36871" name="文本框 22535"/>
          <p:cNvSpPr txBox="1">
            <a:spLocks noChangeArrowheads="1"/>
          </p:cNvSpPr>
          <p:nvPr/>
        </p:nvSpPr>
        <p:spPr bwMode="auto">
          <a:xfrm>
            <a:off x="3059113" y="170021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钓鱼岛</a:t>
            </a:r>
          </a:p>
        </p:txBody>
      </p:sp>
      <p:sp>
        <p:nvSpPr>
          <p:cNvPr id="36872" name="文本框 22536"/>
          <p:cNvSpPr txBox="1">
            <a:spLocks noChangeArrowheads="1"/>
          </p:cNvSpPr>
          <p:nvPr/>
        </p:nvSpPr>
        <p:spPr bwMode="auto">
          <a:xfrm>
            <a:off x="395288" y="27813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台北</a:t>
            </a:r>
          </a:p>
        </p:txBody>
      </p:sp>
      <p:sp>
        <p:nvSpPr>
          <p:cNvPr id="36873" name="文本框 22537"/>
          <p:cNvSpPr txBox="1">
            <a:spLocks noChangeArrowheads="1"/>
          </p:cNvSpPr>
          <p:nvPr/>
        </p:nvSpPr>
        <p:spPr bwMode="auto">
          <a:xfrm>
            <a:off x="2771775" y="2708275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高雄</a:t>
            </a:r>
          </a:p>
        </p:txBody>
      </p:sp>
      <p:sp>
        <p:nvSpPr>
          <p:cNvPr id="36874" name="文本框 22538"/>
          <p:cNvSpPr txBox="1">
            <a:spLocks noChangeArrowheads="1"/>
          </p:cNvSpPr>
          <p:nvPr/>
        </p:nvSpPr>
        <p:spPr bwMode="auto">
          <a:xfrm>
            <a:off x="468313" y="34290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火烧寮</a:t>
            </a:r>
          </a:p>
        </p:txBody>
      </p:sp>
      <p:sp>
        <p:nvSpPr>
          <p:cNvPr id="36875" name="文本框 22539"/>
          <p:cNvSpPr txBox="1">
            <a:spLocks noChangeArrowheads="1"/>
          </p:cNvSpPr>
          <p:nvPr/>
        </p:nvSpPr>
        <p:spPr bwMode="auto">
          <a:xfrm>
            <a:off x="468313" y="3860800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位于迎风坡</a:t>
            </a:r>
          </a:p>
        </p:txBody>
      </p:sp>
      <p:sp>
        <p:nvSpPr>
          <p:cNvPr id="36876" name="文本框 22540"/>
          <p:cNvSpPr txBox="1">
            <a:spLocks noChangeArrowheads="1"/>
          </p:cNvSpPr>
          <p:nvPr/>
        </p:nvSpPr>
        <p:spPr bwMode="auto">
          <a:xfrm>
            <a:off x="468313" y="4581525"/>
            <a:ext cx="5329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位于太平洋和欧亚板块交界地带</a:t>
            </a:r>
          </a:p>
        </p:txBody>
      </p:sp>
      <p:sp>
        <p:nvSpPr>
          <p:cNvPr id="36877" name="文本框 22541"/>
          <p:cNvSpPr txBox="1">
            <a:spLocks noChangeArrowheads="1"/>
          </p:cNvSpPr>
          <p:nvPr/>
        </p:nvSpPr>
        <p:spPr bwMode="auto">
          <a:xfrm>
            <a:off x="1835150" y="5661025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Times New Roman" pitchFamily="18" charset="0"/>
              </a:rPr>
              <a:t>台风</a:t>
            </a:r>
          </a:p>
        </p:txBody>
      </p:sp>
      <p:sp>
        <p:nvSpPr>
          <p:cNvPr id="47117" name="日期占位符 1"/>
          <p:cNvSpPr>
            <a:spLocks noChangeArrowheads="1"/>
          </p:cNvSpPr>
          <p:nvPr/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sz="1400">
              <a:latin typeface="Times New Roman" pitchFamily="18" charset="0"/>
            </a:endParaRPr>
          </a:p>
        </p:txBody>
      </p:sp>
      <p:pic>
        <p:nvPicPr>
          <p:cNvPr id="47118" name="矩形 22529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4410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32" descr="C:\Users\Administrator\Desktop\下课了（无）.jpg下课了（无）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20638"/>
            <a:ext cx="9170988" cy="687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下课啦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4013" y="1412875"/>
            <a:ext cx="3805237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文本框 33"/>
          <p:cNvSpPr txBox="1">
            <a:spLocks noChangeArrowheads="1"/>
          </p:cNvSpPr>
          <p:nvPr/>
        </p:nvSpPr>
        <p:spPr bwMode="auto">
          <a:xfrm rot="420000">
            <a:off x="7000875" y="4451350"/>
            <a:ext cx="13843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xx</a:t>
            </a:r>
            <a:r>
              <a:rPr lang="zh-CN" altLang="en-US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中学</a:t>
            </a:r>
          </a:p>
          <a:p>
            <a:pPr algn="ctr">
              <a:buFont typeface="Arial" charset="0"/>
              <a:buNone/>
            </a:pP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</a:t>
            </a:r>
            <a:r>
              <a:rPr lang="zh-CN" altLang="en-US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年级</a:t>
            </a: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</a:t>
            </a:r>
            <a:r>
              <a:rPr lang="zh-CN" altLang="en-US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班</a:t>
            </a:r>
          </a:p>
        </p:txBody>
      </p:sp>
      <p:sp>
        <p:nvSpPr>
          <p:cNvPr id="48132" name="文本框 1"/>
          <p:cNvSpPr txBox="1">
            <a:spLocks noChangeArrowheads="1"/>
          </p:cNvSpPr>
          <p:nvPr/>
        </p:nvSpPr>
        <p:spPr bwMode="auto">
          <a:xfrm rot="420000">
            <a:off x="7231063" y="5383213"/>
            <a:ext cx="7334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200">
                <a:solidFill>
                  <a:srgbClr val="B4251A"/>
                </a:solidFill>
                <a:latin typeface="方正卡通简体"/>
                <a:ea typeface="方正卡通简体"/>
                <a:cs typeface="方正卡通简体"/>
              </a:rPr>
              <a:t>xxx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217" descr="未命名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任意多边形 9220"/>
          <p:cNvSpPr>
            <a:spLocks/>
          </p:cNvSpPr>
          <p:nvPr/>
        </p:nvSpPr>
        <p:spPr bwMode="auto">
          <a:xfrm>
            <a:off x="7667625" y="4149725"/>
            <a:ext cx="217488" cy="431800"/>
          </a:xfrm>
          <a:custGeom>
            <a:avLst/>
            <a:gdLst>
              <a:gd name="T0" fmla="*/ 217488 w 136"/>
              <a:gd name="T1" fmla="*/ 0 h 272"/>
              <a:gd name="T2" fmla="*/ 71963 w 136"/>
              <a:gd name="T3" fmla="*/ 71438 h 272"/>
              <a:gd name="T4" fmla="*/ 71963 w 136"/>
              <a:gd name="T5" fmla="*/ 215900 h 272"/>
              <a:gd name="T6" fmla="*/ 0 w 136"/>
              <a:gd name="T7" fmla="*/ 360363 h 272"/>
              <a:gd name="T8" fmla="*/ 143926 w 136"/>
              <a:gd name="T9" fmla="*/ 431800 h 272"/>
              <a:gd name="T10" fmla="*/ 217488 w 136"/>
              <a:gd name="T11" fmla="*/ 360363 h 272"/>
              <a:gd name="T12" fmla="*/ 217488 w 136"/>
              <a:gd name="T13" fmla="*/ 215900 h 272"/>
              <a:gd name="T14" fmla="*/ 217488 w 136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6"/>
              <a:gd name="T25" fmla="*/ 0 h 272"/>
              <a:gd name="T26" fmla="*/ 136 w 136"/>
              <a:gd name="T27" fmla="*/ 272 h 2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6" h="272">
                <a:moveTo>
                  <a:pt x="136" y="0"/>
                </a:moveTo>
                <a:lnTo>
                  <a:pt x="45" y="45"/>
                </a:lnTo>
                <a:lnTo>
                  <a:pt x="45" y="136"/>
                </a:lnTo>
                <a:lnTo>
                  <a:pt x="0" y="227"/>
                </a:lnTo>
                <a:lnTo>
                  <a:pt x="90" y="272"/>
                </a:lnTo>
                <a:lnTo>
                  <a:pt x="136" y="227"/>
                </a:lnTo>
                <a:lnTo>
                  <a:pt x="136" y="136"/>
                </a:lnTo>
                <a:lnTo>
                  <a:pt x="136" y="0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5" name="椭圆 9224"/>
          <p:cNvSpPr>
            <a:spLocks noChangeArrowheads="1"/>
          </p:cNvSpPr>
          <p:nvPr/>
        </p:nvSpPr>
        <p:spPr bwMode="auto">
          <a:xfrm>
            <a:off x="6948488" y="4149725"/>
            <a:ext cx="2016125" cy="50323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8436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925" y="117475"/>
            <a:ext cx="5989638" cy="63976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itchFamily="49" charset="-122"/>
              </a:rPr>
              <a:t>（一）一水相连的美丽宝岛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836613"/>
            <a:ext cx="5257800" cy="526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19" name="椭圆 13315"/>
          <p:cNvSpPr>
            <a:spLocks noChangeArrowheads="1"/>
          </p:cNvSpPr>
          <p:nvPr/>
        </p:nvSpPr>
        <p:spPr bwMode="auto">
          <a:xfrm>
            <a:off x="5795963" y="981075"/>
            <a:ext cx="16764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20" name="椭圆 13316"/>
          <p:cNvSpPr>
            <a:spLocks noChangeArrowheads="1"/>
          </p:cNvSpPr>
          <p:nvPr/>
        </p:nvSpPr>
        <p:spPr bwMode="auto">
          <a:xfrm>
            <a:off x="6588125" y="4365625"/>
            <a:ext cx="22860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21" name="椭圆 13317"/>
          <p:cNvSpPr>
            <a:spLocks noChangeArrowheads="1"/>
          </p:cNvSpPr>
          <p:nvPr/>
        </p:nvSpPr>
        <p:spPr bwMode="auto">
          <a:xfrm>
            <a:off x="4572000" y="5791200"/>
            <a:ext cx="12954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22" name="椭圆 13318"/>
          <p:cNvSpPr>
            <a:spLocks noChangeArrowheads="1"/>
          </p:cNvSpPr>
          <p:nvPr/>
        </p:nvSpPr>
        <p:spPr bwMode="auto">
          <a:xfrm rot="2605198">
            <a:off x="4995863" y="1657350"/>
            <a:ext cx="577850" cy="23018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23" name="椭圆 13319"/>
          <p:cNvSpPr>
            <a:spLocks noChangeArrowheads="1"/>
          </p:cNvSpPr>
          <p:nvPr/>
        </p:nvSpPr>
        <p:spPr bwMode="auto">
          <a:xfrm rot="1772545">
            <a:off x="3695700" y="1211263"/>
            <a:ext cx="381000" cy="1219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24" name="任意多边形 13320"/>
          <p:cNvSpPr>
            <a:spLocks/>
          </p:cNvSpPr>
          <p:nvPr/>
        </p:nvSpPr>
        <p:spPr bwMode="auto">
          <a:xfrm>
            <a:off x="4356100" y="3933825"/>
            <a:ext cx="4495800" cy="152400"/>
          </a:xfrm>
          <a:custGeom>
            <a:avLst/>
            <a:gdLst>
              <a:gd name="T0" fmla="*/ 0 w 2832"/>
              <a:gd name="T1" fmla="*/ 152400 h 96"/>
              <a:gd name="T2" fmla="*/ 4495800 w 2832"/>
              <a:gd name="T3" fmla="*/ 0 h 96"/>
              <a:gd name="T4" fmla="*/ 0 60000 65536"/>
              <a:gd name="T5" fmla="*/ 0 60000 65536"/>
              <a:gd name="T6" fmla="*/ 0 w 2832"/>
              <a:gd name="T7" fmla="*/ 0 h 96"/>
              <a:gd name="T8" fmla="*/ 2832 w 2832"/>
              <a:gd name="T9" fmla="*/ 96 h 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32" h="96">
                <a:moveTo>
                  <a:pt x="0" y="96"/>
                </a:moveTo>
                <a:cubicBezTo>
                  <a:pt x="1180" y="56"/>
                  <a:pt x="2360" y="16"/>
                  <a:pt x="2832" y="0"/>
                </a:cubicBezTo>
              </a:path>
            </a:pathLst>
          </a:custGeom>
          <a:noFill/>
          <a:ln w="57150" cap="flat" cmpd="sng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5" name="椭圆 13322"/>
          <p:cNvSpPr>
            <a:spLocks noChangeArrowheads="1"/>
          </p:cNvSpPr>
          <p:nvPr/>
        </p:nvSpPr>
        <p:spPr bwMode="auto">
          <a:xfrm>
            <a:off x="7667625" y="2492375"/>
            <a:ext cx="12954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26" name="椭圆 13323"/>
          <p:cNvSpPr>
            <a:spLocks noChangeArrowheads="1"/>
          </p:cNvSpPr>
          <p:nvPr/>
        </p:nvSpPr>
        <p:spPr bwMode="auto">
          <a:xfrm>
            <a:off x="4500563" y="3933825"/>
            <a:ext cx="684212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9466" name="文本框 1"/>
          <p:cNvSpPr txBox="1">
            <a:spLocks noChangeArrowheads="1"/>
          </p:cNvSpPr>
          <p:nvPr/>
        </p:nvSpPr>
        <p:spPr bwMode="auto">
          <a:xfrm>
            <a:off x="87313" y="1773238"/>
            <a:ext cx="36195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）在图中找出台湾岛、澎湖列岛、钓鱼岛等岛屿</a:t>
            </a:r>
            <a:r>
              <a:rPr lang="zh-CN" altLang="en-US" sz="2400">
                <a:latin typeface="Times New Roman" pitchFamily="18" charset="0"/>
              </a:rPr>
              <a:t>。</a:t>
            </a:r>
          </a:p>
        </p:txBody>
      </p:sp>
      <p:sp>
        <p:nvSpPr>
          <p:cNvPr id="19467" name="文本框 2"/>
          <p:cNvSpPr txBox="1">
            <a:spLocks noChangeArrowheads="1"/>
          </p:cNvSpPr>
          <p:nvPr/>
        </p:nvSpPr>
        <p:spPr bwMode="auto">
          <a:xfrm>
            <a:off x="-33338" y="3860800"/>
            <a:ext cx="3508376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）在图中找出太平洋、东海、南海、台湾海峡、日本、福建。</a:t>
            </a:r>
          </a:p>
        </p:txBody>
      </p:sp>
      <p:sp>
        <p:nvSpPr>
          <p:cNvPr id="19468" name="文本框 3"/>
          <p:cNvSpPr txBox="1">
            <a:spLocks noChangeArrowheads="1"/>
          </p:cNvSpPr>
          <p:nvPr/>
        </p:nvSpPr>
        <p:spPr bwMode="auto">
          <a:xfrm>
            <a:off x="-33338" y="5589588"/>
            <a:ext cx="278447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）描绘北回归线</a:t>
            </a:r>
          </a:p>
        </p:txBody>
      </p:sp>
      <p:sp>
        <p:nvSpPr>
          <p:cNvPr id="9230" name="椭圆 4"/>
          <p:cNvSpPr>
            <a:spLocks noChangeArrowheads="1"/>
          </p:cNvSpPr>
          <p:nvPr/>
        </p:nvSpPr>
        <p:spPr bwMode="auto">
          <a:xfrm>
            <a:off x="6011863" y="2565400"/>
            <a:ext cx="862012" cy="23145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9231" name="椭圆 5"/>
          <p:cNvSpPr>
            <a:spLocks noChangeArrowheads="1"/>
          </p:cNvSpPr>
          <p:nvPr/>
        </p:nvSpPr>
        <p:spPr bwMode="auto">
          <a:xfrm>
            <a:off x="7308850" y="1341438"/>
            <a:ext cx="12954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9471" name="文本框 1"/>
          <p:cNvSpPr txBox="1">
            <a:spLocks noChangeArrowheads="1"/>
          </p:cNvSpPr>
          <p:nvPr/>
        </p:nvSpPr>
        <p:spPr bwMode="auto">
          <a:xfrm>
            <a:off x="863600" y="328613"/>
            <a:ext cx="2844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Calibri" pitchFamily="34" charset="0"/>
              </a:rPr>
              <a:t>一、位置和范围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 bldLvl="0" animBg="1"/>
      <p:bldP spid="9221" grpId="0" bldLvl="0" animBg="1"/>
      <p:bldP spid="9222" grpId="0" bldLvl="0" animBg="1"/>
      <p:bldP spid="9223" grpId="0" bldLvl="0" animBg="1"/>
      <p:bldP spid="9224" grpId="0" animBg="1"/>
      <p:bldP spid="9225" grpId="0" bldLvl="0" animBg="1"/>
      <p:bldP spid="9226" grpId="0" bldLvl="0" animBg="1"/>
      <p:bldP spid="9230" grpId="0" bldLvl="0" animBg="1"/>
      <p:bldP spid="92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1341438"/>
            <a:ext cx="4289425" cy="4559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2" name="Text Box 11"/>
          <p:cNvSpPr txBox="1">
            <a:spLocks noChangeArrowheads="1"/>
          </p:cNvSpPr>
          <p:nvPr/>
        </p:nvSpPr>
        <p:spPr bwMode="auto">
          <a:xfrm>
            <a:off x="4449763" y="711200"/>
            <a:ext cx="489585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    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台湾省位于祖国东南海域，主体是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，此外还包括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、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、 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 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等许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多小岛，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全省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陆地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面积约______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平方千米。 台湾岛北临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，东临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，南临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，西隔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与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相望，是我国面积</a:t>
            </a:r>
            <a:r>
              <a:rPr 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____</a:t>
            </a: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_GB2312"/>
                <a:cs typeface="楷体_GB2312"/>
              </a:rPr>
              <a:t>的岛屿。</a:t>
            </a:r>
          </a:p>
        </p:txBody>
      </p:sp>
      <p:sp>
        <p:nvSpPr>
          <p:cNvPr id="10245" name="矩形 43014"/>
          <p:cNvSpPr>
            <a:spLocks noChangeArrowheads="1"/>
          </p:cNvSpPr>
          <p:nvPr/>
        </p:nvSpPr>
        <p:spPr bwMode="auto">
          <a:xfrm>
            <a:off x="6588125" y="144462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台湾岛</a:t>
            </a:r>
          </a:p>
        </p:txBody>
      </p:sp>
      <p:sp>
        <p:nvSpPr>
          <p:cNvPr id="10246" name="矩形 43015"/>
          <p:cNvSpPr>
            <a:spLocks noChangeArrowheads="1"/>
          </p:cNvSpPr>
          <p:nvPr/>
        </p:nvSpPr>
        <p:spPr bwMode="auto">
          <a:xfrm>
            <a:off x="5843588" y="2014538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澎湖列岛</a:t>
            </a:r>
          </a:p>
        </p:txBody>
      </p:sp>
      <p:sp>
        <p:nvSpPr>
          <p:cNvPr id="10247" name="矩形 43016"/>
          <p:cNvSpPr>
            <a:spLocks noChangeArrowheads="1"/>
          </p:cNvSpPr>
          <p:nvPr/>
        </p:nvSpPr>
        <p:spPr bwMode="auto">
          <a:xfrm>
            <a:off x="4716463" y="2708275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钓鱼岛</a:t>
            </a:r>
          </a:p>
        </p:txBody>
      </p:sp>
      <p:sp>
        <p:nvSpPr>
          <p:cNvPr id="10248" name="矩形 43017"/>
          <p:cNvSpPr>
            <a:spLocks noChangeArrowheads="1"/>
          </p:cNvSpPr>
          <p:nvPr/>
        </p:nvSpPr>
        <p:spPr bwMode="auto">
          <a:xfrm>
            <a:off x="7720013" y="2014538"/>
            <a:ext cx="1271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赤尾屿</a:t>
            </a:r>
          </a:p>
        </p:txBody>
      </p:sp>
      <p:sp>
        <p:nvSpPr>
          <p:cNvPr id="10249" name="矩形 43018"/>
          <p:cNvSpPr>
            <a:spLocks noChangeArrowheads="1"/>
          </p:cNvSpPr>
          <p:nvPr/>
        </p:nvSpPr>
        <p:spPr bwMode="auto">
          <a:xfrm>
            <a:off x="6588125" y="3286125"/>
            <a:ext cx="113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3.6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万</a:t>
            </a:r>
          </a:p>
        </p:txBody>
      </p:sp>
      <p:sp>
        <p:nvSpPr>
          <p:cNvPr id="10250" name="矩形 43019"/>
          <p:cNvSpPr>
            <a:spLocks noChangeArrowheads="1"/>
          </p:cNvSpPr>
          <p:nvPr/>
        </p:nvSpPr>
        <p:spPr bwMode="auto">
          <a:xfrm>
            <a:off x="7720013" y="3743325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东海</a:t>
            </a:r>
          </a:p>
        </p:txBody>
      </p:sp>
      <p:sp>
        <p:nvSpPr>
          <p:cNvPr id="10251" name="矩形 43020"/>
          <p:cNvSpPr>
            <a:spLocks noChangeArrowheads="1"/>
          </p:cNvSpPr>
          <p:nvPr/>
        </p:nvSpPr>
        <p:spPr bwMode="auto">
          <a:xfrm>
            <a:off x="5292725" y="4437063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太平洋</a:t>
            </a:r>
          </a:p>
        </p:txBody>
      </p:sp>
      <p:sp>
        <p:nvSpPr>
          <p:cNvPr id="10252" name="矩形 43021"/>
          <p:cNvSpPr>
            <a:spLocks noChangeArrowheads="1"/>
          </p:cNvSpPr>
          <p:nvPr/>
        </p:nvSpPr>
        <p:spPr bwMode="auto">
          <a:xfrm>
            <a:off x="7988300" y="4437063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南海</a:t>
            </a:r>
          </a:p>
        </p:txBody>
      </p:sp>
      <p:sp>
        <p:nvSpPr>
          <p:cNvPr id="10253" name="矩形 43022"/>
          <p:cNvSpPr>
            <a:spLocks noChangeArrowheads="1"/>
          </p:cNvSpPr>
          <p:nvPr/>
        </p:nvSpPr>
        <p:spPr bwMode="auto">
          <a:xfrm>
            <a:off x="5664200" y="5046663"/>
            <a:ext cx="1784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台湾海峡</a:t>
            </a:r>
          </a:p>
        </p:txBody>
      </p:sp>
      <p:sp>
        <p:nvSpPr>
          <p:cNvPr id="10254" name="矩形 43023"/>
          <p:cNvSpPr>
            <a:spLocks noChangeArrowheads="1"/>
          </p:cNvSpPr>
          <p:nvPr/>
        </p:nvSpPr>
        <p:spPr bwMode="auto">
          <a:xfrm>
            <a:off x="7988300" y="4894263"/>
            <a:ext cx="1206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福建</a:t>
            </a:r>
          </a:p>
        </p:txBody>
      </p:sp>
      <p:sp>
        <p:nvSpPr>
          <p:cNvPr id="10255" name="矩形 43024"/>
          <p:cNvSpPr>
            <a:spLocks noChangeArrowheads="1"/>
          </p:cNvSpPr>
          <p:nvPr/>
        </p:nvSpPr>
        <p:spPr bwMode="auto">
          <a:xfrm>
            <a:off x="7794625" y="5503863"/>
            <a:ext cx="915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最大</a:t>
            </a:r>
          </a:p>
        </p:txBody>
      </p:sp>
      <p:sp>
        <p:nvSpPr>
          <p:cNvPr id="20494" name="Text Box 10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sz="1200" b="1">
                <a:latin typeface="Times New Roman" pitchFamily="18" charset="0"/>
                <a:ea typeface="楷体_GB2312"/>
                <a:cs typeface="楷体_GB2312"/>
              </a:rPr>
              <a:t>                 </a:t>
            </a:r>
          </a:p>
        </p:txBody>
      </p:sp>
      <p:sp>
        <p:nvSpPr>
          <p:cNvPr id="20495" name="文本框 3"/>
          <p:cNvSpPr txBox="1">
            <a:spLocks noChangeArrowheads="1"/>
          </p:cNvSpPr>
          <p:nvPr/>
        </p:nvSpPr>
        <p:spPr bwMode="auto">
          <a:xfrm>
            <a:off x="107950" y="117475"/>
            <a:ext cx="5694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sz="32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、自主学习，完成下列填空：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/>
          </p:cNvPicPr>
          <p:nvPr/>
        </p:nvPicPr>
        <p:blipFill>
          <a:blip r:embed="rId2"/>
          <a:srcRect l="26073" t="21072" r="32813" b="5215"/>
          <a:stretch>
            <a:fillRect/>
          </a:stretch>
        </p:blipFill>
        <p:spPr bwMode="auto">
          <a:xfrm>
            <a:off x="0" y="1628775"/>
            <a:ext cx="3608388" cy="441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06" name="Text Box 10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Arial" charset="0"/>
              <a:buNone/>
            </a:pPr>
            <a:r>
              <a:rPr lang="en-US" sz="1200">
                <a:latin typeface="Times New Roman" pitchFamily="18" charset="0"/>
                <a:ea typeface="楷体_GB2312"/>
                <a:cs typeface="楷体_GB2312"/>
              </a:rPr>
              <a:t>                 </a:t>
            </a:r>
          </a:p>
        </p:txBody>
      </p:sp>
      <p:sp>
        <p:nvSpPr>
          <p:cNvPr id="21507" name="文本框 18435"/>
          <p:cNvSpPr txBox="1">
            <a:spLocks noChangeArrowheads="1"/>
          </p:cNvSpPr>
          <p:nvPr/>
        </p:nvSpPr>
        <p:spPr bwMode="auto">
          <a:xfrm>
            <a:off x="87313" y="582613"/>
            <a:ext cx="81867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二、自然环境特征</a:t>
            </a:r>
          </a:p>
        </p:txBody>
      </p:sp>
      <p:sp>
        <p:nvSpPr>
          <p:cNvPr id="21508" name="文本框 18436"/>
          <p:cNvSpPr txBox="1">
            <a:spLocks noChangeArrowheads="1"/>
          </p:cNvSpPr>
          <p:nvPr/>
        </p:nvSpPr>
        <p:spPr bwMode="auto">
          <a:xfrm>
            <a:off x="3708400" y="1125538"/>
            <a:ext cx="54356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、地形</a:t>
            </a:r>
            <a:endParaRPr lang="en-US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1)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主要山脉：最高的山峰：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____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）地形类型：以  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______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为主。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台湾岛约有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三分之二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是山地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————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狭小，主要分布在西部沿海；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）地势特点：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高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___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低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）山脉走势：</a:t>
            </a:r>
          </a:p>
        </p:txBody>
      </p:sp>
      <p:sp>
        <p:nvSpPr>
          <p:cNvPr id="11270" name="文本框 18445"/>
          <p:cNvSpPr txBox="1">
            <a:spLocks noChangeArrowheads="1"/>
          </p:cNvSpPr>
          <p:nvPr/>
        </p:nvSpPr>
        <p:spPr bwMode="auto">
          <a:xfrm>
            <a:off x="6300788" y="4581525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东</a:t>
            </a:r>
          </a:p>
        </p:txBody>
      </p:sp>
      <p:sp>
        <p:nvSpPr>
          <p:cNvPr id="11271" name="文本框 18446"/>
          <p:cNvSpPr txBox="1">
            <a:spLocks noChangeArrowheads="1"/>
          </p:cNvSpPr>
          <p:nvPr/>
        </p:nvSpPr>
        <p:spPr bwMode="auto">
          <a:xfrm>
            <a:off x="7380288" y="4581525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</a:t>
            </a:r>
          </a:p>
        </p:txBody>
      </p:sp>
      <p:sp>
        <p:nvSpPr>
          <p:cNvPr id="11272" name="文本框 1"/>
          <p:cNvSpPr txBox="1">
            <a:spLocks noChangeArrowheads="1"/>
          </p:cNvSpPr>
          <p:nvPr/>
        </p:nvSpPr>
        <p:spPr bwMode="auto">
          <a:xfrm>
            <a:off x="6516688" y="2205038"/>
            <a:ext cx="1150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山地</a:t>
            </a:r>
          </a:p>
        </p:txBody>
      </p:sp>
      <p:sp>
        <p:nvSpPr>
          <p:cNvPr id="11273" name="文本框 2"/>
          <p:cNvSpPr txBox="1">
            <a:spLocks noChangeArrowheads="1"/>
          </p:cNvSpPr>
          <p:nvPr/>
        </p:nvSpPr>
        <p:spPr bwMode="auto">
          <a:xfrm>
            <a:off x="3984625" y="3579813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平原面积</a:t>
            </a:r>
          </a:p>
        </p:txBody>
      </p:sp>
      <p:sp>
        <p:nvSpPr>
          <p:cNvPr id="11275" name="椭圆 13323"/>
          <p:cNvSpPr>
            <a:spLocks noChangeArrowheads="1"/>
          </p:cNvSpPr>
          <p:nvPr/>
        </p:nvSpPr>
        <p:spPr bwMode="auto">
          <a:xfrm>
            <a:off x="1260475" y="3644900"/>
            <a:ext cx="684213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8042275" y="1484313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玉山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084888" y="5373688"/>
            <a:ext cx="2224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东北向西南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/>
      <p:bldP spid="11271" grpId="0" bldLvl="0"/>
      <p:bldP spid="11273" grpId="0"/>
      <p:bldP spid="1127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/>
          </p:cNvPicPr>
          <p:nvPr/>
        </p:nvPicPr>
        <p:blipFill>
          <a:blip r:embed="rId2"/>
          <a:srcRect l="26073" t="21072" r="32813" b="5215"/>
          <a:stretch>
            <a:fillRect/>
          </a:stretch>
        </p:blipFill>
        <p:spPr bwMode="auto">
          <a:xfrm>
            <a:off x="0" y="1412875"/>
            <a:ext cx="4248150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530" name="Text Box 10"/>
          <p:cNvSpPr txBox="1">
            <a:spLocks noChangeArrowheads="1"/>
          </p:cNvSpPr>
          <p:nvPr/>
        </p:nvSpPr>
        <p:spPr bwMode="auto">
          <a:xfrm>
            <a:off x="107950" y="-23813"/>
            <a:ext cx="8318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Arial" charset="0"/>
              <a:buNone/>
            </a:pPr>
            <a:r>
              <a:rPr lang="en-US" sz="1200">
                <a:latin typeface="Times New Roman" pitchFamily="18" charset="0"/>
                <a:ea typeface="楷体_GB2312"/>
                <a:cs typeface="楷体_GB2312"/>
              </a:rPr>
              <a:t>                 </a:t>
            </a:r>
          </a:p>
        </p:txBody>
      </p:sp>
      <p:sp>
        <p:nvSpPr>
          <p:cNvPr id="12292" name="任意多边形 20489"/>
          <p:cNvSpPr>
            <a:spLocks/>
          </p:cNvSpPr>
          <p:nvPr/>
        </p:nvSpPr>
        <p:spPr bwMode="auto">
          <a:xfrm>
            <a:off x="1022350" y="3119438"/>
            <a:ext cx="1430338" cy="527050"/>
          </a:xfrm>
          <a:custGeom>
            <a:avLst/>
            <a:gdLst>
              <a:gd name="T0" fmla="*/ 1430338 w 901"/>
              <a:gd name="T1" fmla="*/ 0 h 332"/>
              <a:gd name="T2" fmla="*/ 1333500 w 901"/>
              <a:gd name="T3" fmla="*/ 42863 h 332"/>
              <a:gd name="T4" fmla="*/ 1204913 w 901"/>
              <a:gd name="T5" fmla="*/ 204788 h 332"/>
              <a:gd name="T6" fmla="*/ 989013 w 901"/>
              <a:gd name="T7" fmla="*/ 484188 h 332"/>
              <a:gd name="T8" fmla="*/ 784225 w 901"/>
              <a:gd name="T9" fmla="*/ 452438 h 332"/>
              <a:gd name="T10" fmla="*/ 493713 w 901"/>
              <a:gd name="T11" fmla="*/ 473075 h 332"/>
              <a:gd name="T12" fmla="*/ 236538 w 901"/>
              <a:gd name="T13" fmla="*/ 527050 h 332"/>
              <a:gd name="T14" fmla="*/ 0 w 901"/>
              <a:gd name="T15" fmla="*/ 506413 h 33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01"/>
              <a:gd name="T25" fmla="*/ 0 h 332"/>
              <a:gd name="T26" fmla="*/ 901 w 901"/>
              <a:gd name="T27" fmla="*/ 332 h 33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01" h="332">
                <a:moveTo>
                  <a:pt x="901" y="0"/>
                </a:moveTo>
                <a:cubicBezTo>
                  <a:pt x="852" y="17"/>
                  <a:pt x="872" y="6"/>
                  <a:pt x="840" y="27"/>
                </a:cubicBezTo>
                <a:cubicBezTo>
                  <a:pt x="826" y="70"/>
                  <a:pt x="784" y="93"/>
                  <a:pt x="759" y="129"/>
                </a:cubicBezTo>
                <a:cubicBezTo>
                  <a:pt x="715" y="191"/>
                  <a:pt x="691" y="263"/>
                  <a:pt x="623" y="305"/>
                </a:cubicBezTo>
                <a:cubicBezTo>
                  <a:pt x="578" y="301"/>
                  <a:pt x="537" y="299"/>
                  <a:pt x="494" y="285"/>
                </a:cubicBezTo>
                <a:cubicBezTo>
                  <a:pt x="492" y="285"/>
                  <a:pt x="354" y="287"/>
                  <a:pt x="311" y="298"/>
                </a:cubicBezTo>
                <a:cubicBezTo>
                  <a:pt x="246" y="314"/>
                  <a:pt x="220" y="326"/>
                  <a:pt x="149" y="332"/>
                </a:cubicBezTo>
                <a:cubicBezTo>
                  <a:pt x="138" y="331"/>
                  <a:pt x="40" y="319"/>
                  <a:pt x="0" y="319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文本框 2"/>
          <p:cNvSpPr txBox="1">
            <a:spLocks noChangeArrowheads="1"/>
          </p:cNvSpPr>
          <p:nvPr/>
        </p:nvSpPr>
        <p:spPr bwMode="auto">
          <a:xfrm>
            <a:off x="5219700" y="2205038"/>
            <a:ext cx="5889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短</a:t>
            </a:r>
          </a:p>
        </p:txBody>
      </p:sp>
      <p:sp>
        <p:nvSpPr>
          <p:cNvPr id="12294" name="文本框 3"/>
          <p:cNvSpPr txBox="1">
            <a:spLocks noChangeArrowheads="1"/>
          </p:cNvSpPr>
          <p:nvPr/>
        </p:nvSpPr>
        <p:spPr bwMode="auto">
          <a:xfrm>
            <a:off x="5219700" y="2708275"/>
            <a:ext cx="901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</a:t>
            </a:r>
          </a:p>
        </p:txBody>
      </p:sp>
      <p:sp>
        <p:nvSpPr>
          <p:cNvPr id="12295" name="文本框 4"/>
          <p:cNvSpPr txBox="1">
            <a:spLocks noChangeArrowheads="1"/>
          </p:cNvSpPr>
          <p:nvPr/>
        </p:nvSpPr>
        <p:spPr bwMode="auto">
          <a:xfrm>
            <a:off x="4427538" y="3068638"/>
            <a:ext cx="995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流速</a:t>
            </a:r>
          </a:p>
        </p:txBody>
      </p:sp>
      <p:sp>
        <p:nvSpPr>
          <p:cNvPr id="12296" name="文本框 5"/>
          <p:cNvSpPr txBox="1">
            <a:spLocks noChangeArrowheads="1"/>
          </p:cNvSpPr>
          <p:nvPr/>
        </p:nvSpPr>
        <p:spPr bwMode="auto">
          <a:xfrm>
            <a:off x="7092950" y="4076700"/>
            <a:ext cx="159861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浊水溪</a:t>
            </a:r>
          </a:p>
        </p:txBody>
      </p:sp>
      <p:sp>
        <p:nvSpPr>
          <p:cNvPr id="12297" name="文本框 6"/>
          <p:cNvSpPr txBox="1">
            <a:spLocks noChangeArrowheads="1"/>
          </p:cNvSpPr>
          <p:nvPr/>
        </p:nvSpPr>
        <p:spPr bwMode="auto">
          <a:xfrm>
            <a:off x="7092950" y="5080000"/>
            <a:ext cx="16557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日月潭</a:t>
            </a:r>
          </a:p>
        </p:txBody>
      </p:sp>
      <p:sp>
        <p:nvSpPr>
          <p:cNvPr id="22537" name="文本框 1"/>
          <p:cNvSpPr txBox="1">
            <a:spLocks noChangeArrowheads="1"/>
          </p:cNvSpPr>
          <p:nvPr/>
        </p:nvSpPr>
        <p:spPr bwMode="auto">
          <a:xfrm>
            <a:off x="185738" y="384175"/>
            <a:ext cx="1435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、河流</a:t>
            </a:r>
          </a:p>
        </p:txBody>
      </p:sp>
      <p:sp>
        <p:nvSpPr>
          <p:cNvPr id="22538" name="Text Box 12"/>
          <p:cNvSpPr txBox="1">
            <a:spLocks noChangeArrowheads="1"/>
          </p:cNvSpPr>
          <p:nvPr/>
        </p:nvSpPr>
        <p:spPr bwMode="auto">
          <a:xfrm>
            <a:off x="735013" y="1130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22539" name="文本框 3"/>
          <p:cNvSpPr txBox="1">
            <a:spLocks noChangeArrowheads="1"/>
          </p:cNvSpPr>
          <p:nvPr/>
        </p:nvSpPr>
        <p:spPr bwMode="auto">
          <a:xfrm>
            <a:off x="0" y="836613"/>
            <a:ext cx="3856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自主学习，完成下列填空：</a:t>
            </a:r>
          </a:p>
        </p:txBody>
      </p:sp>
      <p:sp>
        <p:nvSpPr>
          <p:cNvPr id="12302" name="椭圆 13323"/>
          <p:cNvSpPr>
            <a:spLocks noChangeArrowheads="1"/>
          </p:cNvSpPr>
          <p:nvPr/>
        </p:nvSpPr>
        <p:spPr bwMode="auto">
          <a:xfrm>
            <a:off x="1403350" y="3644900"/>
            <a:ext cx="684213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</a:endParaRPr>
          </a:p>
        </p:txBody>
      </p:sp>
      <p:sp>
        <p:nvSpPr>
          <p:cNvPr id="22541" name="Rectangle 15"/>
          <p:cNvSpPr>
            <a:spLocks noChangeArrowheads="1"/>
          </p:cNvSpPr>
          <p:nvPr/>
        </p:nvSpPr>
        <p:spPr bwMode="auto">
          <a:xfrm>
            <a:off x="4140200" y="4005263"/>
            <a:ext cx="61928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最长的河流</a:t>
            </a:r>
            <a:r>
              <a:rPr lang="en-US" sz="3200" b="1">
                <a:latin typeface="黑体" pitchFamily="49" charset="-122"/>
                <a:ea typeface="黑体" pitchFamily="49" charset="-122"/>
              </a:rPr>
              <a:t>_</a:t>
            </a:r>
            <a:r>
              <a:rPr 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_______</a:t>
            </a:r>
            <a:r>
              <a:rPr 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542" name="Text Box 16"/>
          <p:cNvSpPr txBox="1">
            <a:spLocks noChangeArrowheads="1"/>
          </p:cNvSpPr>
          <p:nvPr/>
        </p:nvSpPr>
        <p:spPr bwMode="auto">
          <a:xfrm>
            <a:off x="4356100" y="1557338"/>
            <a:ext cx="5256213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河流特点：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流程</a:t>
            </a:r>
            <a:r>
              <a:rPr 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水量</a:t>
            </a:r>
            <a:r>
              <a:rPr 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____</a:t>
            </a:r>
          </a:p>
          <a:p>
            <a:pPr>
              <a:buFont typeface="Arial" charset="0"/>
              <a:buNone/>
            </a:pPr>
            <a:r>
              <a:rPr lang="en-US" b="1">
                <a:solidFill>
                  <a:srgbClr val="000000"/>
                </a:solidFill>
                <a:latin typeface="Times New Roman" pitchFamily="18" charset="0"/>
              </a:rPr>
              <a:t>________ 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快等特点</a:t>
            </a:r>
          </a:p>
        </p:txBody>
      </p:sp>
      <p:sp>
        <p:nvSpPr>
          <p:cNvPr id="22543" name="Rectangle 17"/>
          <p:cNvSpPr>
            <a:spLocks noChangeArrowheads="1"/>
          </p:cNvSpPr>
          <p:nvPr/>
        </p:nvSpPr>
        <p:spPr bwMode="auto">
          <a:xfrm>
            <a:off x="4356100" y="5084763"/>
            <a:ext cx="45354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</a:rPr>
              <a:t>）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最大湖泊是</a:t>
            </a: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_______</a:t>
            </a:r>
            <a:endParaRPr lang="zh-CN" altLang="en-US" sz="3200" b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/>
      <p:bldP spid="12294" grpId="0"/>
      <p:bldP spid="12295" grpId="0"/>
      <p:bldP spid="12296" grpId="0"/>
      <p:bldP spid="12297" grpId="0"/>
      <p:bldP spid="1230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9457" descr="6"/>
          <p:cNvPicPr>
            <a:picLocks noChangeAspect="1"/>
          </p:cNvPicPr>
          <p:nvPr/>
        </p:nvPicPr>
        <p:blipFill>
          <a:blip r:embed="rId2"/>
          <a:srcRect t="1591" r="10808" b="2315"/>
          <a:stretch>
            <a:fillRect/>
          </a:stretch>
        </p:blipFill>
        <p:spPr bwMode="auto">
          <a:xfrm>
            <a:off x="5257800" y="1600200"/>
            <a:ext cx="36353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文本框 19458"/>
          <p:cNvSpPr txBox="1">
            <a:spLocks noChangeArrowheads="1"/>
          </p:cNvSpPr>
          <p:nvPr/>
        </p:nvSpPr>
        <p:spPr bwMode="auto">
          <a:xfrm>
            <a:off x="5486400" y="3276600"/>
            <a:ext cx="2805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>
                <a:solidFill>
                  <a:srgbClr val="000099"/>
                </a:solidFill>
                <a:ea typeface="黑体" pitchFamily="49" charset="-122"/>
              </a:rPr>
              <a:t>亚  热  带</a:t>
            </a:r>
          </a:p>
        </p:txBody>
      </p:sp>
      <p:sp>
        <p:nvSpPr>
          <p:cNvPr id="13316" name="圆角矩形标注 19459"/>
          <p:cNvSpPr>
            <a:spLocks noChangeArrowheads="1"/>
          </p:cNvSpPr>
          <p:nvPr/>
        </p:nvSpPr>
        <p:spPr bwMode="auto">
          <a:xfrm>
            <a:off x="7086600" y="4419600"/>
            <a:ext cx="1752600" cy="354013"/>
          </a:xfrm>
          <a:prstGeom prst="wedgeRoundRectCallout">
            <a:avLst>
              <a:gd name="adj1" fmla="val -47102"/>
              <a:gd name="adj2" fmla="val -13026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北回归线</a:t>
            </a:r>
          </a:p>
        </p:txBody>
      </p:sp>
      <p:sp>
        <p:nvSpPr>
          <p:cNvPr id="13317" name="未知"/>
          <p:cNvSpPr>
            <a:spLocks/>
          </p:cNvSpPr>
          <p:nvPr/>
        </p:nvSpPr>
        <p:spPr bwMode="auto">
          <a:xfrm>
            <a:off x="5181600" y="4114800"/>
            <a:ext cx="2424113" cy="74613"/>
          </a:xfrm>
          <a:custGeom>
            <a:avLst/>
            <a:gdLst>
              <a:gd name="T0" fmla="*/ 0 w 5716"/>
              <a:gd name="T1" fmla="*/ 33915 h 99"/>
              <a:gd name="T2" fmla="*/ 673459 w 5716"/>
              <a:gd name="T3" fmla="*/ 68584 h 99"/>
              <a:gd name="T4" fmla="*/ 1192972 w 5716"/>
              <a:gd name="T5" fmla="*/ 68584 h 99"/>
              <a:gd name="T6" fmla="*/ 1731570 w 5716"/>
              <a:gd name="T7" fmla="*/ 68584 h 99"/>
              <a:gd name="T8" fmla="*/ 2231575 w 5716"/>
              <a:gd name="T9" fmla="*/ 33915 h 99"/>
              <a:gd name="T10" fmla="*/ 2424113 w 5716"/>
              <a:gd name="T11" fmla="*/ 0 h 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716"/>
              <a:gd name="T19" fmla="*/ 0 h 99"/>
              <a:gd name="T20" fmla="*/ 5716 w 5716"/>
              <a:gd name="T21" fmla="*/ 99 h 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716" h="99">
                <a:moveTo>
                  <a:pt x="0" y="45"/>
                </a:moveTo>
                <a:cubicBezTo>
                  <a:pt x="559" y="64"/>
                  <a:pt x="1119" y="83"/>
                  <a:pt x="1588" y="91"/>
                </a:cubicBezTo>
                <a:cubicBezTo>
                  <a:pt x="2057" y="99"/>
                  <a:pt x="2397" y="91"/>
                  <a:pt x="2813" y="91"/>
                </a:cubicBezTo>
                <a:cubicBezTo>
                  <a:pt x="3229" y="91"/>
                  <a:pt x="3675" y="99"/>
                  <a:pt x="4083" y="91"/>
                </a:cubicBezTo>
                <a:cubicBezTo>
                  <a:pt x="4491" y="83"/>
                  <a:pt x="4990" y="60"/>
                  <a:pt x="5262" y="45"/>
                </a:cubicBezTo>
                <a:cubicBezTo>
                  <a:pt x="5534" y="30"/>
                  <a:pt x="5625" y="15"/>
                  <a:pt x="5716" y="0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dashDot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8" name="文本框 19462"/>
          <p:cNvSpPr txBox="1">
            <a:spLocks noChangeArrowheads="1"/>
          </p:cNvSpPr>
          <p:nvPr/>
        </p:nvSpPr>
        <p:spPr bwMode="auto">
          <a:xfrm>
            <a:off x="5410200" y="4191000"/>
            <a:ext cx="2000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>
                <a:solidFill>
                  <a:srgbClr val="000099"/>
                </a:solidFill>
                <a:ea typeface="黑体" pitchFamily="49" charset="-122"/>
              </a:rPr>
              <a:t>热  带</a:t>
            </a:r>
          </a:p>
        </p:txBody>
      </p:sp>
      <p:sp>
        <p:nvSpPr>
          <p:cNvPr id="23558" name="Text Box 10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Arial" charset="0"/>
              <a:buNone/>
            </a:pPr>
            <a:r>
              <a:rPr lang="en-US" sz="1200">
                <a:latin typeface="Times New Roman" pitchFamily="18" charset="0"/>
                <a:ea typeface="楷体_GB2312"/>
                <a:cs typeface="楷体_GB2312"/>
              </a:rPr>
              <a:t>                 </a:t>
            </a:r>
          </a:p>
        </p:txBody>
      </p:sp>
      <p:sp>
        <p:nvSpPr>
          <p:cNvPr id="23559" name="文本框 18435"/>
          <p:cNvSpPr txBox="1">
            <a:spLocks noChangeArrowheads="1"/>
          </p:cNvSpPr>
          <p:nvPr/>
        </p:nvSpPr>
        <p:spPr bwMode="auto">
          <a:xfrm>
            <a:off x="53975" y="473075"/>
            <a:ext cx="83693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、气候</a:t>
            </a:r>
          </a:p>
        </p:txBody>
      </p:sp>
      <p:sp>
        <p:nvSpPr>
          <p:cNvPr id="23560" name="Rectangle 26"/>
          <p:cNvSpPr>
            <a:spLocks noChangeArrowheads="1"/>
          </p:cNvSpPr>
          <p:nvPr/>
        </p:nvSpPr>
        <p:spPr bwMode="auto">
          <a:xfrm>
            <a:off x="0" y="936625"/>
            <a:ext cx="5651500" cy="5211763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sz="2800">
                <a:solidFill>
                  <a:srgbClr val="000000"/>
                </a:solidFill>
                <a:ea typeface="黑体" pitchFamily="49" charset="-122"/>
              </a:rPr>
              <a:t>1)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类型：大部分是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           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气候，南部小部分为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    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气候。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sz="2800">
                <a:solidFill>
                  <a:srgbClr val="000000"/>
                </a:solidFill>
                <a:ea typeface="黑体" pitchFamily="49" charset="-122"/>
              </a:rPr>
              <a:t>2)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特点：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       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 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sz="2800">
                <a:solidFill>
                  <a:srgbClr val="000000"/>
                </a:solidFill>
                <a:ea typeface="黑体" pitchFamily="49" charset="-122"/>
              </a:rPr>
              <a:t>3)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影响：南部山地从山麓地带到山顶，随着气温的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变化，可依次呈现出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带、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带、温带和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带景观，成为著名的“</a:t>
            </a:r>
            <a:r>
              <a:rPr lang="zh-CN" altLang="en-US" sz="2800" u="sng">
                <a:solidFill>
                  <a:srgbClr val="000000"/>
                </a:solidFill>
                <a:ea typeface="黑体" pitchFamily="49" charset="-122"/>
              </a:rPr>
              <a:t>                          </a:t>
            </a:r>
            <a:r>
              <a:rPr lang="zh-CN" altLang="en-US" sz="2800">
                <a:solidFill>
                  <a:srgbClr val="000000"/>
                </a:solidFill>
                <a:ea typeface="黑体" pitchFamily="49" charset="-122"/>
              </a:rPr>
              <a:t>”。</a:t>
            </a:r>
            <a:endParaRPr lang="en-US" sz="280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13322" name="文本框 1"/>
          <p:cNvSpPr txBox="1">
            <a:spLocks noChangeArrowheads="1"/>
          </p:cNvSpPr>
          <p:nvPr/>
        </p:nvSpPr>
        <p:spPr bwMode="auto">
          <a:xfrm>
            <a:off x="1981200" y="1831975"/>
            <a:ext cx="2519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charset="0"/>
              </a:rPr>
              <a:t>热带季风</a:t>
            </a:r>
            <a:endParaRPr lang="zh-CN" altLang="en-US" sz="2800">
              <a:latin typeface="Times New Roman" pitchFamily="18" charset="0"/>
            </a:endParaRPr>
          </a:p>
        </p:txBody>
      </p:sp>
      <p:sp>
        <p:nvSpPr>
          <p:cNvPr id="13323" name="Rectangle 29"/>
          <p:cNvSpPr>
            <a:spLocks noChangeArrowheads="1"/>
          </p:cNvSpPr>
          <p:nvPr/>
        </p:nvSpPr>
        <p:spPr bwMode="auto">
          <a:xfrm>
            <a:off x="2890838" y="1050925"/>
            <a:ext cx="2290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亚热带季风</a:t>
            </a:r>
          </a:p>
        </p:txBody>
      </p:sp>
      <p:sp>
        <p:nvSpPr>
          <p:cNvPr id="13324" name="Rectangle 27"/>
          <p:cNvSpPr>
            <a:spLocks noChangeArrowheads="1"/>
          </p:cNvSpPr>
          <p:nvPr/>
        </p:nvSpPr>
        <p:spPr bwMode="auto">
          <a:xfrm>
            <a:off x="1403350" y="2349500"/>
            <a:ext cx="25384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湿热</a:t>
            </a:r>
          </a:p>
        </p:txBody>
      </p:sp>
      <p:sp>
        <p:nvSpPr>
          <p:cNvPr id="13325" name="Rectangle 27"/>
          <p:cNvSpPr>
            <a:spLocks noChangeArrowheads="1"/>
          </p:cNvSpPr>
          <p:nvPr/>
        </p:nvSpPr>
        <p:spPr bwMode="auto">
          <a:xfrm>
            <a:off x="2530475" y="3670300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垂直</a:t>
            </a:r>
          </a:p>
        </p:txBody>
      </p:sp>
      <p:sp>
        <p:nvSpPr>
          <p:cNvPr id="13326" name="文本框 2"/>
          <p:cNvSpPr txBox="1">
            <a:spLocks noChangeArrowheads="1"/>
          </p:cNvSpPr>
          <p:nvPr/>
        </p:nvSpPr>
        <p:spPr bwMode="auto">
          <a:xfrm>
            <a:off x="1022350" y="4337050"/>
            <a:ext cx="573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</a:t>
            </a:r>
          </a:p>
        </p:txBody>
      </p:sp>
      <p:sp>
        <p:nvSpPr>
          <p:cNvPr id="13327" name="文本框 4"/>
          <p:cNvSpPr txBox="1">
            <a:spLocks noChangeArrowheads="1"/>
          </p:cNvSpPr>
          <p:nvPr/>
        </p:nvSpPr>
        <p:spPr bwMode="auto">
          <a:xfrm>
            <a:off x="1763713" y="4292600"/>
            <a:ext cx="100806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亚热</a:t>
            </a:r>
          </a:p>
        </p:txBody>
      </p:sp>
      <p:sp>
        <p:nvSpPr>
          <p:cNvPr id="13328" name="文本框 7"/>
          <p:cNvSpPr txBox="1">
            <a:spLocks noChangeArrowheads="1"/>
          </p:cNvSpPr>
          <p:nvPr/>
        </p:nvSpPr>
        <p:spPr bwMode="auto">
          <a:xfrm>
            <a:off x="4284663" y="4221163"/>
            <a:ext cx="896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寒温</a:t>
            </a:r>
          </a:p>
        </p:txBody>
      </p:sp>
      <p:sp>
        <p:nvSpPr>
          <p:cNvPr id="13329" name="文本框 8"/>
          <p:cNvSpPr txBox="1">
            <a:spLocks noChangeArrowheads="1"/>
          </p:cNvSpPr>
          <p:nvPr/>
        </p:nvSpPr>
        <p:spPr bwMode="auto">
          <a:xfrm>
            <a:off x="395288" y="5516563"/>
            <a:ext cx="2684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Arial" charset="0"/>
              </a:rPr>
              <a:t>亚洲天然植物园</a:t>
            </a:r>
            <a:endParaRPr lang="zh-CN" altLang="en-US" sz="28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  <p:bldP spid="13316" grpId="0" bldLvl="0" animBg="1"/>
      <p:bldP spid="13317" grpId="0" animBg="1"/>
      <p:bldP spid="13318" grpId="0" bldLvl="0"/>
      <p:bldP spid="13323" grpId="0"/>
      <p:bldP spid="13326" grpId="0"/>
      <p:bldP spid="13327" grpId="0"/>
    </p:bld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1877</Words>
  <Application>WPS 演示</Application>
  <Paragraphs>250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Calibri</vt:lpstr>
      <vt:lpstr>宋体</vt:lpstr>
      <vt:lpstr>Arial</vt:lpstr>
      <vt:lpstr>Garamond</vt:lpstr>
      <vt:lpstr>Times New Roman</vt:lpstr>
      <vt:lpstr>Wingdings</vt:lpstr>
      <vt:lpstr>黑体</vt:lpstr>
      <vt:lpstr>楷体_GB2312</vt:lpstr>
      <vt:lpstr>Franklin Gothic Medium</vt:lpstr>
      <vt:lpstr>Tahoma</vt:lpstr>
      <vt:lpstr>华文新魏</vt:lpstr>
      <vt:lpstr>方正卡通简体</vt:lpstr>
      <vt:lpstr>Edge</vt:lpstr>
      <vt:lpstr>幻灯片 1</vt:lpstr>
      <vt:lpstr>幻灯片 2</vt:lpstr>
      <vt:lpstr>      乡   愁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三、丰富的自然资源 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 一、选择题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USER</cp:lastModifiedBy>
  <dcterms:created xsi:type="dcterms:W3CDTF">2016-08-26T13:09:00Z</dcterms:created>
  <dcterms:modified xsi:type="dcterms:W3CDTF">2018-10-09T02:24:42Z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