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425" r:id="rId2"/>
    <p:sldId id="426" r:id="rId3"/>
    <p:sldId id="475" r:id="rId4"/>
    <p:sldId id="476" r:id="rId5"/>
    <p:sldId id="434" r:id="rId6"/>
    <p:sldId id="430" r:id="rId7"/>
    <p:sldId id="431" r:id="rId8"/>
    <p:sldId id="439" r:id="rId9"/>
    <p:sldId id="440" r:id="rId10"/>
    <p:sldId id="443" r:id="rId11"/>
    <p:sldId id="477" r:id="rId12"/>
    <p:sldId id="478" r:id="rId13"/>
    <p:sldId id="479" r:id="rId14"/>
    <p:sldId id="480" r:id="rId15"/>
    <p:sldId id="444" r:id="rId16"/>
    <p:sldId id="446" r:id="rId17"/>
    <p:sldId id="447" r:id="rId18"/>
    <p:sldId id="448" r:id="rId19"/>
    <p:sldId id="449" r:id="rId20"/>
    <p:sldId id="450" r:id="rId21"/>
    <p:sldId id="481" r:id="rId22"/>
    <p:sldId id="483" r:id="rId23"/>
    <p:sldId id="484" r:id="rId24"/>
    <p:sldId id="485" r:id="rId2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78" y="258"/>
      </p:cViewPr>
      <p:guideLst>
        <p:guide orient="horz" pos="2041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87F2066-78FF-44A0-BA96-115D189DCF5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6541414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" y="0"/>
            <a:ext cx="11017300" cy="6480175"/>
            <a:chOff x="0" y="0"/>
            <a:chExt cx="8743407" cy="6858000"/>
          </a:xfrm>
        </p:grpSpPr>
        <p:pic>
          <p:nvPicPr>
            <p:cNvPr id="26" name="Picture 13" descr="!cover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3007" y="900072"/>
              <a:ext cx="7010400" cy="5957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/>
            <p:cNvSpPr/>
            <p:nvPr userDrawn="1"/>
          </p:nvSpPr>
          <p:spPr>
            <a:xfrm>
              <a:off x="0" y="2200953"/>
              <a:ext cx="3709851" cy="2432007"/>
            </a:xfrm>
            <a:prstGeom prst="rect">
              <a:avLst/>
            </a:prstGeom>
            <a:solidFill>
              <a:srgbClr val="DEE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/>
            </a:p>
          </p:txBody>
        </p:sp>
        <p:sp>
          <p:nvSpPr>
            <p:cNvPr id="28" name="矩形 27"/>
            <p:cNvSpPr/>
            <p:nvPr userDrawn="1"/>
          </p:nvSpPr>
          <p:spPr>
            <a:xfrm>
              <a:off x="5660571" y="0"/>
              <a:ext cx="2142308" cy="1114697"/>
            </a:xfrm>
            <a:prstGeom prst="rect">
              <a:avLst/>
            </a:prstGeom>
            <a:solidFill>
              <a:srgbClr val="59AA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72B8FA4-6D4A-4996-9FB9-EE0D74E76D1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792" y="2647979"/>
            <a:ext cx="6878297" cy="894154"/>
          </a:xfrm>
          <a:prstGeom prst="rect">
            <a:avLst/>
          </a:prstGeom>
          <a:noFill/>
        </p:spPr>
        <p:txBody>
          <a:bodyPr vert="horz" anchor="ctr">
            <a:noAutofit/>
          </a:bodyPr>
          <a:lstStyle>
            <a:lvl1pPr algn="l">
              <a:lnSpc>
                <a:spcPct val="110000"/>
              </a:lnSpc>
              <a:defRPr sz="3000" b="1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81874" y="3542132"/>
            <a:ext cx="4353013" cy="44919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l">
              <a:buNone/>
              <a:defRPr sz="1500">
                <a:solidFill>
                  <a:schemeClr val="bg1">
                    <a:lumMod val="50000"/>
                  </a:schemeClr>
                </a:solidFill>
              </a:defRPr>
            </a:lvl1pPr>
            <a:lvl2pPr marL="432044" indent="0" algn="ctr">
              <a:buNone/>
              <a:defRPr sz="1900"/>
            </a:lvl2pPr>
            <a:lvl3pPr marL="864086" indent="0" algn="ctr">
              <a:buNone/>
              <a:defRPr sz="1700"/>
            </a:lvl3pPr>
            <a:lvl4pPr marL="1296130" indent="0" algn="ctr">
              <a:buNone/>
              <a:defRPr sz="1500"/>
            </a:lvl4pPr>
            <a:lvl5pPr marL="1728173" indent="0" algn="ctr">
              <a:buNone/>
              <a:defRPr sz="1500"/>
            </a:lvl5pPr>
            <a:lvl6pPr marL="2160216" indent="0" algn="ctr">
              <a:buNone/>
              <a:defRPr sz="1500"/>
            </a:lvl6pPr>
            <a:lvl7pPr marL="2592259" indent="0" algn="ctr">
              <a:buNone/>
              <a:defRPr sz="1500"/>
            </a:lvl7pPr>
            <a:lvl8pPr marL="3024302" indent="0" algn="ctr">
              <a:buNone/>
              <a:defRPr sz="1500"/>
            </a:lvl8pPr>
            <a:lvl9pPr marL="3456346" indent="0" algn="ctr">
              <a:buNone/>
              <a:defRPr sz="15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6695338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0" orient="horz" pos="2160" userDrawn="1">
          <p15:clr>
            <a:srgbClr val="FBAE40"/>
          </p15:clr>
        </p15:guide>
        <p15:guide id="3" pos="66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212" y="250383"/>
            <a:ext cx="10203352" cy="6999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4212" y="1200742"/>
            <a:ext cx="10203353" cy="472399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A9C2636-887E-476F-9B66-1BF0F019435D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66034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5487" y="345011"/>
            <a:ext cx="2484447" cy="54916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145" y="345011"/>
            <a:ext cx="7309316" cy="54916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39CBC44-3D10-4A91-A59A-DAC469EE7D60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44168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72491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0968" y="2707275"/>
            <a:ext cx="9020140" cy="1603844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4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0968" y="4311118"/>
            <a:ext cx="9020140" cy="8434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00">
                <a:solidFill>
                  <a:schemeClr val="tx1"/>
                </a:solidFill>
              </a:defRPr>
            </a:lvl1pPr>
            <a:lvl2pPr marL="43204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86408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1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72817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1602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59225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0243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45634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D09D7D6-70AF-49B1-9D7A-CDAD8E68A7D8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32993704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212" y="250383"/>
            <a:ext cx="10203352" cy="6999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43" y="1725047"/>
            <a:ext cx="4896882" cy="41116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3050" y="1725047"/>
            <a:ext cx="4896882" cy="41116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FEE4C4B-5ABB-4388-A36A-CD6C4705D31D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61226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345012"/>
            <a:ext cx="9937790" cy="125253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645" y="1588543"/>
            <a:ext cx="4874377" cy="7785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00" b="1"/>
            </a:lvl1pPr>
            <a:lvl2pPr marL="432044" indent="0">
              <a:buNone/>
              <a:defRPr sz="1900" b="1"/>
            </a:lvl2pPr>
            <a:lvl3pPr marL="864086" indent="0">
              <a:buNone/>
              <a:defRPr sz="1700" b="1"/>
            </a:lvl3pPr>
            <a:lvl4pPr marL="1296130" indent="0">
              <a:buNone/>
              <a:defRPr sz="1500" b="1"/>
            </a:lvl4pPr>
            <a:lvl5pPr marL="1728173" indent="0">
              <a:buNone/>
              <a:defRPr sz="1500" b="1"/>
            </a:lvl5pPr>
            <a:lvl6pPr marL="2160216" indent="0">
              <a:buNone/>
              <a:defRPr sz="1500" b="1"/>
            </a:lvl6pPr>
            <a:lvl7pPr marL="2592259" indent="0">
              <a:buNone/>
              <a:defRPr sz="1500" b="1"/>
            </a:lvl7pPr>
            <a:lvl8pPr marL="3024302" indent="0">
              <a:buNone/>
              <a:defRPr sz="1500" b="1"/>
            </a:lvl8pPr>
            <a:lvl9pPr marL="3456346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645" y="2367064"/>
            <a:ext cx="4874377" cy="3481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3052" y="1588543"/>
            <a:ext cx="4898383" cy="7785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00" b="1"/>
            </a:lvl1pPr>
            <a:lvl2pPr marL="432044" indent="0">
              <a:buNone/>
              <a:defRPr sz="1900" b="1"/>
            </a:lvl2pPr>
            <a:lvl3pPr marL="864086" indent="0">
              <a:buNone/>
              <a:defRPr sz="1700" b="1"/>
            </a:lvl3pPr>
            <a:lvl4pPr marL="1296130" indent="0">
              <a:buNone/>
              <a:defRPr sz="1500" b="1"/>
            </a:lvl4pPr>
            <a:lvl5pPr marL="1728173" indent="0">
              <a:buNone/>
              <a:defRPr sz="1500" b="1"/>
            </a:lvl5pPr>
            <a:lvl6pPr marL="2160216" indent="0">
              <a:buNone/>
              <a:defRPr sz="1500" b="1"/>
            </a:lvl6pPr>
            <a:lvl7pPr marL="2592259" indent="0">
              <a:buNone/>
              <a:defRPr sz="1500" b="1"/>
            </a:lvl7pPr>
            <a:lvl8pPr marL="3024302" indent="0">
              <a:buNone/>
              <a:defRPr sz="1500" b="1"/>
            </a:lvl8pPr>
            <a:lvl9pPr marL="3456346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3052" y="2367064"/>
            <a:ext cx="4898383" cy="3481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34EF953-225D-4F77-8666-0C83BE3BD6EA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35743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212" y="250383"/>
            <a:ext cx="10203352" cy="6999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72A75C7-768D-4ABE-BD31-AA33276CDFB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14446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FECB0DC-242D-4F7B-9592-3345959DDAD5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64010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383" y="933029"/>
            <a:ext cx="5833050" cy="4605124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3"/>
            <a:ext cx="3716169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432044" indent="0">
              <a:buNone/>
              <a:defRPr sz="1300"/>
            </a:lvl2pPr>
            <a:lvl3pPr marL="864086" indent="0">
              <a:buNone/>
              <a:defRPr sz="1100"/>
            </a:lvl3pPr>
            <a:lvl4pPr marL="1296130" indent="0">
              <a:buNone/>
              <a:defRPr sz="900"/>
            </a:lvl4pPr>
            <a:lvl5pPr marL="1728173" indent="0">
              <a:buNone/>
              <a:defRPr sz="900"/>
            </a:lvl5pPr>
            <a:lvl6pPr marL="2160216" indent="0">
              <a:buNone/>
              <a:defRPr sz="900"/>
            </a:lvl6pPr>
            <a:lvl7pPr marL="2592259" indent="0">
              <a:buNone/>
              <a:defRPr sz="900"/>
            </a:lvl7pPr>
            <a:lvl8pPr marL="3024302" indent="0">
              <a:buNone/>
              <a:defRPr sz="900"/>
            </a:lvl8pPr>
            <a:lvl9pPr marL="345634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7470EEC-FCAD-4A60-81E9-ED915132A27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93433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8383" y="933029"/>
            <a:ext cx="5833050" cy="4605124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000"/>
            </a:lvl1pPr>
            <a:lvl2pPr marL="432044" indent="0">
              <a:buNone/>
              <a:defRPr sz="2600"/>
            </a:lvl2pPr>
            <a:lvl3pPr marL="864086" indent="0">
              <a:buNone/>
              <a:defRPr sz="2300"/>
            </a:lvl3pPr>
            <a:lvl4pPr marL="1296130" indent="0">
              <a:buNone/>
              <a:defRPr sz="1900"/>
            </a:lvl4pPr>
            <a:lvl5pPr marL="1728173" indent="0">
              <a:buNone/>
              <a:defRPr sz="1900"/>
            </a:lvl5pPr>
            <a:lvl6pPr marL="2160216" indent="0">
              <a:buNone/>
              <a:defRPr sz="1900"/>
            </a:lvl6pPr>
            <a:lvl7pPr marL="2592259" indent="0">
              <a:buNone/>
              <a:defRPr sz="1900"/>
            </a:lvl7pPr>
            <a:lvl8pPr marL="3024302" indent="0">
              <a:buNone/>
              <a:defRPr sz="1900"/>
            </a:lvl8pPr>
            <a:lvl9pPr marL="3456346" indent="0">
              <a:buNone/>
              <a:defRPr sz="19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3"/>
            <a:ext cx="3716169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432044" indent="0">
              <a:buNone/>
              <a:defRPr sz="1300"/>
            </a:lvl2pPr>
            <a:lvl3pPr marL="864086" indent="0">
              <a:buNone/>
              <a:defRPr sz="1100"/>
            </a:lvl3pPr>
            <a:lvl4pPr marL="1296130" indent="0">
              <a:buNone/>
              <a:defRPr sz="900"/>
            </a:lvl4pPr>
            <a:lvl5pPr marL="1728173" indent="0">
              <a:buNone/>
              <a:defRPr sz="900"/>
            </a:lvl5pPr>
            <a:lvl6pPr marL="2160216" indent="0">
              <a:buNone/>
              <a:defRPr sz="900"/>
            </a:lvl6pPr>
            <a:lvl7pPr marL="2592259" indent="0">
              <a:buNone/>
              <a:defRPr sz="900"/>
            </a:lvl7pPr>
            <a:lvl8pPr marL="3024302" indent="0">
              <a:buNone/>
              <a:defRPr sz="900"/>
            </a:lvl8pPr>
            <a:lvl9pPr marL="345634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308A2D4-BCE3-4089-8518-FEF9E25D1501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84659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54090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64086" rtl="0" eaLnBrk="1" latinLnBrk="0" hangingPunct="1">
        <a:lnSpc>
          <a:spcPct val="90000"/>
        </a:lnSpc>
        <a:spcBef>
          <a:spcPct val="0"/>
        </a:spcBef>
        <a:buNone/>
        <a:defRPr sz="2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37534" indent="-337534" algn="l" defTabSz="864086" rtl="0" eaLnBrk="1" latinLnBrk="0" hangingPunct="1">
        <a:lnSpc>
          <a:spcPct val="110000"/>
        </a:lnSpc>
        <a:spcBef>
          <a:spcPts val="1701"/>
        </a:spcBef>
        <a:buClr>
          <a:schemeClr val="accent1"/>
        </a:buClr>
        <a:buSzPct val="60000"/>
        <a:buFont typeface="Wingdings" panose="05000000000000000000" pitchFamily="2" charset="2"/>
        <a:buChar char="n"/>
        <a:defRPr sz="19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337534" indent="-337534" algn="l" defTabSz="864086" rtl="0" eaLnBrk="1" latinLnBrk="0" hangingPunct="1">
        <a:lnSpc>
          <a:spcPct val="130000"/>
        </a:lnSpc>
        <a:spcBef>
          <a:spcPts val="472"/>
        </a:spcBef>
        <a:buFont typeface="Calibri" panose="020F0502020204030204" pitchFamily="34" charset="0"/>
        <a:buChar char=" "/>
        <a:defRPr sz="13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080108" indent="-216021" algn="l" defTabSz="864086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151" indent="-216021" algn="l" defTabSz="864086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195" indent="-216021" algn="l" defTabSz="864086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237" indent="-216021" algn="l" defTabSz="864086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281" indent="-216021" algn="l" defTabSz="864086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324" indent="-216021" algn="l" defTabSz="864086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367" indent="-216021" algn="l" defTabSz="864086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44" algn="l" defTabSz="8640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086" algn="l" defTabSz="8640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130" algn="l" defTabSz="8640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173" algn="l" defTabSz="8640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16" algn="l" defTabSz="8640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259" algn="l" defTabSz="8640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302" algn="l" defTabSz="8640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46" algn="l" defTabSz="8640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9415" y="2705973"/>
            <a:ext cx="3529654" cy="894154"/>
          </a:xfrm>
        </p:spPr>
        <p:txBody>
          <a:bodyPr/>
          <a:lstStyle/>
          <a:p>
            <a:r>
              <a:rPr lang="zh-CN" altLang="en-US" sz="6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区域</a:t>
            </a:r>
            <a:r>
              <a:rPr lang="zh-CN" altLang="en-US" sz="6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特征</a:t>
            </a:r>
            <a:endParaRPr lang="zh-CN" altLang="en-US" sz="60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17488" y="1151855"/>
            <a:ext cx="10202862" cy="70008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80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想一想：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440557" y="2159967"/>
            <a:ext cx="10369550" cy="2492375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西北地区干旱气候下的种植业有什么特点？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分析西北地区种植业特点的形成有哪些条件？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（气候、水源）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西北地区灌溉农业区的分布"/>
          <p:cNvPicPr>
            <a:picLocks noChangeAspect="1" noChangeArrowheads="1"/>
          </p:cNvPicPr>
          <p:nvPr/>
        </p:nvPicPr>
        <p:blipFill>
          <a:blip r:embed="rId2">
            <a:lum bright="-12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0756" y="1323974"/>
            <a:ext cx="8351837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44" name="Rectangle 16"/>
          <p:cNvSpPr>
            <a:spLocks noChangeArrowheads="1"/>
          </p:cNvSpPr>
          <p:nvPr/>
        </p:nvSpPr>
        <p:spPr bwMode="auto">
          <a:xfrm>
            <a:off x="864493" y="674687"/>
            <a:ext cx="2592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None/>
            </a:pPr>
            <a:r>
              <a:rPr kumimoji="1" lang="zh-CN" altLang="en-US" sz="2800">
                <a:solidFill>
                  <a:srgbClr val="FF3300"/>
                </a:solidFill>
                <a:latin typeface="宋体" pitchFamily="2" charset="-122"/>
              </a:rPr>
              <a:t>找水源</a:t>
            </a:r>
          </a:p>
        </p:txBody>
      </p:sp>
      <p:sp>
        <p:nvSpPr>
          <p:cNvPr id="283652" name="Text Box 2"/>
          <p:cNvSpPr txBox="1">
            <a:spLocks noChangeArrowheads="1"/>
          </p:cNvSpPr>
          <p:nvPr/>
        </p:nvSpPr>
        <p:spPr bwMode="auto">
          <a:xfrm>
            <a:off x="672406" y="4491037"/>
            <a:ext cx="10369550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①灌溉水源：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河水、高山冰雪融水、地下水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②主要分布区：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河套平原、宁夏平原、河西走廊</a:t>
            </a:r>
            <a:endParaRPr lang="zh-CN" altLang="en-US" sz="2800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3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3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3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3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24533" y="359767"/>
            <a:ext cx="4033838" cy="7921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r>
              <a:rPr lang="zh-CN" altLang="en-US" sz="280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河套平原农业区</a:t>
            </a:r>
          </a:p>
        </p:txBody>
      </p:sp>
      <p:pic>
        <p:nvPicPr>
          <p:cNvPr id="13315" name="Picture 3" descr="西北地区河套平原农业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4613" y="1368425"/>
            <a:ext cx="8353425" cy="469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53574" y="287759"/>
            <a:ext cx="5089525" cy="649288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r>
              <a:rPr lang="zh-CN" altLang="en-US" sz="280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宁夏平原灌溉渠道</a:t>
            </a:r>
          </a:p>
        </p:txBody>
      </p:sp>
      <p:pic>
        <p:nvPicPr>
          <p:cNvPr id="14339" name="Picture 3" descr="宁夏平原灌溉渠道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525" y="1079500"/>
            <a:ext cx="8640763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54624" y="1184966"/>
            <a:ext cx="650029" cy="2898980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r>
              <a:rPr lang="zh-CN" altLang="en-US" sz="280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祁连山脚下农田</a:t>
            </a:r>
          </a:p>
        </p:txBody>
      </p:sp>
      <p:pic>
        <p:nvPicPr>
          <p:cNvPr id="15363" name="Picture 3" descr="祁连山脚下农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8650" y="287338"/>
            <a:ext cx="5761038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E:\李燃\教师教学用书\2012人教教师用书项目\ppt\地理\d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82263" y="1042887"/>
            <a:ext cx="8477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16"/>
          <p:cNvSpPr>
            <a:spLocks noChangeArrowheads="1"/>
          </p:cNvSpPr>
          <p:nvPr/>
        </p:nvSpPr>
        <p:spPr bwMode="auto">
          <a:xfrm>
            <a:off x="576263" y="1209575"/>
            <a:ext cx="46085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None/>
            </a:pPr>
            <a:r>
              <a:rPr kumimoji="1" lang="zh-CN" altLang="en-US" sz="280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因地制宜  谋求发展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0" y="849212"/>
            <a:ext cx="11522075" cy="4019550"/>
            <a:chOff x="703" y="2598"/>
            <a:chExt cx="4416" cy="1849"/>
          </a:xfrm>
        </p:grpSpPr>
        <p:pic>
          <p:nvPicPr>
            <p:cNvPr id="16391" name="Picture 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8000" contrast="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" y="2598"/>
              <a:ext cx="4416" cy="1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0" name="Rectangle 16"/>
            <p:cNvSpPr>
              <a:spLocks noChangeArrowheads="1"/>
            </p:cNvSpPr>
            <p:nvPr/>
          </p:nvSpPr>
          <p:spPr bwMode="auto">
            <a:xfrm>
              <a:off x="2736" y="2642"/>
              <a:ext cx="1344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342900" indent="-342900" eaLnBrk="0" hangingPunct="0">
                <a:spcBef>
                  <a:spcPct val="20000"/>
                </a:spcBef>
                <a:buFont typeface="Wingdings" pitchFamily="2" charset="2"/>
                <a:buNone/>
              </a:pPr>
              <a:r>
                <a:rPr kumimoji="1" lang="zh-CN" altLang="en-US" sz="2800">
                  <a:latin typeface="微软雅黑" pitchFamily="34" charset="-122"/>
                  <a:ea typeface="微软雅黑" pitchFamily="34" charset="-122"/>
                </a:rPr>
                <a:t>牧区分布</a:t>
              </a:r>
            </a:p>
          </p:txBody>
        </p:sp>
      </p:grpSp>
      <p:sp>
        <p:nvSpPr>
          <p:cNvPr id="249865" name="Text Box 9"/>
          <p:cNvSpPr txBox="1">
            <a:spLocks noChangeArrowheads="1"/>
          </p:cNvSpPr>
          <p:nvPr/>
        </p:nvSpPr>
        <p:spPr bwMode="auto">
          <a:xfrm>
            <a:off x="4579727" y="5184303"/>
            <a:ext cx="305351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经济支柱：畜牧业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2498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2498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98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144413" y="3312095"/>
            <a:ext cx="9313862" cy="2951163"/>
            <a:chOff x="1104" y="2208"/>
            <a:chExt cx="4656" cy="1968"/>
          </a:xfrm>
        </p:grpSpPr>
        <p:pic>
          <p:nvPicPr>
            <p:cNvPr id="17416" name="Picture 3" descr="内蒙古的锡林郭勒草原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2208"/>
              <a:ext cx="2832" cy="1943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417" name="Picture 4" descr="西北地区新疆牧区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4" y="2208"/>
              <a:ext cx="1680" cy="1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8848725" y="488727"/>
            <a:ext cx="2673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内蒙古草原牧场</a:t>
            </a:r>
          </a:p>
        </p:txBody>
      </p:sp>
      <p:grpSp>
        <p:nvGrpSpPr>
          <p:cNvPr id="17412" name="Group 6"/>
          <p:cNvGrpSpPr>
            <a:grpSpLocks/>
          </p:cNvGrpSpPr>
          <p:nvPr/>
        </p:nvGrpSpPr>
        <p:grpSpPr bwMode="auto">
          <a:xfrm>
            <a:off x="144413" y="287338"/>
            <a:ext cx="8709025" cy="2881312"/>
            <a:chOff x="703" y="799"/>
            <a:chExt cx="4354" cy="2132"/>
          </a:xfrm>
        </p:grpSpPr>
        <p:pic>
          <p:nvPicPr>
            <p:cNvPr id="17414" name="Picture 7" descr="西北地区天山牧场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0" y="799"/>
              <a:ext cx="2767" cy="2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5" name="Picture 8" descr="西北地区新疆牧民转场2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" y="799"/>
              <a:ext cx="1451" cy="2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3" name="Text Box 9"/>
          <p:cNvSpPr txBox="1">
            <a:spLocks noChangeArrowheads="1"/>
          </p:cNvSpPr>
          <p:nvPr/>
        </p:nvSpPr>
        <p:spPr bwMode="auto">
          <a:xfrm>
            <a:off x="479425" y="339725"/>
            <a:ext cx="1606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新疆牧场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6957" y="2159967"/>
            <a:ext cx="6462712" cy="350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175" y="303634"/>
            <a:ext cx="5170526" cy="329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576461" y="2952055"/>
            <a:ext cx="1992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三河牛</a:t>
            </a:r>
          </a:p>
        </p:txBody>
      </p:sp>
      <p:sp>
        <p:nvSpPr>
          <p:cNvPr id="18437" name="TextBox 10"/>
          <p:cNvSpPr txBox="1">
            <a:spLocks noChangeArrowheads="1"/>
          </p:cNvSpPr>
          <p:nvPr/>
        </p:nvSpPr>
        <p:spPr bwMode="auto">
          <a:xfrm>
            <a:off x="9432925" y="4968875"/>
            <a:ext cx="18002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三河马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图片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6781" y="5256311"/>
            <a:ext cx="4699000" cy="707159"/>
          </a:xfrm>
          <a:prstGeom prst="rect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2485" y="503783"/>
            <a:ext cx="8001000" cy="4505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图片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45513" y="2447925"/>
            <a:ext cx="1006475" cy="3548063"/>
          </a:xfrm>
          <a:prstGeom prst="rect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Group 3"/>
          <p:cNvGrpSpPr>
            <a:grpSpLocks/>
          </p:cNvGrpSpPr>
          <p:nvPr/>
        </p:nvGrpSpPr>
        <p:grpSpPr bwMode="auto">
          <a:xfrm>
            <a:off x="768350" y="287338"/>
            <a:ext cx="9959975" cy="5184775"/>
            <a:chOff x="461" y="720"/>
            <a:chExt cx="5075" cy="3456"/>
          </a:xfrm>
        </p:grpSpPr>
        <p:pic>
          <p:nvPicPr>
            <p:cNvPr id="20484" name="Picture 4" descr="新疆细毛羊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" y="720"/>
              <a:ext cx="2995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5" name="Picture 5" descr="新疆细毛羊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768"/>
              <a:ext cx="1792" cy="1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63" y="287338"/>
            <a:ext cx="9890125" cy="562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005629100297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" y="334292"/>
            <a:ext cx="9648825" cy="542607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3744913" y="385763"/>
            <a:ext cx="44640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传统民居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蒙古包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748" name="Picture 4" descr="cebju7gsf33f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453" y="358551"/>
            <a:ext cx="1058545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7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382252" y="299224"/>
            <a:ext cx="9275329" cy="1500703"/>
          </a:xfrm>
          <a:prstGeom prst="rect">
            <a:avLst/>
          </a:prstGeo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思考：土地荒漠化给西北地区带来哪些危害？我们应该怎样治理土地荒漠化？</a:t>
            </a:r>
          </a:p>
        </p:txBody>
      </p:sp>
      <p:pic>
        <p:nvPicPr>
          <p:cNvPr id="289797" name="Picture 5" descr="f2deb48f8c5494eecea06bea2df5e0fe9825bc315d605e7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124"/>
          <a:stretch>
            <a:fillRect/>
          </a:stretch>
        </p:blipFill>
        <p:spPr bwMode="auto">
          <a:xfrm>
            <a:off x="2927669" y="1996991"/>
            <a:ext cx="5713688" cy="308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4536901" y="5184303"/>
            <a:ext cx="27052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宋体" pitchFamily="2" charset="-122"/>
              </a:rPr>
              <a:t>防护林体系建设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897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8979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979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820" name="Picture 4" descr="2010972042387530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376661" y="503783"/>
            <a:ext cx="7705725" cy="471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5298132" y="5400675"/>
            <a:ext cx="1759049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合理放牧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908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908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08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4" name="Picture 4" descr="xin_533010609094643743751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339"/>
          <a:stretch>
            <a:fillRect/>
          </a:stretch>
        </p:blipFill>
        <p:spPr>
          <a:xfrm>
            <a:off x="2016621" y="359767"/>
            <a:ext cx="7775575" cy="517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4932288" y="5668540"/>
            <a:ext cx="16208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防沙治沙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918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918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15913" y="117475"/>
            <a:ext cx="2158901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latin typeface="宋体" pitchFamily="2" charset="-122"/>
              </a:rPr>
              <a:t>位置和地形</a:t>
            </a:r>
          </a:p>
        </p:txBody>
      </p:sp>
      <p:sp>
        <p:nvSpPr>
          <p:cNvPr id="281603" name="Text Box 18"/>
          <p:cNvSpPr txBox="1">
            <a:spLocks noChangeArrowheads="1"/>
          </p:cNvSpPr>
          <p:nvPr/>
        </p:nvSpPr>
        <p:spPr bwMode="auto">
          <a:xfrm>
            <a:off x="315913" y="4536231"/>
            <a:ext cx="10752137" cy="946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latinLnBrk="1" hangingPunct="1">
              <a:buFont typeface="Arial" charset="0"/>
              <a:buNone/>
            </a:pPr>
            <a:r>
              <a:rPr lang="en-US" altLang="zh-CN" sz="2800" b="1">
                <a:latin typeface="宋体" pitchFamily="2" charset="-122"/>
              </a:rPr>
              <a:t>1.</a:t>
            </a:r>
            <a:r>
              <a:rPr lang="zh-CN" altLang="en-US" sz="2800" b="1">
                <a:latin typeface="宋体" pitchFamily="2" charset="-122"/>
              </a:rPr>
              <a:t>大兴安岭以西，长城、昆仑山－阿尔金山以北，主要位于第二级阶梯。</a:t>
            </a:r>
          </a:p>
        </p:txBody>
      </p:sp>
      <p:pic>
        <p:nvPicPr>
          <p:cNvPr id="4100" name="Picture 5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913" y="654050"/>
            <a:ext cx="10980737" cy="387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1606" name="Text Box 18"/>
          <p:cNvSpPr txBox="1">
            <a:spLocks noChangeArrowheads="1"/>
          </p:cNvSpPr>
          <p:nvPr/>
        </p:nvSpPr>
        <p:spPr bwMode="auto">
          <a:xfrm>
            <a:off x="315913" y="5534025"/>
            <a:ext cx="10752137" cy="519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latinLnBrk="1" hangingPunct="1">
              <a:buFont typeface="Arial" charset="0"/>
              <a:buNone/>
            </a:pPr>
            <a:r>
              <a:rPr lang="en-US" altLang="zh-CN" sz="2800" b="1">
                <a:latin typeface="宋体" pitchFamily="2" charset="-122"/>
              </a:rPr>
              <a:t>2.</a:t>
            </a:r>
            <a:r>
              <a:rPr lang="zh-CN" altLang="en-US" sz="2800" b="1">
                <a:latin typeface="宋体" pitchFamily="2" charset="-122"/>
              </a:rPr>
              <a:t>地形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以高原、盆地为主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1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81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西北地区的地形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8821" y="1620029"/>
            <a:ext cx="9361921" cy="406833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841703" y="555972"/>
            <a:ext cx="124692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河湖</a:t>
            </a:r>
          </a:p>
        </p:txBody>
      </p:sp>
      <p:sp>
        <p:nvSpPr>
          <p:cNvPr id="282629" name="矩形 1"/>
          <p:cNvSpPr>
            <a:spLocks noChangeArrowheads="1"/>
          </p:cNvSpPr>
          <p:nvPr/>
        </p:nvSpPr>
        <p:spPr bwMode="auto">
          <a:xfrm>
            <a:off x="2376661" y="186779"/>
            <a:ext cx="7777163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塔里木河、艾丁湖</a:t>
            </a:r>
            <a:endParaRPr lang="en-US" sz="280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282630" name="矩形 1"/>
          <p:cNvSpPr>
            <a:spLocks noChangeArrowheads="1"/>
          </p:cNvSpPr>
          <p:nvPr/>
        </p:nvSpPr>
        <p:spPr bwMode="auto">
          <a:xfrm>
            <a:off x="2376661" y="834479"/>
            <a:ext cx="7777162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外流河：黄河、额尔齐斯河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9" grpId="0"/>
      <p:bldP spid="2826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6904" y="318883"/>
            <a:ext cx="9034318" cy="508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2"/>
          <p:cNvSpPr>
            <a:spLocks noRot="1" noChangeArrowheads="1"/>
          </p:cNvSpPr>
          <p:nvPr/>
        </p:nvSpPr>
        <p:spPr bwMode="auto">
          <a:xfrm>
            <a:off x="1368549" y="5597251"/>
            <a:ext cx="5523250" cy="595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塔里木河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（中国最长的内流河）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0360101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35205" y="476859"/>
            <a:ext cx="9522376" cy="5355516"/>
          </a:xfrm>
          <a:prstGeom prst="rect">
            <a:avLst/>
          </a:prstGeom>
          <a:noFill/>
        </p:spPr>
      </p:pic>
      <p:sp>
        <p:nvSpPr>
          <p:cNvPr id="235524" name="Text Box 4"/>
          <p:cNvSpPr txBox="1">
            <a:spLocks noChangeArrowheads="1"/>
          </p:cNvSpPr>
          <p:nvPr/>
        </p:nvSpPr>
        <p:spPr bwMode="auto">
          <a:xfrm>
            <a:off x="5372930" y="1079847"/>
            <a:ext cx="161224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干    </a:t>
            </a:r>
            <a:r>
              <a:rPr lang="zh-CN" altLang="en-US" sz="2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355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355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中国西北地区的降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471"/>
          <a:stretch>
            <a:fillRect/>
          </a:stretch>
        </p:blipFill>
        <p:spPr bwMode="auto">
          <a:xfrm>
            <a:off x="451722" y="262010"/>
            <a:ext cx="10709915" cy="393844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36551" name="Group 7"/>
          <p:cNvGrpSpPr>
            <a:grpSpLocks/>
          </p:cNvGrpSpPr>
          <p:nvPr/>
        </p:nvGrpSpPr>
        <p:grpSpPr bwMode="auto">
          <a:xfrm>
            <a:off x="509815" y="287337"/>
            <a:ext cx="10545469" cy="1964801"/>
            <a:chOff x="128" y="2328"/>
            <a:chExt cx="5272" cy="1309"/>
          </a:xfrm>
        </p:grpSpPr>
        <p:sp>
          <p:nvSpPr>
            <p:cNvPr id="8197" name="Text Box 8"/>
            <p:cNvSpPr txBox="1">
              <a:spLocks noChangeArrowheads="1"/>
            </p:cNvSpPr>
            <p:nvPr/>
          </p:nvSpPr>
          <p:spPr bwMode="auto">
            <a:xfrm>
              <a:off x="3123" y="3288"/>
              <a:ext cx="1874" cy="349"/>
            </a:xfrm>
            <a:prstGeom prst="rect">
              <a:avLst/>
            </a:prstGeom>
            <a:solidFill>
              <a:srgbClr val="FFFF66"/>
            </a:solidFill>
            <a:ln w="28575" cap="rnd" algn="ctr">
              <a:solidFill>
                <a:srgbClr val="FF00FF"/>
              </a:solidFill>
              <a:prstDash val="sysDot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>
                  <a:solidFill>
                    <a:srgbClr val="0000FF"/>
                  </a:solidFill>
                  <a:latin typeface="宋体" pitchFamily="2" charset="-122"/>
                </a:rPr>
                <a:t>降水稀少，气候干旱</a:t>
              </a:r>
            </a:p>
          </p:txBody>
        </p:sp>
        <p:sp>
          <p:nvSpPr>
            <p:cNvPr id="8198" name="Text Box 9"/>
            <p:cNvSpPr txBox="1">
              <a:spLocks noChangeArrowheads="1"/>
            </p:cNvSpPr>
            <p:nvPr/>
          </p:nvSpPr>
          <p:spPr bwMode="auto">
            <a:xfrm>
              <a:off x="128" y="2916"/>
              <a:ext cx="2102" cy="349"/>
            </a:xfrm>
            <a:prstGeom prst="rect">
              <a:avLst/>
            </a:prstGeom>
            <a:solidFill>
              <a:srgbClr val="FFFF66"/>
            </a:solidFill>
            <a:ln w="28575" cap="rnd" algn="ctr">
              <a:solidFill>
                <a:srgbClr val="FF00FF"/>
              </a:solidFill>
              <a:prstDash val="sysDot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>
                  <a:solidFill>
                    <a:srgbClr val="0000FF"/>
                  </a:solidFill>
                  <a:latin typeface="宋体" pitchFamily="2" charset="-122"/>
                </a:rPr>
                <a:t>山脉对湿润气流的阻隔</a:t>
              </a:r>
            </a:p>
          </p:txBody>
        </p:sp>
        <p:sp>
          <p:nvSpPr>
            <p:cNvPr id="8199" name="Text Box 10"/>
            <p:cNvSpPr txBox="1">
              <a:spLocks noChangeArrowheads="1"/>
            </p:cNvSpPr>
            <p:nvPr/>
          </p:nvSpPr>
          <p:spPr bwMode="auto">
            <a:xfrm>
              <a:off x="2835" y="2651"/>
              <a:ext cx="2565" cy="349"/>
            </a:xfrm>
            <a:prstGeom prst="rect">
              <a:avLst/>
            </a:prstGeom>
            <a:solidFill>
              <a:srgbClr val="FFFF66"/>
            </a:solidFill>
            <a:ln w="28575" cap="rnd" algn="ctr">
              <a:solidFill>
                <a:srgbClr val="FF00FF"/>
              </a:solidFill>
              <a:prstDash val="sysDot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>
                  <a:solidFill>
                    <a:srgbClr val="0000FF"/>
                  </a:solidFill>
                  <a:latin typeface="宋体" pitchFamily="2" charset="-122"/>
                </a:rPr>
                <a:t>来自海洋的湿润气流难以到达</a:t>
              </a:r>
            </a:p>
          </p:txBody>
        </p:sp>
        <p:sp>
          <p:nvSpPr>
            <p:cNvPr id="8200" name="Text Box 11"/>
            <p:cNvSpPr txBox="1">
              <a:spLocks noChangeArrowheads="1"/>
            </p:cNvSpPr>
            <p:nvPr/>
          </p:nvSpPr>
          <p:spPr bwMode="auto">
            <a:xfrm>
              <a:off x="133" y="2328"/>
              <a:ext cx="2093" cy="349"/>
            </a:xfrm>
            <a:prstGeom prst="rect">
              <a:avLst/>
            </a:prstGeom>
            <a:solidFill>
              <a:srgbClr val="FFFF66"/>
            </a:solidFill>
            <a:ln w="28575" cap="rnd" algn="ctr">
              <a:solidFill>
                <a:srgbClr val="FF00FF"/>
              </a:solidFill>
              <a:prstDash val="sysDot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>
                  <a:solidFill>
                    <a:srgbClr val="0000FF"/>
                  </a:solidFill>
                  <a:latin typeface="宋体" pitchFamily="2" charset="-122"/>
                </a:rPr>
                <a:t>深居内陆，距海遥远</a:t>
              </a:r>
            </a:p>
          </p:txBody>
        </p:sp>
        <p:sp>
          <p:nvSpPr>
            <p:cNvPr id="8201" name="Line 12"/>
            <p:cNvSpPr>
              <a:spLocks noChangeShapeType="1"/>
            </p:cNvSpPr>
            <p:nvPr/>
          </p:nvSpPr>
          <p:spPr bwMode="auto">
            <a:xfrm flipV="1">
              <a:off x="2448" y="2806"/>
              <a:ext cx="369" cy="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宋体" pitchFamily="2" charset="-122"/>
              </a:endParaRPr>
            </a:p>
          </p:txBody>
        </p:sp>
        <p:sp>
          <p:nvSpPr>
            <p:cNvPr id="8202" name="Line 13"/>
            <p:cNvSpPr>
              <a:spLocks noChangeShapeType="1"/>
            </p:cNvSpPr>
            <p:nvPr/>
          </p:nvSpPr>
          <p:spPr bwMode="auto">
            <a:xfrm>
              <a:off x="4056" y="3029"/>
              <a:ext cx="3" cy="2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宋体" pitchFamily="2" charset="-122"/>
              </a:endParaRPr>
            </a:p>
          </p:txBody>
        </p:sp>
        <p:sp>
          <p:nvSpPr>
            <p:cNvPr id="8203" name="AutoShape 16"/>
            <p:cNvSpPr>
              <a:spLocks/>
            </p:cNvSpPr>
            <p:nvPr/>
          </p:nvSpPr>
          <p:spPr bwMode="auto">
            <a:xfrm flipH="1">
              <a:off x="2259" y="2359"/>
              <a:ext cx="114" cy="881"/>
            </a:xfrm>
            <a:prstGeom prst="leftBrace">
              <a:avLst>
                <a:gd name="adj1" fmla="val 58553"/>
                <a:gd name="adj2" fmla="val 50000"/>
              </a:avLst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宋体" pitchFamily="2" charset="-122"/>
              </a:endParaRPr>
            </a:p>
          </p:txBody>
        </p:sp>
      </p:grp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504453" y="4320207"/>
            <a:ext cx="10753725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>
                <a:solidFill>
                  <a:srgbClr val="0000CC"/>
                </a:solidFill>
                <a:latin typeface="宋体" pitchFamily="2" charset="-122"/>
              </a:rPr>
              <a:t>西北地区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距海较远</a:t>
            </a:r>
            <a:r>
              <a:rPr lang="zh-CN" altLang="en-US" sz="2800">
                <a:solidFill>
                  <a:srgbClr val="0000CC"/>
                </a:solidFill>
                <a:latin typeface="宋体" pitchFamily="2" charset="-122"/>
              </a:rPr>
              <a:t>，并且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被山岭重重阻隔</a:t>
            </a:r>
            <a:r>
              <a:rPr lang="zh-CN" altLang="en-US" sz="2800">
                <a:solidFill>
                  <a:srgbClr val="0000CC"/>
                </a:solidFill>
                <a:latin typeface="宋体" pitchFamily="2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湿润气流难以到达</a:t>
            </a:r>
            <a:r>
              <a:rPr lang="zh-CN" altLang="en-US" sz="2800">
                <a:solidFill>
                  <a:srgbClr val="0000CC"/>
                </a:solidFill>
                <a:latin typeface="宋体" pitchFamily="2" charset="-122"/>
              </a:rPr>
              <a:t>，因此，这里的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降水比较少</a:t>
            </a:r>
            <a:r>
              <a:rPr lang="zh-CN" altLang="en-US" sz="2800">
                <a:solidFill>
                  <a:srgbClr val="0000CC"/>
                </a:solidFill>
                <a:latin typeface="宋体" pitchFamily="2" charset="-122"/>
              </a:rPr>
              <a:t>，大部分地区年降水量在</a:t>
            </a:r>
            <a:r>
              <a:rPr lang="en-US" altLang="zh-CN" sz="2800">
                <a:solidFill>
                  <a:srgbClr val="0000CC"/>
                </a:solidFill>
                <a:latin typeface="宋体" pitchFamily="2" charset="-122"/>
              </a:rPr>
              <a:t>400</a:t>
            </a:r>
            <a:r>
              <a:rPr lang="zh-CN" altLang="en-US" sz="2800">
                <a:solidFill>
                  <a:srgbClr val="0000CC"/>
                </a:solidFill>
                <a:latin typeface="宋体" pitchFamily="2" charset="-122"/>
              </a:rPr>
              <a:t>毫米以下，超过一半的地区年降水量不足</a:t>
            </a:r>
            <a:r>
              <a:rPr lang="en-US" altLang="zh-CN" sz="2800">
                <a:solidFill>
                  <a:srgbClr val="0000CC"/>
                </a:solidFill>
                <a:latin typeface="宋体" pitchFamily="2" charset="-122"/>
              </a:rPr>
              <a:t>200 </a:t>
            </a:r>
            <a:r>
              <a:rPr lang="zh-CN" altLang="en-US" sz="2800">
                <a:solidFill>
                  <a:srgbClr val="0000CC"/>
                </a:solidFill>
                <a:latin typeface="宋体" pitchFamily="2" charset="-122"/>
              </a:rPr>
              <a:t>毫米，有的甚至在</a:t>
            </a:r>
            <a:r>
              <a:rPr lang="en-US" altLang="zh-CN" sz="2800">
                <a:solidFill>
                  <a:srgbClr val="0000CC"/>
                </a:solidFill>
                <a:latin typeface="宋体" pitchFamily="2" charset="-122"/>
              </a:rPr>
              <a:t>50 </a:t>
            </a:r>
            <a:r>
              <a:rPr lang="zh-CN" altLang="en-US" sz="2800">
                <a:solidFill>
                  <a:srgbClr val="0000CC"/>
                </a:solidFill>
                <a:latin typeface="宋体" pitchFamily="2" charset="-122"/>
              </a:rPr>
              <a:t>毫米以下，是我国干旱面积最广的地区，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干旱</a:t>
            </a:r>
            <a:r>
              <a:rPr lang="zh-CN" altLang="en-US" sz="2800">
                <a:solidFill>
                  <a:srgbClr val="0000CC"/>
                </a:solidFill>
                <a:latin typeface="宋体" pitchFamily="2" charset="-122"/>
              </a:rPr>
              <a:t>是西北地区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最主要的自然特征</a:t>
            </a:r>
            <a:r>
              <a:rPr lang="zh-CN" altLang="en-US" sz="2800">
                <a:solidFill>
                  <a:srgbClr val="0000CC"/>
                </a:solidFill>
                <a:latin typeface="宋体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0"/>
          <p:cNvSpPr txBox="1">
            <a:spLocks noChangeArrowheads="1"/>
          </p:cNvSpPr>
          <p:nvPr/>
        </p:nvSpPr>
        <p:spPr bwMode="auto">
          <a:xfrm>
            <a:off x="1514043" y="339948"/>
            <a:ext cx="208675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草原和荒漠</a:t>
            </a:r>
          </a:p>
        </p:txBody>
      </p:sp>
      <p:pic>
        <p:nvPicPr>
          <p:cNvPr id="1047" name="Picture 23" descr="525242~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897" b="6494"/>
          <a:stretch>
            <a:fillRect/>
          </a:stretch>
        </p:blipFill>
        <p:spPr bwMode="auto">
          <a:xfrm>
            <a:off x="3600797" y="3360960"/>
            <a:ext cx="4224337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3" descr="201108~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9569" y="934888"/>
            <a:ext cx="4418012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5" descr="136902~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597" b="7726"/>
          <a:stretch>
            <a:fillRect/>
          </a:stretch>
        </p:blipFill>
        <p:spPr bwMode="auto">
          <a:xfrm>
            <a:off x="840556" y="1007913"/>
            <a:ext cx="4416425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766563" y="5616351"/>
            <a:ext cx="101790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800">
                <a:solidFill>
                  <a:srgbClr val="006666"/>
                </a:solidFill>
                <a:latin typeface="宋体" pitchFamily="2" charset="-122"/>
              </a:rPr>
              <a:t>思考：西北地区为什么主要是草原和荒漠景观呢？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u=1777590207,1617899097&amp;fm=0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0325" y="3143548"/>
            <a:ext cx="1681163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u=1857280420,784765258&amp;fm=0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8413" y="3124498"/>
            <a:ext cx="1679575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u=3282014478,3919166007&amp;fm=0&amp;gp=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164185"/>
            <a:ext cx="168116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821928" y="71735"/>
            <a:ext cx="94837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xmlns="" w="15875" algn="ctr">
                <a:solidFill>
                  <a:srgbClr val="FF0000"/>
                </a:solidFill>
                <a:prstDash val="lg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西北地区的三种景观自东向西应如何排列？说出理由。</a:t>
            </a:r>
          </a:p>
        </p:txBody>
      </p:sp>
      <p:pic>
        <p:nvPicPr>
          <p:cNvPr id="245766" name="Picture 6" descr="u=1857280420,784765258&amp;fm=0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1913" y="4267498"/>
            <a:ext cx="1719262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67" name="Picture 7" descr="u=3282014478,3919166007&amp;fm=0&amp;gp=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9525" y="4275435"/>
            <a:ext cx="1776413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68" name="Picture 8" descr="u=1777590207,1617899097&amp;fm=0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0950" y="4291310"/>
            <a:ext cx="167957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69" name="Rectangle 9"/>
          <p:cNvSpPr>
            <a:spLocks noChangeArrowheads="1"/>
          </p:cNvSpPr>
          <p:nvPr/>
        </p:nvSpPr>
        <p:spPr bwMode="auto">
          <a:xfrm>
            <a:off x="871538" y="4361160"/>
            <a:ext cx="12604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xmlns="" w="15875" algn="ctr">
                <a:solidFill>
                  <a:srgbClr val="FF0000"/>
                </a:solidFill>
                <a:prstDash val="lg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答案：</a:t>
            </a:r>
          </a:p>
        </p:txBody>
      </p:sp>
      <p:sp>
        <p:nvSpPr>
          <p:cNvPr id="245770" name="Text Box 10"/>
          <p:cNvSpPr txBox="1">
            <a:spLocks noChangeArrowheads="1"/>
          </p:cNvSpPr>
          <p:nvPr/>
        </p:nvSpPr>
        <p:spPr bwMode="auto">
          <a:xfrm>
            <a:off x="1175766" y="5904383"/>
            <a:ext cx="9121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5875" algn="ctr">
                <a:solidFill>
                  <a:srgbClr val="FF0000"/>
                </a:solidFill>
                <a:prstDash val="lg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原因：</a:t>
            </a:r>
            <a:r>
              <a:rPr lang="zh-CN" altLang="en-US" sz="2800">
                <a:solidFill>
                  <a:srgbClr val="0000CC"/>
                </a:solidFill>
                <a:latin typeface="宋体" pitchFamily="2" charset="-122"/>
              </a:rPr>
              <a:t>西北地区的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降水</a:t>
            </a:r>
            <a:r>
              <a:rPr lang="zh-CN" altLang="en-US" sz="2800">
                <a:solidFill>
                  <a:srgbClr val="0000CC"/>
                </a:solidFill>
                <a:latin typeface="宋体" pitchFamily="2" charset="-122"/>
              </a:rPr>
              <a:t>是从东向西逐渐减少</a:t>
            </a:r>
          </a:p>
        </p:txBody>
      </p:sp>
      <p:sp>
        <p:nvSpPr>
          <p:cNvPr id="245774" name="Text Box 14"/>
          <p:cNvSpPr txBox="1">
            <a:spLocks noChangeArrowheads="1"/>
          </p:cNvSpPr>
          <p:nvPr/>
        </p:nvSpPr>
        <p:spPr bwMode="auto">
          <a:xfrm>
            <a:off x="7993063" y="5312073"/>
            <a:ext cx="12906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6666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草原</a:t>
            </a:r>
          </a:p>
        </p:txBody>
      </p:sp>
      <p:sp>
        <p:nvSpPr>
          <p:cNvPr id="245775" name="Text Box 15"/>
          <p:cNvSpPr txBox="1">
            <a:spLocks noChangeArrowheads="1"/>
          </p:cNvSpPr>
          <p:nvPr/>
        </p:nvSpPr>
        <p:spPr bwMode="auto">
          <a:xfrm>
            <a:off x="4748213" y="5327948"/>
            <a:ext cx="22256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6666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荒漠草原</a:t>
            </a:r>
          </a:p>
        </p:txBody>
      </p:sp>
      <p:sp>
        <p:nvSpPr>
          <p:cNvPr id="245776" name="Text Box 16"/>
          <p:cNvSpPr txBox="1">
            <a:spLocks noChangeArrowheads="1"/>
          </p:cNvSpPr>
          <p:nvPr/>
        </p:nvSpPr>
        <p:spPr bwMode="auto">
          <a:xfrm>
            <a:off x="2589213" y="5324773"/>
            <a:ext cx="13160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6666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荒漠</a:t>
            </a:r>
          </a:p>
        </p:txBody>
      </p:sp>
      <p:pic>
        <p:nvPicPr>
          <p:cNvPr id="10257" name="Picture 17" descr="西北地区年降水量的分布"/>
          <p:cNvPicPr>
            <a:picLocks noChangeAspect="1" noChangeArrowheads="1"/>
          </p:cNvPicPr>
          <p:nvPr/>
        </p:nvPicPr>
        <p:blipFill>
          <a:blip r:embed="rId5">
            <a:lum bright="-12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5957" y="755532"/>
            <a:ext cx="7985125" cy="2196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78" name="AutoShape 18"/>
          <p:cNvSpPr>
            <a:spLocks noChangeArrowheads="1"/>
          </p:cNvSpPr>
          <p:nvPr/>
        </p:nvSpPr>
        <p:spPr bwMode="auto">
          <a:xfrm rot="10800000">
            <a:off x="4027488" y="5512098"/>
            <a:ext cx="619125" cy="179387"/>
          </a:xfrm>
          <a:prstGeom prst="rightArrow">
            <a:avLst>
              <a:gd name="adj1" fmla="val 50000"/>
              <a:gd name="adj2" fmla="val 86283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宋体" pitchFamily="2" charset="-122"/>
            </a:endParaRPr>
          </a:p>
        </p:txBody>
      </p:sp>
      <p:sp>
        <p:nvSpPr>
          <p:cNvPr id="245779" name="AutoShape 19"/>
          <p:cNvSpPr>
            <a:spLocks noChangeArrowheads="1"/>
          </p:cNvSpPr>
          <p:nvPr/>
        </p:nvSpPr>
        <p:spPr bwMode="auto">
          <a:xfrm rot="10800000">
            <a:off x="7127875" y="5489873"/>
            <a:ext cx="619125" cy="180975"/>
          </a:xfrm>
          <a:prstGeom prst="rightArrow">
            <a:avLst>
              <a:gd name="adj1" fmla="val 50000"/>
              <a:gd name="adj2" fmla="val 85526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45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245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245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245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5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5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5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5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9" grpId="0"/>
      <p:bldP spid="245770" grpId="0"/>
      <p:bldP spid="245774" grpId="0"/>
      <p:bldP spid="245775" grpId="0"/>
      <p:bldP spid="245776" grpId="0"/>
      <p:bldP spid="245778" grpId="0" animBg="1"/>
      <p:bldP spid="245779" grpId="0" animBg="1"/>
    </p:bldLst>
  </p:timing>
</p:sld>
</file>

<file path=ppt/theme/theme1.xml><?xml version="1.0" encoding="utf-8"?>
<a:theme xmlns:a="http://schemas.openxmlformats.org/drawingml/2006/main" name="A000120141119A18PPBG">
  <a:themeElements>
    <a:clrScheme name="自定义 43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76AA30"/>
      </a:accent1>
      <a:accent2>
        <a:srgbClr val="BED15D"/>
      </a:accent2>
      <a:accent3>
        <a:srgbClr val="38A68C"/>
      </a:accent3>
      <a:accent4>
        <a:srgbClr val="C5BE27"/>
      </a:accent4>
      <a:accent5>
        <a:srgbClr val="FFC000"/>
      </a:accent5>
      <a:accent6>
        <a:srgbClr val="0070C0"/>
      </a:accent6>
      <a:hlink>
        <a:srgbClr val="3AA5BA"/>
      </a:hlink>
      <a:folHlink>
        <a:srgbClr val="7F7F7F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A000120141119A18KPBG</Template>
  <TotalTime>359</TotalTime>
  <Pages>0</Pages>
  <Words>309</Words>
  <Characters>0</Characters>
  <DocSecurity>0</DocSecurity>
  <Lines>0</Lines>
  <Paragraphs>44</Paragraphs>
  <Slides>24</Slides>
  <Notes>0</Notes>
  <HiddenSlides>3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A000120141119A18PPBG</vt:lpstr>
      <vt:lpstr>区域特征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想一想：</vt:lpstr>
      <vt:lpstr>幻灯片 11</vt:lpstr>
      <vt:lpstr>河套平原农业区</vt:lpstr>
      <vt:lpstr>宁夏平原灌溉渠道</vt:lpstr>
      <vt:lpstr>祁连山脚下农田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思考：土地荒漠化给西北地区带来哪些危害？我们应该怎样治理土地荒漠化？</vt:lpstr>
      <vt:lpstr>幻灯片 23</vt:lpstr>
      <vt:lpstr>幻灯片 24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</cp:lastModifiedBy>
  <dcterms:created xsi:type="dcterms:W3CDTF">2012-06-06T01:30:27Z</dcterms:created>
  <dcterms:modified xsi:type="dcterms:W3CDTF">2018-10-09T02:24:24Z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