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473" r:id="rId3"/>
    <p:sldId id="472" r:id="rId4"/>
    <p:sldId id="477" r:id="rId5"/>
    <p:sldId id="302" r:id="rId6"/>
    <p:sldId id="304" r:id="rId7"/>
    <p:sldId id="308" r:id="rId8"/>
    <p:sldId id="478" r:id="rId9"/>
    <p:sldId id="315" r:id="rId10"/>
    <p:sldId id="321" r:id="rId11"/>
    <p:sldId id="325" r:id="rId12"/>
    <p:sldId id="326" r:id="rId13"/>
    <p:sldId id="331" r:id="rId14"/>
    <p:sldId id="333" r:id="rId15"/>
    <p:sldId id="334" r:id="rId16"/>
  </p:sldIdLst>
  <p:sldSz cx="11522075" cy="6480175"/>
  <p:notesSz cx="6858000" cy="9144000"/>
  <p:defaultTextStyle>
    <a:defPPr>
      <a:defRPr lang="zh-CN"/>
    </a:defPPr>
    <a:lvl1pPr algn="l" rtl="0" fontAlgn="base">
      <a:spcBef>
        <a:spcPct val="50000"/>
      </a:spcBef>
      <a:spcAft>
        <a:spcPct val="0"/>
      </a:spcAft>
      <a:buFont typeface="Arial" charset="0"/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1pPr>
    <a:lvl2pPr marL="457200" algn="l" rtl="0" fontAlgn="base">
      <a:spcBef>
        <a:spcPct val="50000"/>
      </a:spcBef>
      <a:spcAft>
        <a:spcPct val="0"/>
      </a:spcAft>
      <a:buFont typeface="Arial" charset="0"/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2pPr>
    <a:lvl3pPr marL="914400" algn="l" rtl="0" fontAlgn="base">
      <a:spcBef>
        <a:spcPct val="50000"/>
      </a:spcBef>
      <a:spcAft>
        <a:spcPct val="0"/>
      </a:spcAft>
      <a:buFont typeface="Arial" charset="0"/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3pPr>
    <a:lvl4pPr marL="1371600" algn="l" rtl="0" fontAlgn="base">
      <a:spcBef>
        <a:spcPct val="50000"/>
      </a:spcBef>
      <a:spcAft>
        <a:spcPct val="0"/>
      </a:spcAft>
      <a:buFont typeface="Arial" charset="0"/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4pPr>
    <a:lvl5pPr marL="1828800" algn="l" rtl="0" fontAlgn="base">
      <a:spcBef>
        <a:spcPct val="50000"/>
      </a:spcBef>
      <a:spcAft>
        <a:spcPct val="0"/>
      </a:spcAft>
      <a:buFont typeface="Arial" charset="0"/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5pPr>
    <a:lvl6pPr marL="2286000" algn="l" defTabSz="914400" rtl="0" eaLnBrk="1" latinLnBrk="0" hangingPunct="1"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6pPr>
    <a:lvl7pPr marL="2743200" algn="l" defTabSz="914400" rtl="0" eaLnBrk="1" latinLnBrk="0" hangingPunct="1"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7pPr>
    <a:lvl8pPr marL="3200400" algn="l" defTabSz="914400" rtl="0" eaLnBrk="1" latinLnBrk="0" hangingPunct="1"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8pPr>
    <a:lvl9pPr marL="3657600" algn="l" defTabSz="914400" rtl="0" eaLnBrk="1" latinLnBrk="0" hangingPunct="1">
      <a:defRPr sz="4800" b="1" kern="1200">
        <a:solidFill>
          <a:srgbClr val="FF0000"/>
        </a:solidFill>
        <a:latin typeface="Times New Roman" pitchFamily="18" charset="0"/>
        <a:ea typeface="华文新魏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F0000"/>
    <a:srgbClr val="FFFF00"/>
    <a:srgbClr val="0000FF"/>
    <a:srgbClr val="000099"/>
    <a:srgbClr val="97C2FB"/>
    <a:srgbClr val="99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642" y="-192"/>
      </p:cViewPr>
      <p:guideLst>
        <p:guide orient="horz" pos="2052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47" r="6113"/>
          <a:stretch/>
        </p:blipFill>
        <p:spPr>
          <a:xfrm>
            <a:off x="1" y="-26469"/>
            <a:ext cx="11570084" cy="65066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7043" y="3226854"/>
            <a:ext cx="6402296" cy="1354271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lnSpc>
                <a:spcPct val="110000"/>
              </a:lnSpc>
              <a:defRPr sz="3000" b="0" i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7043" y="4755663"/>
            <a:ext cx="6402296" cy="417546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/>
        </p:spPr>
        <p:txBody>
          <a:bodyPr anchor="ctr">
            <a:normAutofit/>
          </a:bodyPr>
          <a:lstStyle>
            <a:lvl1pPr marL="0" indent="0" algn="ctr">
              <a:buNone/>
              <a:defRPr sz="1900">
                <a:ln>
                  <a:noFill/>
                </a:ln>
                <a:solidFill>
                  <a:schemeClr val="tx2"/>
                </a:solidFill>
              </a:defRPr>
            </a:lvl1pPr>
            <a:lvl2pPr marL="432054" indent="0" algn="ctr">
              <a:buNone/>
              <a:defRPr sz="1900"/>
            </a:lvl2pPr>
            <a:lvl3pPr marL="864108" indent="0" algn="ctr">
              <a:buNone/>
              <a:defRPr sz="1700"/>
            </a:lvl3pPr>
            <a:lvl4pPr marL="1296162" indent="0" algn="ctr">
              <a:buNone/>
              <a:defRPr sz="1500"/>
            </a:lvl4pPr>
            <a:lvl5pPr marL="1728216" indent="0" algn="ctr">
              <a:buNone/>
              <a:defRPr sz="1500"/>
            </a:lvl5pPr>
            <a:lvl6pPr marL="2160270" indent="0" algn="ctr">
              <a:buNone/>
              <a:defRPr sz="1500"/>
            </a:lvl6pPr>
            <a:lvl7pPr marL="2592324" indent="0" algn="ctr">
              <a:buNone/>
              <a:defRPr sz="1500"/>
            </a:lvl7pPr>
            <a:lvl8pPr marL="3024378" indent="0" algn="ctr">
              <a:buNone/>
              <a:defRPr sz="1500"/>
            </a:lvl8pPr>
            <a:lvl9pPr marL="3456432" indent="0" algn="ctr">
              <a:buNone/>
              <a:defRPr sz="15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060503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75" y="383837"/>
            <a:ext cx="10093475" cy="56838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3275" y="1264228"/>
            <a:ext cx="10093475" cy="474193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1532B9B-2792-4005-A188-4CE9295C56E0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5932205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5486" y="345009"/>
            <a:ext cx="2484447" cy="549164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144" y="345009"/>
            <a:ext cx="7309316" cy="549164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F321464-3EDA-4BBE-AE4B-F2BCBF771E65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03782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9863" y="300038"/>
            <a:ext cx="9218612" cy="9239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863600" y="1944688"/>
            <a:ext cx="9794875" cy="3959225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92E88-6EE1-49D0-BDE0-F06E33BF9D2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60882110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002842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143" y="1673189"/>
            <a:ext cx="9937790" cy="1011371"/>
          </a:xfrm>
          <a:prstGeom prst="rect">
            <a:avLst/>
          </a:prstGeom>
        </p:spPr>
        <p:txBody>
          <a:bodyPr anchor="b"/>
          <a:lstStyle>
            <a:lvl1pPr>
              <a:defRPr sz="45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43" y="2710061"/>
            <a:ext cx="9937790" cy="1417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 marL="4320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86410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1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7282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5923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0243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4564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4855256-FA09-402D-A3D2-8E8E0E27182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6074421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75" y="383837"/>
            <a:ext cx="10093475" cy="56838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97DD6F3-7C01-42DF-B437-0B02EF7AF38B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6412959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3" y="345012"/>
            <a:ext cx="9937790" cy="125253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645" y="1588543"/>
            <a:ext cx="4874377" cy="7785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32054" indent="0">
              <a:buNone/>
              <a:defRPr sz="1900" b="1"/>
            </a:lvl2pPr>
            <a:lvl3pPr marL="864108" indent="0">
              <a:buNone/>
              <a:defRPr sz="1700" b="1"/>
            </a:lvl3pPr>
            <a:lvl4pPr marL="1296162" indent="0">
              <a:buNone/>
              <a:defRPr sz="1500" b="1"/>
            </a:lvl4pPr>
            <a:lvl5pPr marL="1728216" indent="0">
              <a:buNone/>
              <a:defRPr sz="1500" b="1"/>
            </a:lvl5pPr>
            <a:lvl6pPr marL="2160270" indent="0">
              <a:buNone/>
              <a:defRPr sz="1500" b="1"/>
            </a:lvl6pPr>
            <a:lvl7pPr marL="2592324" indent="0">
              <a:buNone/>
              <a:defRPr sz="1500" b="1"/>
            </a:lvl7pPr>
            <a:lvl8pPr marL="3024378" indent="0">
              <a:buNone/>
              <a:defRPr sz="1500" b="1"/>
            </a:lvl8pPr>
            <a:lvl9pPr marL="3456432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3645" y="2367064"/>
            <a:ext cx="4874377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3051" y="1588543"/>
            <a:ext cx="4898383" cy="77852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00" b="1"/>
            </a:lvl1pPr>
            <a:lvl2pPr marL="432054" indent="0">
              <a:buNone/>
              <a:defRPr sz="1900" b="1"/>
            </a:lvl2pPr>
            <a:lvl3pPr marL="864108" indent="0">
              <a:buNone/>
              <a:defRPr sz="1700" b="1"/>
            </a:lvl3pPr>
            <a:lvl4pPr marL="1296162" indent="0">
              <a:buNone/>
              <a:defRPr sz="1500" b="1"/>
            </a:lvl4pPr>
            <a:lvl5pPr marL="1728216" indent="0">
              <a:buNone/>
              <a:defRPr sz="1500" b="1"/>
            </a:lvl5pPr>
            <a:lvl6pPr marL="2160270" indent="0">
              <a:buNone/>
              <a:defRPr sz="1500" b="1"/>
            </a:lvl6pPr>
            <a:lvl7pPr marL="2592324" indent="0">
              <a:buNone/>
              <a:defRPr sz="1500" b="1"/>
            </a:lvl7pPr>
            <a:lvl8pPr marL="3024378" indent="0">
              <a:buNone/>
              <a:defRPr sz="1500" b="1"/>
            </a:lvl8pPr>
            <a:lvl9pPr marL="3456432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33051" y="2367064"/>
            <a:ext cx="4898383" cy="3481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37F7BB-4623-491D-BBA0-06299383E53C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6962722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75" y="383837"/>
            <a:ext cx="10093475" cy="56838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498994C-26B1-407B-92F2-8693EF79C4F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3684286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6C22300-9622-4898-B42C-A4B776D3337F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6057787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383" y="933028"/>
            <a:ext cx="5833050" cy="4605124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3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54" indent="0">
              <a:buNone/>
              <a:defRPr sz="1300"/>
            </a:lvl2pPr>
            <a:lvl3pPr marL="864108" indent="0">
              <a:buNone/>
              <a:defRPr sz="1100"/>
            </a:lvl3pPr>
            <a:lvl4pPr marL="1296162" indent="0">
              <a:buNone/>
              <a:defRPr sz="900"/>
            </a:lvl4pPr>
            <a:lvl5pPr marL="1728216" indent="0">
              <a:buNone/>
              <a:defRPr sz="900"/>
            </a:lvl5pPr>
            <a:lvl6pPr marL="2160270" indent="0">
              <a:buNone/>
              <a:defRPr sz="900"/>
            </a:lvl6pPr>
            <a:lvl7pPr marL="2592324" indent="0">
              <a:buNone/>
              <a:defRPr sz="900"/>
            </a:lvl7pPr>
            <a:lvl8pPr marL="3024378" indent="0">
              <a:buNone/>
              <a:defRPr sz="900"/>
            </a:lvl8pPr>
            <a:lvl9pPr marL="34564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965092D-92F7-4AEE-9F11-1EF4BFF92698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4495250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98383" y="933028"/>
            <a:ext cx="5833050" cy="4605124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000"/>
            </a:lvl1pPr>
            <a:lvl2pPr marL="432054" indent="0">
              <a:buNone/>
              <a:defRPr sz="2600"/>
            </a:lvl2pPr>
            <a:lvl3pPr marL="864108" indent="0">
              <a:buNone/>
              <a:defRPr sz="2300"/>
            </a:lvl3pPr>
            <a:lvl4pPr marL="1296162" indent="0">
              <a:buNone/>
              <a:defRPr sz="1900"/>
            </a:lvl4pPr>
            <a:lvl5pPr marL="1728216" indent="0">
              <a:buNone/>
              <a:defRPr sz="1900"/>
            </a:lvl5pPr>
            <a:lvl6pPr marL="2160270" indent="0">
              <a:buNone/>
              <a:defRPr sz="1900"/>
            </a:lvl6pPr>
            <a:lvl7pPr marL="2592324" indent="0">
              <a:buNone/>
              <a:defRPr sz="1900"/>
            </a:lvl7pPr>
            <a:lvl8pPr marL="3024378" indent="0">
              <a:buNone/>
              <a:defRPr sz="1900"/>
            </a:lvl8pPr>
            <a:lvl9pPr marL="3456432" indent="0">
              <a:buNone/>
              <a:defRPr sz="19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432054" indent="0">
              <a:buNone/>
              <a:defRPr sz="1300"/>
            </a:lvl2pPr>
            <a:lvl3pPr marL="864108" indent="0">
              <a:buNone/>
              <a:defRPr sz="1100"/>
            </a:lvl3pPr>
            <a:lvl4pPr marL="1296162" indent="0">
              <a:buNone/>
              <a:defRPr sz="900"/>
            </a:lvl4pPr>
            <a:lvl5pPr marL="1728216" indent="0">
              <a:buNone/>
              <a:defRPr sz="900"/>
            </a:lvl5pPr>
            <a:lvl6pPr marL="2160270" indent="0">
              <a:buNone/>
              <a:defRPr sz="900"/>
            </a:lvl6pPr>
            <a:lvl7pPr marL="2592324" indent="0">
              <a:buNone/>
              <a:defRPr sz="900"/>
            </a:lvl7pPr>
            <a:lvl8pPr marL="3024378" indent="0">
              <a:buNone/>
              <a:defRPr sz="900"/>
            </a:lvl8pPr>
            <a:lvl9pPr marL="345643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92143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6688" y="6006165"/>
            <a:ext cx="3888700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37465" y="6006165"/>
            <a:ext cx="2592467" cy="34500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03AC7D3-5F87-4CB0-9483-A3098CB41D87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4206972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0895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l" defTabSz="864108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423053" indent="-423053" algn="l" defTabSz="864108" rtl="0" eaLnBrk="1" latinLnBrk="0" hangingPunct="1">
        <a:lnSpc>
          <a:spcPct val="90000"/>
        </a:lnSpc>
        <a:spcBef>
          <a:spcPts val="1701"/>
        </a:spcBef>
        <a:buClr>
          <a:schemeClr val="tx1"/>
        </a:buClr>
        <a:buSzPct val="80000"/>
        <a:buFont typeface="Webdings" panose="05030102010509060703" pitchFamily="18" charset="2"/>
        <a:buChar char=""/>
        <a:tabLst>
          <a:tab pos="423053" algn="l"/>
        </a:tabLst>
        <a:defRPr sz="21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423053" indent="-342043" algn="l" defTabSz="864108" rtl="0" eaLnBrk="1" latinLnBrk="0" hangingPunct="1">
        <a:lnSpc>
          <a:spcPct val="120000"/>
        </a:lnSpc>
        <a:spcBef>
          <a:spcPts val="0"/>
        </a:spcBef>
        <a:buFont typeface="Calibri" panose="020F0502020204030204" pitchFamily="34" charset="0"/>
        <a:buChar char=" "/>
        <a:tabLst>
          <a:tab pos="423053" algn="l"/>
        </a:tabLst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13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9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51218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944243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376297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8351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459" indent="-216027" algn="l" defTabSz="864108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54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108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162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8216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324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4378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432" algn="l" defTabSz="864108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../../&#26700;&#38754;/&#26032;&#30086;&#32500;&#21566;&#23572;&#26063;&#33258;&#27835;&#21306;/&#26032;&#30086;&#32500;&#21566;&#23572;&#33258;&#27835;&#21306;&#35838;&#20214;/&#31532;&#20843;&#31456;&#31532;&#20108;&#33410;&#26032;&#30086;&#32500;&#21566;&#23572;&#33258;&#27835;&#21306;/&#22350;&#20799;&#20117;&#20171;&#32461;_&#26631;&#28165;.flv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50003" y="3518747"/>
            <a:ext cx="5291154" cy="1017484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4400" b="1" smtClean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新疆维吾尔自治区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坎儿井示意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725" y="359767"/>
            <a:ext cx="9891713" cy="556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WordArt 5">
            <a:hlinkClick r:id="rId3" action="ppaction://hlinkfile"/>
          </p:cNvPr>
          <p:cNvSpPr>
            <a:spLocks noChangeArrowheads="1" noChangeShapeType="1"/>
          </p:cNvSpPr>
          <p:nvPr/>
        </p:nvSpPr>
        <p:spPr bwMode="auto">
          <a:xfrm>
            <a:off x="6265093" y="863823"/>
            <a:ext cx="1909533" cy="5500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2700" cap="sq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latin typeface="微软雅黑"/>
                <a:ea typeface="微软雅黑"/>
              </a:rPr>
              <a:t>坎儿井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6761" y="179377"/>
            <a:ext cx="6742545" cy="48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AutoShape 5"/>
          <p:cNvSpPr>
            <a:spLocks noChangeArrowheads="1"/>
          </p:cNvSpPr>
          <p:nvPr/>
        </p:nvSpPr>
        <p:spPr bwMode="auto">
          <a:xfrm rot="10800000" flipH="1">
            <a:off x="6124783" y="1462261"/>
            <a:ext cx="273050" cy="273050"/>
          </a:xfrm>
          <a:custGeom>
            <a:avLst/>
            <a:gdLst>
              <a:gd name="T0" fmla="*/ 238919 w 21600"/>
              <a:gd name="T1" fmla="*/ 136525 h 21600"/>
              <a:gd name="T2" fmla="*/ 136525 w 21600"/>
              <a:gd name="T3" fmla="*/ 273050 h 21600"/>
              <a:gd name="T4" fmla="*/ 34131 w 21600"/>
              <a:gd name="T5" fmla="*/ 136525 h 21600"/>
              <a:gd name="T6" fmla="*/ 13652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 rot="10800000">
            <a:off x="5670758" y="4253086"/>
            <a:ext cx="273050" cy="271463"/>
          </a:xfrm>
          <a:custGeom>
            <a:avLst/>
            <a:gdLst>
              <a:gd name="T0" fmla="*/ 238919 w 21600"/>
              <a:gd name="T1" fmla="*/ 135732 h 21600"/>
              <a:gd name="T2" fmla="*/ 136525 w 21600"/>
              <a:gd name="T3" fmla="*/ 271463 h 21600"/>
              <a:gd name="T4" fmla="*/ 34131 w 21600"/>
              <a:gd name="T5" fmla="*/ 135732 h 21600"/>
              <a:gd name="T6" fmla="*/ 13652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12700" cap="sq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542007" y="195932"/>
            <a:ext cx="26987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新兴的能源基地</a:t>
            </a: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936501" y="5061569"/>
            <a:ext cx="9700805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说一下本区有哪些丰富的矿产资源？这些资源主要分布在什么地形区？</a:t>
            </a:r>
          </a:p>
        </p:txBody>
      </p:sp>
      <p:sp>
        <p:nvSpPr>
          <p:cNvPr id="13319" name="Text Box 10"/>
          <p:cNvSpPr txBox="1">
            <a:spLocks noChangeArrowheads="1"/>
          </p:cNvSpPr>
          <p:nvPr/>
        </p:nvSpPr>
        <p:spPr bwMode="auto">
          <a:xfrm>
            <a:off x="936501" y="5658469"/>
            <a:ext cx="7379907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说出新疆煤炭、石油和天然气占全国总储量的比重？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2075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未知"/>
          <p:cNvSpPr>
            <a:spLocks/>
          </p:cNvSpPr>
          <p:nvPr/>
        </p:nvSpPr>
        <p:spPr bwMode="auto">
          <a:xfrm>
            <a:off x="1406525" y="382588"/>
            <a:ext cx="9525000" cy="2857500"/>
          </a:xfrm>
          <a:custGeom>
            <a:avLst/>
            <a:gdLst>
              <a:gd name="T0" fmla="*/ 0 w 4853"/>
              <a:gd name="T1" fmla="*/ 67914 h 2230"/>
              <a:gd name="T2" fmla="*/ 445534 w 4853"/>
              <a:gd name="T3" fmla="*/ 125576 h 2230"/>
              <a:gd name="T4" fmla="*/ 624140 w 4853"/>
              <a:gd name="T5" fmla="*/ 8970 h 2230"/>
              <a:gd name="T6" fmla="*/ 979389 w 4853"/>
              <a:gd name="T7" fmla="*/ 67914 h 2230"/>
              <a:gd name="T8" fmla="*/ 1870456 w 4853"/>
              <a:gd name="T9" fmla="*/ 67914 h 2230"/>
              <a:gd name="T10" fmla="*/ 2580955 w 4853"/>
              <a:gd name="T11" fmla="*/ 357508 h 2230"/>
              <a:gd name="T12" fmla="*/ 3293416 w 4853"/>
              <a:gd name="T13" fmla="*/ 822652 h 2230"/>
              <a:gd name="T14" fmla="*/ 3827272 w 4853"/>
              <a:gd name="T15" fmla="*/ 1113528 h 2230"/>
              <a:gd name="T16" fmla="*/ 4451411 w 4853"/>
              <a:gd name="T17" fmla="*/ 1462066 h 2230"/>
              <a:gd name="T18" fmla="*/ 5163873 w 4853"/>
              <a:gd name="T19" fmla="*/ 1521010 h 2230"/>
              <a:gd name="T20" fmla="*/ 5609407 w 4853"/>
              <a:gd name="T21" fmla="*/ 1462066 h 2230"/>
              <a:gd name="T22" fmla="*/ 6677117 w 4853"/>
              <a:gd name="T23" fmla="*/ 1695279 h 2230"/>
              <a:gd name="T24" fmla="*/ 7210973 w 4853"/>
              <a:gd name="T25" fmla="*/ 2101480 h 2230"/>
              <a:gd name="T26" fmla="*/ 7656506 w 4853"/>
              <a:gd name="T27" fmla="*/ 2334693 h 2230"/>
              <a:gd name="T28" fmla="*/ 8814501 w 4853"/>
              <a:gd name="T29" fmla="*/ 2740893 h 2230"/>
              <a:gd name="T30" fmla="*/ 9525000 w 4853"/>
              <a:gd name="T31" fmla="*/ 2857500 h 223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853" h="2230">
                <a:moveTo>
                  <a:pt x="0" y="53"/>
                </a:moveTo>
                <a:cubicBezTo>
                  <a:pt x="87" y="79"/>
                  <a:pt x="174" y="106"/>
                  <a:pt x="227" y="98"/>
                </a:cubicBezTo>
                <a:cubicBezTo>
                  <a:pt x="280" y="90"/>
                  <a:pt x="273" y="14"/>
                  <a:pt x="318" y="7"/>
                </a:cubicBezTo>
                <a:cubicBezTo>
                  <a:pt x="363" y="0"/>
                  <a:pt x="393" y="45"/>
                  <a:pt x="499" y="53"/>
                </a:cubicBezTo>
                <a:cubicBezTo>
                  <a:pt x="605" y="61"/>
                  <a:pt x="817" y="15"/>
                  <a:pt x="953" y="53"/>
                </a:cubicBezTo>
                <a:cubicBezTo>
                  <a:pt x="1089" y="91"/>
                  <a:pt x="1194" y="181"/>
                  <a:pt x="1315" y="279"/>
                </a:cubicBezTo>
                <a:cubicBezTo>
                  <a:pt x="1436" y="377"/>
                  <a:pt x="1572" y="544"/>
                  <a:pt x="1678" y="642"/>
                </a:cubicBezTo>
                <a:cubicBezTo>
                  <a:pt x="1784" y="740"/>
                  <a:pt x="1852" y="786"/>
                  <a:pt x="1950" y="869"/>
                </a:cubicBezTo>
                <a:cubicBezTo>
                  <a:pt x="2048" y="952"/>
                  <a:pt x="2155" y="1088"/>
                  <a:pt x="2268" y="1141"/>
                </a:cubicBezTo>
                <a:cubicBezTo>
                  <a:pt x="2381" y="1194"/>
                  <a:pt x="2533" y="1187"/>
                  <a:pt x="2631" y="1187"/>
                </a:cubicBezTo>
                <a:cubicBezTo>
                  <a:pt x="2729" y="1187"/>
                  <a:pt x="2730" y="1118"/>
                  <a:pt x="2858" y="1141"/>
                </a:cubicBezTo>
                <a:cubicBezTo>
                  <a:pt x="2986" y="1164"/>
                  <a:pt x="3266" y="1240"/>
                  <a:pt x="3402" y="1323"/>
                </a:cubicBezTo>
                <a:cubicBezTo>
                  <a:pt x="3538" y="1406"/>
                  <a:pt x="3591" y="1557"/>
                  <a:pt x="3674" y="1640"/>
                </a:cubicBezTo>
                <a:cubicBezTo>
                  <a:pt x="3757" y="1723"/>
                  <a:pt x="3765" y="1739"/>
                  <a:pt x="3901" y="1822"/>
                </a:cubicBezTo>
                <a:cubicBezTo>
                  <a:pt x="4037" y="1905"/>
                  <a:pt x="4332" y="2071"/>
                  <a:pt x="4491" y="2139"/>
                </a:cubicBezTo>
                <a:cubicBezTo>
                  <a:pt x="4650" y="2207"/>
                  <a:pt x="4751" y="2218"/>
                  <a:pt x="4853" y="2230"/>
                </a:cubicBezTo>
              </a:path>
            </a:pathLst>
          </a:custGeom>
          <a:noFill/>
          <a:ln w="38100" cap="sq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679450" y="246063"/>
            <a:ext cx="906463" cy="544512"/>
          </a:xfrm>
          <a:prstGeom prst="ellipse">
            <a:avLst/>
          </a:prstGeom>
          <a:noFill/>
          <a:ln w="57150" cap="sq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 b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10569575" y="3035300"/>
            <a:ext cx="952500" cy="476250"/>
          </a:xfrm>
          <a:prstGeom prst="ellipse">
            <a:avLst/>
          </a:prstGeom>
          <a:noFill/>
          <a:ln w="38100" cap="sq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 b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945063" y="246063"/>
            <a:ext cx="24495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latin typeface="宋体" pitchFamily="2" charset="-122"/>
                <a:ea typeface="宋体" pitchFamily="2" charset="-122"/>
              </a:rPr>
              <a:t>西气东输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360437" y="4444404"/>
            <a:ext cx="252625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线路起止点：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947988" y="4444404"/>
            <a:ext cx="53562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塔里木盆地 轮南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上海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60437" y="5078413"/>
            <a:ext cx="18145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意义：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944614" y="5078413"/>
            <a:ext cx="3721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增加当地的财政收入；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1944613" y="5588000"/>
            <a:ext cx="325050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增加当地就业机会；</a:t>
            </a: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5689029" y="5078413"/>
            <a:ext cx="41338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缓解东部地区能源短缺；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5689029" y="5588000"/>
            <a:ext cx="3057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改善东部环境质量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nimBg="1"/>
      <p:bldP spid="34819" grpId="1" animBg="1"/>
      <p:bldP spid="34820" grpId="0" animBg="1"/>
      <p:bldP spid="34821" grpId="0" animBg="1"/>
      <p:bldP spid="34822" grpId="0" autoUpdateAnimBg="0"/>
      <p:bldP spid="34824" grpId="0" autoUpdateAnimBg="0"/>
      <p:bldP spid="34825" grpId="0" autoUpdateAnimBg="0"/>
      <p:bldP spid="34826" grpId="0" autoUpdateAnimBg="0"/>
      <p:bldP spid="34827" grpId="0" autoUpdateAnimBg="0"/>
      <p:bldP spid="34828" grpId="0" autoUpdateAnimBg="0"/>
      <p:bldP spid="3482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4864288" y="1674465"/>
            <a:ext cx="1859054" cy="6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algn="ctr" eaLnBrk="1" hangingPunct="1"/>
            <a:r>
              <a:rPr lang="zh-CN" altLang="en-US" sz="3200" b="0">
                <a:latin typeface="宋体" pitchFamily="2" charset="-122"/>
                <a:ea typeface="宋体" pitchFamily="2" charset="-122"/>
              </a:rPr>
              <a:t>课堂小结</a:t>
            </a:r>
          </a:p>
        </p:txBody>
      </p:sp>
      <p:sp>
        <p:nvSpPr>
          <p:cNvPr id="15363" name="Text Box 24"/>
          <p:cNvSpPr txBox="1">
            <a:spLocks noChangeArrowheads="1"/>
          </p:cNvSpPr>
          <p:nvPr/>
        </p:nvSpPr>
        <p:spPr bwMode="auto">
          <a:xfrm>
            <a:off x="3456781" y="2475725"/>
            <a:ext cx="4674069" cy="170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结合本节课的活动任务，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畅谈本节课的收获！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773624" y="1519696"/>
            <a:ext cx="627271" cy="2197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800" b="0">
              <a:latin typeface="宋体" pitchFamily="2" charset="-122"/>
              <a:ea typeface="宋体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800" b="0">
                <a:latin typeface="宋体" pitchFamily="2" charset="-122"/>
                <a:ea typeface="宋体" pitchFamily="2" charset="-122"/>
              </a:rPr>
              <a:t>小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2800" b="0">
                <a:latin typeface="宋体" pitchFamily="2" charset="-122"/>
                <a:ea typeface="宋体" pitchFamily="2" charset="-122"/>
              </a:rPr>
              <a:t>测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2800" b="0">
                <a:latin typeface="宋体" pitchFamily="2" charset="-122"/>
                <a:ea typeface="宋体" pitchFamily="2" charset="-122"/>
              </a:rPr>
              <a:t>试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22124" y="251128"/>
            <a:ext cx="8498433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1 .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我国面积最大的省级行政区是   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（ 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A .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内蒙古自治区  </a:t>
            </a:r>
            <a:r>
              <a:rPr lang="zh-CN" altLang="en-US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</a:t>
            </a:r>
            <a:r>
              <a:rPr lang="en-US" altLang="zh-CN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B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新疆维吾尔自治区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C.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西藏自治区   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D.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四川省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22124" y="2242113"/>
            <a:ext cx="1046480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2 .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新疆维吾尔自治区位于我国的（ 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A.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南方地区            </a:t>
            </a:r>
            <a:r>
              <a:rPr lang="en-US" altLang="zh-CN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B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北方地区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C.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青藏地区            </a:t>
            </a:r>
            <a:r>
              <a:rPr lang="en-US" altLang="zh-CN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D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西北地区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63573" y="4233098"/>
            <a:ext cx="1111408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3.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新疆境内的绿洲水源主要来自于（ 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A.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天然降水           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B. 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冰雪融水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C.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河流水               </a:t>
            </a:r>
            <a:r>
              <a:rPr lang="en-US" altLang="zh-CN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D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.  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地下水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7676235" y="359767"/>
            <a:ext cx="3642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0">
                <a:latin typeface="宋体" pitchFamily="2" charset="-122"/>
                <a:ea typeface="宋体" pitchFamily="2" charset="-122"/>
              </a:rPr>
              <a:t>B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6668123" y="2356827"/>
            <a:ext cx="3642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0">
                <a:latin typeface="宋体" pitchFamily="2" charset="-122"/>
                <a:ea typeface="宋体" pitchFamily="2" charset="-122"/>
              </a:rPr>
              <a:t>D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7032325" y="4320207"/>
            <a:ext cx="3642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800" b="0">
                <a:latin typeface="宋体" pitchFamily="2" charset="-122"/>
                <a:ea typeface="宋体" pitchFamily="2" charset="-122"/>
              </a:rPr>
              <a:t>B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autoUpdateAnimBg="0"/>
      <p:bldP spid="36871" grpId="0" autoUpdateAnimBg="0"/>
      <p:bldP spid="3687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861614" y="3802791"/>
            <a:ext cx="1066006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6 .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我国的四大盆地位于新疆的是（ 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  ①塔里木盆地     ②准噶尔盆地 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  ③柴达木盆地     ④四川盆地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A. ① ②    B. ③ ④     C. ① ③     D. ② ③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61614" y="215751"/>
            <a:ext cx="1048067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4. 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新疆境内以什么地形为主（ 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  ①高山  ②高原  ③盆地   ④平原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A. ① ②    B. ② ③    C. ② ④    D. ① ③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61614" y="1944539"/>
            <a:ext cx="772519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5 .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横亘在新疆中部的山脉是（    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A .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喜马拉雅山脉        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B .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昆仑山脉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    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C.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天山山脉              </a:t>
            </a:r>
            <a:r>
              <a:rPr lang="en-US" altLang="zh-CN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D</a:t>
            </a: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.  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Wingdings" pitchFamily="2" charset="2"/>
              </a:rPr>
              <a:t>阿尔泰山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6337101" y="197167"/>
            <a:ext cx="36420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latin typeface="宋体" pitchFamily="2" charset="-122"/>
                <a:ea typeface="宋体" pitchFamily="2" charset="-122"/>
              </a:rPr>
              <a:t>D</a:t>
            </a: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6194558" y="2015951"/>
            <a:ext cx="64928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latin typeface="宋体" pitchFamily="2" charset="-122"/>
                <a:ea typeface="宋体" pitchFamily="2" charset="-122"/>
              </a:rPr>
              <a:t>C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985173" y="3820105"/>
            <a:ext cx="36420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latin typeface="宋体" pitchFamily="2" charset="-122"/>
                <a:ea typeface="宋体" pitchFamily="2" charset="-122"/>
              </a:rPr>
              <a:t>A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utoUpdateAnimBg="0"/>
      <p:bldP spid="37894" grpId="0" autoUpdateAnimBg="0"/>
      <p:bldP spid="3789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631922" y="1018262"/>
            <a:ext cx="9025659" cy="402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1、运用新疆地形图说明新疆的位置，并说明其对气候的影响</a:t>
            </a:r>
            <a:r>
              <a:rPr lang="zh-CN" altLang="en-US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2、说明新疆的自然条件对农业生产的影响；说出新疆的主要名优农产品</a:t>
            </a:r>
            <a:r>
              <a:rPr lang="zh-CN" altLang="en-US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3、知道新疆是我国新能源基地，说出其主要矿产资源</a:t>
            </a:r>
            <a:r>
              <a:rPr lang="zh-CN" altLang="en-US" sz="2800" b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说出西气东输工程对区域发展的意义。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59182" y="2246157"/>
            <a:ext cx="615553" cy="156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 b="0">
                <a:latin typeface="宋体" pitchFamily="2" charset="-122"/>
                <a:ea typeface="宋体" pitchFamily="2" charset="-122"/>
              </a:rPr>
              <a:t>学习目标</a:t>
            </a:r>
          </a:p>
        </p:txBody>
      </p:sp>
    </p:spTree>
  </p:cSld>
  <p:clrMapOvr>
    <a:masterClrMapping/>
  </p:clrMapOvr>
  <p:transition spd="med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20101124152957793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93"/>
          <a:stretch>
            <a:fillRect/>
          </a:stretch>
        </p:blipFill>
        <p:spPr bwMode="auto">
          <a:xfrm>
            <a:off x="857447" y="202481"/>
            <a:ext cx="8936038" cy="608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1623714" y="143743"/>
            <a:ext cx="4778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有趣的文字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36501" y="647520"/>
            <a:ext cx="5853341" cy="50433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新疆自然环境特征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36501" y="1506437"/>
            <a:ext cx="7790796" cy="42767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气候类型：温带大陆性气候</a:t>
            </a:r>
          </a:p>
          <a:p>
            <a:pPr eaLnBrk="1" hangingPunct="1"/>
            <a:endParaRPr lang="zh-CN" altLang="en-US" sz="280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>
              <a:buFont typeface="Symbol" pitchFamily="18" charset="2"/>
              <a:buNone/>
            </a:pPr>
            <a:endParaRPr lang="zh-CN" altLang="en-US" sz="280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eaLnBrk="1" hangingPunct="1"/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气候特点  </a:t>
            </a:r>
            <a:r>
              <a:rPr lang="en-US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、干旱</a:t>
            </a:r>
          </a:p>
          <a:p>
            <a:pPr eaLnBrk="1" hangingPunct="1">
              <a:buFont typeface="Symbol" pitchFamily="18" charset="2"/>
              <a:buNone/>
            </a:pP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         </a:t>
            </a:r>
          </a:p>
          <a:p>
            <a:pPr eaLnBrk="1" hangingPunct="1">
              <a:buFont typeface="Symbol" pitchFamily="18" charset="2"/>
              <a:buNone/>
            </a:pP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        </a:t>
            </a:r>
          </a:p>
          <a:p>
            <a:pPr eaLnBrk="1" hangingPunct="1">
              <a:buFont typeface="Symbol" pitchFamily="18" charset="2"/>
              <a:buNone/>
            </a:pPr>
            <a:r>
              <a:rPr lang="en-US" altLang="zh-CN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        2</a:t>
            </a:r>
            <a:r>
              <a:rPr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、冬冷夏热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4896941" y="3311773"/>
            <a:ext cx="1728788" cy="360362"/>
          </a:xfrm>
          <a:prstGeom prst="rightArrow">
            <a:avLst>
              <a:gd name="adj1" fmla="val 50000"/>
              <a:gd name="adj2" fmla="val 119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 b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6689939" y="2880047"/>
            <a:ext cx="4183666" cy="592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r>
              <a:rPr lang="zh-CN" altLang="en-US" sz="2800" b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）深居内陆 距海遥远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689939" y="3663617"/>
            <a:ext cx="374491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r>
              <a:rPr lang="zh-CN" altLang="en-US" sz="2800" b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）山地、高原阻挡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jqw2003043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182"/>
          <a:stretch>
            <a:fillRect/>
          </a:stretch>
        </p:blipFill>
        <p:spPr bwMode="auto">
          <a:xfrm>
            <a:off x="3744913" y="1223963"/>
            <a:ext cx="777716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绿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973"/>
          <a:stretch>
            <a:fillRect/>
          </a:stretch>
        </p:blipFill>
        <p:spPr bwMode="auto">
          <a:xfrm>
            <a:off x="0" y="1223963"/>
            <a:ext cx="374491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142724" y="287759"/>
            <a:ext cx="16264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808000"/>
                </a:solidFill>
              </a14:hiddenFill>
            </a:ext>
            <a:ext uri="{91240B29-F687-4F45-9708-019B960494DF}">
              <a14:hiddenLine xmlns:a14="http://schemas.microsoft.com/office/drawing/2010/main" xmlns="" w="28575" cap="sq">
                <a:solidFill>
                  <a:srgbClr val="44530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itchFamily="2" charset="-122"/>
                <a:ea typeface="宋体" pitchFamily="2" charset="-122"/>
              </a:rPr>
              <a:t>绿洲农业</a:t>
            </a:r>
          </a:p>
        </p:txBody>
      </p:sp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1944688" y="1655911"/>
            <a:ext cx="10556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ED0D0D"/>
                </a:solidFill>
                <a:latin typeface="宋体" pitchFamily="2" charset="-122"/>
                <a:ea typeface="宋体" pitchFamily="2" charset="-122"/>
              </a:rPr>
              <a:t>绿洲</a:t>
            </a: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4104853" y="5236492"/>
            <a:ext cx="27844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ED0D0D"/>
                </a:solidFill>
                <a:latin typeface="宋体" pitchFamily="2" charset="-122"/>
                <a:ea typeface="宋体" pitchFamily="2" charset="-122"/>
              </a:rPr>
              <a:t>高山冰雪融水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080517" y="1367879"/>
            <a:ext cx="1800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latin typeface="宋体" pitchFamily="2" charset="-122"/>
                <a:ea typeface="宋体" pitchFamily="2" charset="-122"/>
              </a:rPr>
              <a:t>绿洲农业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754659" y="2159967"/>
            <a:ext cx="2852738" cy="236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水源：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分布：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主要农作物：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785072" y="2231975"/>
            <a:ext cx="59880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地下水，冰雪融水和山地降水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600922" y="3148260"/>
            <a:ext cx="6896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河流沿岸及土质较好的冲积平原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4054947" y="4012356"/>
            <a:ext cx="58975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小麦、玉米、棉花、甜菜等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utoUpdateAnimBg="0"/>
      <p:bldP spid="19462" grpId="0" autoUpdateAnimBg="0"/>
      <p:bldP spid="1946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584573" y="265111"/>
            <a:ext cx="7135091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800" b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0">
                <a:latin typeface="宋体" pitchFamily="2" charset="-122"/>
                <a:ea typeface="宋体" pitchFamily="2" charset="-122"/>
              </a:rPr>
              <a:t>、新疆维吾尔自治区人口城市的分布特点。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584573" y="4816672"/>
            <a:ext cx="864096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新疆维吾尔自治区人口城市的主要分布在绿洲、河流沿岸和盆地周围，呈点状或带状，乌鲁木齐人口最多，其次是石河子、库尔勒、伊宁</a:t>
            </a:r>
          </a:p>
        </p:txBody>
      </p:sp>
      <p:pic>
        <p:nvPicPr>
          <p:cNvPr id="9220" name="Picture 6" descr="绿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2413" y="972855"/>
            <a:ext cx="6584845" cy="365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008509" y="143743"/>
            <a:ext cx="90011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800" b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0">
                <a:latin typeface="宋体" pitchFamily="2" charset="-122"/>
                <a:ea typeface="宋体" pitchFamily="2" charset="-122"/>
              </a:rPr>
              <a:t>、结合本区的气候条件，说说新疆瓜果特别甜的原因。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368549" y="5673303"/>
            <a:ext cx="8622356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b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新疆夏季光照充足，昼夜温差大，有利于糖分积累</a:t>
            </a:r>
          </a:p>
        </p:txBody>
      </p:sp>
      <p:pic>
        <p:nvPicPr>
          <p:cNvPr id="10244" name="Picture 6" descr="绿葡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4613" y="1038664"/>
            <a:ext cx="7527636" cy="425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4" descr="摘棉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8" r="20346"/>
          <a:stretch>
            <a:fillRect/>
          </a:stretch>
        </p:blipFill>
        <p:spPr bwMode="auto">
          <a:xfrm>
            <a:off x="1159486" y="935356"/>
            <a:ext cx="4241511" cy="5041035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5" descr="摘葡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3352" y="935356"/>
            <a:ext cx="4241512" cy="5041035"/>
          </a:xfrm>
          <a:prstGeom prst="rect">
            <a:avLst/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2560310" y="195932"/>
            <a:ext cx="1439863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ED0D0D"/>
                </a:solidFill>
                <a:latin typeface="微软雅黑" pitchFamily="34" charset="-122"/>
                <a:ea typeface="微软雅黑" pitchFamily="34" charset="-122"/>
              </a:rPr>
              <a:t>摘棉花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7521802" y="195932"/>
            <a:ext cx="13446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1pPr>
            <a:lvl2pPr marL="742950" indent="-28575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2pPr>
            <a:lvl3pPr marL="11430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3pPr>
            <a:lvl4pPr marL="16002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4pPr>
            <a:lvl5pPr marL="2057400" indent="-228600" eaLnBrk="0" hangingPunct="0"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charset="0"/>
              <a:defRPr sz="4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defRPr>
            </a:lvl9pPr>
          </a:lstStyle>
          <a:p>
            <a:pPr eaLnBrk="1" hangingPunct="1"/>
            <a:r>
              <a:rPr lang="zh-CN" altLang="en-US" sz="2800" b="0">
                <a:solidFill>
                  <a:srgbClr val="ED0D0D"/>
                </a:solidFill>
                <a:latin typeface="微软雅黑" pitchFamily="34" charset="-122"/>
                <a:ea typeface="微软雅黑" pitchFamily="34" charset="-122"/>
              </a:rPr>
              <a:t>收葡萄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246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6A8F94"/>
      </a:accent1>
      <a:accent2>
        <a:srgbClr val="5B6883"/>
      </a:accent2>
      <a:accent3>
        <a:srgbClr val="487C72"/>
      </a:accent3>
      <a:accent4>
        <a:srgbClr val="9C7768"/>
      </a:accent4>
      <a:accent5>
        <a:srgbClr val="B84883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A000120141203A19KPBG</Template>
  <TotalTime>136</TotalTime>
  <Pages>0</Pages>
  <Words>520</Words>
  <Characters>0</Characters>
  <DocSecurity>0</DocSecurity>
  <Lines>0</Lines>
  <Paragraphs>77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A000120141119A01PPBG</vt:lpstr>
      <vt:lpstr>新疆维吾尔自治区</vt:lpstr>
      <vt:lpstr>幻灯片 2</vt:lpstr>
      <vt:lpstr>幻灯片 3</vt:lpstr>
      <vt:lpstr>新疆自然环境特征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www.dearedu.com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</cp:lastModifiedBy>
  <dcterms:created xsi:type="dcterms:W3CDTF">2006-02-27T14:36:37Z</dcterms:created>
  <dcterms:modified xsi:type="dcterms:W3CDTF">2018-10-09T02:24:24Z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2052-9.1.0.4468</vt:lpwstr>
  </property>
</Properties>
</file>