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53"/>
  </p:notesMasterIdLst>
  <p:sldIdLst>
    <p:sldId id="694" r:id="rId2"/>
    <p:sldId id="909" r:id="rId3"/>
    <p:sldId id="911" r:id="rId4"/>
    <p:sldId id="913" r:id="rId5"/>
    <p:sldId id="915" r:id="rId6"/>
    <p:sldId id="917" r:id="rId7"/>
    <p:sldId id="918" r:id="rId8"/>
    <p:sldId id="921" r:id="rId9"/>
    <p:sldId id="922" r:id="rId10"/>
    <p:sldId id="925" r:id="rId11"/>
    <p:sldId id="927" r:id="rId12"/>
    <p:sldId id="928" r:id="rId13"/>
    <p:sldId id="929" r:id="rId14"/>
    <p:sldId id="930" r:id="rId15"/>
    <p:sldId id="931" r:id="rId16"/>
    <p:sldId id="932" r:id="rId17"/>
    <p:sldId id="933" r:id="rId18"/>
    <p:sldId id="934" r:id="rId19"/>
    <p:sldId id="935" r:id="rId20"/>
    <p:sldId id="936" r:id="rId21"/>
    <p:sldId id="937" r:id="rId22"/>
    <p:sldId id="938" r:id="rId23"/>
    <p:sldId id="939" r:id="rId24"/>
    <p:sldId id="940" r:id="rId25"/>
    <p:sldId id="941" r:id="rId26"/>
    <p:sldId id="942" r:id="rId27"/>
    <p:sldId id="943" r:id="rId28"/>
    <p:sldId id="944" r:id="rId29"/>
    <p:sldId id="945" r:id="rId30"/>
    <p:sldId id="947" r:id="rId31"/>
    <p:sldId id="948" r:id="rId32"/>
    <p:sldId id="949" r:id="rId33"/>
    <p:sldId id="950" r:id="rId34"/>
    <p:sldId id="951" r:id="rId35"/>
    <p:sldId id="952" r:id="rId36"/>
    <p:sldId id="953" r:id="rId37"/>
    <p:sldId id="954" r:id="rId38"/>
    <p:sldId id="955" r:id="rId39"/>
    <p:sldId id="959" r:id="rId40"/>
    <p:sldId id="960" r:id="rId41"/>
    <p:sldId id="962" r:id="rId42"/>
    <p:sldId id="964" r:id="rId43"/>
    <p:sldId id="967" r:id="rId44"/>
    <p:sldId id="968" r:id="rId45"/>
    <p:sldId id="969" r:id="rId46"/>
    <p:sldId id="970" r:id="rId47"/>
    <p:sldId id="971" r:id="rId48"/>
    <p:sldId id="972" r:id="rId49"/>
    <p:sldId id="973" r:id="rId50"/>
    <p:sldId id="974" r:id="rId51"/>
    <p:sldId id="975" r:id="rId5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BE"/>
    <a:srgbClr val="0000FF"/>
    <a:srgbClr val="ECFBA3"/>
    <a:srgbClr val="BCADF1"/>
    <a:srgbClr val="8C99AA"/>
    <a:srgbClr val="99CC00"/>
    <a:srgbClr val="6DFF44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702"/>
    <p:restoredTop sz="94620"/>
  </p:normalViewPr>
  <p:slideViewPr>
    <p:cSldViewPr>
      <p:cViewPr varScale="1">
        <p:scale>
          <a:sx n="91" d="100"/>
          <a:sy n="91" d="100"/>
        </p:scale>
        <p:origin x="-144" y="-90"/>
      </p:cViewPr>
      <p:guideLst>
        <p:guide orient="horz" pos="3226"/>
        <p:guide pos="2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25FE1A4-29BE-4472-BC64-0274655550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1B04E25-FC3F-46BB-A2F0-D9C0394B0658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6C18993D-75C5-48F6-ADBD-94D5FCFC3DB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1C4C7-3072-439C-BF30-D3E27339461E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2FFD3C-1249-4E41-8F87-9121FC7A692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8B77DA-8D6F-43B6-9E81-CDE7D50C5A6C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05D38-2D30-486E-9178-034A4C0A30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8619CD-5A02-43BB-9DA3-7C2D52CD9118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893EE-435F-4FFD-A589-DB05BEBB35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E45C07-E95B-476A-962A-97769AE14BCB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22202-F6BB-4366-B29A-0EFFAB1C2F8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570113-B050-48A1-B149-1D396C87EE12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A9631-D791-4758-9D24-BBCB825E075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8523BD-C795-4558-B420-1F7DF1EE037D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1580A-3983-409B-8A0C-8961D23A863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40D388-270A-4D76-A19C-CEA69CC24D26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A4E68-18BC-454A-8D36-EE128FAE3BA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550E50-4997-47CC-BD22-73CFB58F3D6C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E1FAC-39CB-4E30-87DD-D4C04D1FA0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0E75AF-D096-45B4-9564-354AC7A0BB0D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0C2A1-9B26-4189-9004-9DDC4B2A0BD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CAB264-1B67-4E58-9CDE-E48EA112DC39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61AB7-AABF-45F4-BF7F-93FF9DD4B1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732558B-332B-44CD-869F-DA3E63353702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F7503E-8122-4B6A-A977-75C9EC5C466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1516063" y="1689100"/>
            <a:ext cx="6278562" cy="2219325"/>
            <a:chOff x="2257" y="2387"/>
            <a:chExt cx="9892" cy="3491"/>
          </a:xfrm>
        </p:grpSpPr>
        <p:sp>
          <p:nvSpPr>
            <p:cNvPr id="18436" name="文本框 1"/>
            <p:cNvSpPr txBox="1">
              <a:spLocks noChangeArrowheads="1"/>
            </p:cNvSpPr>
            <p:nvPr/>
          </p:nvSpPr>
          <p:spPr bwMode="auto">
            <a:xfrm>
              <a:off x="2257" y="3720"/>
              <a:ext cx="9892" cy="2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latin typeface="黑体" pitchFamily="49" charset="-122"/>
                  <a:ea typeface="黑体" pitchFamily="49" charset="-122"/>
                </a:rPr>
                <a:t>第二节  新疆维吾尔自治区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endParaRPr lang="zh-CN" altLang="en-US" sz="300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8437" name="文本框 3"/>
            <p:cNvSpPr txBox="1">
              <a:spLocks noChangeArrowheads="1"/>
            </p:cNvSpPr>
            <p:nvPr/>
          </p:nvSpPr>
          <p:spPr bwMode="auto">
            <a:xfrm>
              <a:off x="4821" y="2387"/>
              <a:ext cx="4762" cy="1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000">
                  <a:solidFill>
                    <a:srgbClr val="ECEEE1"/>
                  </a:solidFill>
                  <a:latin typeface="Calibri" pitchFamily="34" charset="0"/>
                  <a:sym typeface="宋体" charset="-122"/>
                </a:rPr>
                <a:t>第八章  西北地区</a:t>
              </a:r>
              <a:endParaRPr lang="en-US" altLang="zh-CN" sz="3000">
                <a:solidFill>
                  <a:srgbClr val="ECEEE1"/>
                </a:solidFill>
                <a:latin typeface="Calibri" pitchFamily="34" charset="0"/>
                <a:sym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 descr="dl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1125538"/>
            <a:ext cx="8280400" cy="51847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sp>
        <p:nvSpPr>
          <p:cNvPr id="13316" name="WordArt 6"/>
          <p:cNvSpPr>
            <a:spLocks noTextEdit="1"/>
          </p:cNvSpPr>
          <p:nvPr/>
        </p:nvSpPr>
        <p:spPr bwMode="auto">
          <a:xfrm rot="2062127">
            <a:off x="4500563" y="1412875"/>
            <a:ext cx="2179637" cy="454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/>
                  </a:outerShdw>
                </a:effectLst>
                <a:latin typeface="华文新魏"/>
              </a:rPr>
              <a:t>阿尔泰山</a:t>
            </a:r>
          </a:p>
        </p:txBody>
      </p:sp>
      <p:sp>
        <p:nvSpPr>
          <p:cNvPr id="13317" name="WordArt 7"/>
          <p:cNvSpPr>
            <a:spLocks noTextEdit="1"/>
          </p:cNvSpPr>
          <p:nvPr/>
        </p:nvSpPr>
        <p:spPr bwMode="auto">
          <a:xfrm>
            <a:off x="2987675" y="2708275"/>
            <a:ext cx="1676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/>
              </a:rPr>
              <a:t>天山</a:t>
            </a:r>
          </a:p>
        </p:txBody>
      </p:sp>
      <p:sp>
        <p:nvSpPr>
          <p:cNvPr id="13318" name="WordArt 8"/>
          <p:cNvSpPr>
            <a:spLocks noTextEdit="1"/>
          </p:cNvSpPr>
          <p:nvPr/>
        </p:nvSpPr>
        <p:spPr bwMode="auto">
          <a:xfrm>
            <a:off x="1403350" y="5445125"/>
            <a:ext cx="2935288" cy="549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28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/>
                  </a:outerShdw>
                </a:effectLst>
                <a:latin typeface="华文新魏"/>
              </a:rPr>
              <a:t>昆仑山</a:t>
            </a:r>
          </a:p>
        </p:txBody>
      </p:sp>
      <p:sp>
        <p:nvSpPr>
          <p:cNvPr id="13319" name="WordArt 9"/>
          <p:cNvSpPr>
            <a:spLocks noTextEdit="1"/>
          </p:cNvSpPr>
          <p:nvPr/>
        </p:nvSpPr>
        <p:spPr bwMode="auto">
          <a:xfrm>
            <a:off x="3635375" y="1844675"/>
            <a:ext cx="2133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/>
              </a:rPr>
              <a:t>准噶尔盆地</a:t>
            </a:r>
          </a:p>
        </p:txBody>
      </p:sp>
      <p:sp>
        <p:nvSpPr>
          <p:cNvPr id="13320" name="WordArt 10"/>
          <p:cNvSpPr>
            <a:spLocks noTextEdit="1"/>
          </p:cNvSpPr>
          <p:nvPr/>
        </p:nvSpPr>
        <p:spPr bwMode="auto">
          <a:xfrm>
            <a:off x="2195513" y="4076700"/>
            <a:ext cx="2995612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/>
              </a:rPr>
              <a:t>塔里木盆地</a:t>
            </a:r>
          </a:p>
        </p:txBody>
      </p:sp>
      <p:sp>
        <p:nvSpPr>
          <p:cNvPr id="27655" name="Text Box 12"/>
          <p:cNvSpPr txBox="1">
            <a:spLocks noChangeArrowheads="1"/>
          </p:cNvSpPr>
          <p:nvPr/>
        </p:nvSpPr>
        <p:spPr bwMode="auto">
          <a:xfrm>
            <a:off x="323850" y="260350"/>
            <a:ext cx="41767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/>
              <a:t> </a:t>
            </a:r>
            <a:r>
              <a:rPr lang="zh-CN" altLang="en-US" sz="3200" b="1">
                <a:solidFill>
                  <a:srgbClr val="FF3300"/>
                </a:solidFill>
              </a:rPr>
              <a:t>新疆的地形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新疆烤羊肉串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97973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 descr="新疆馕饼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-171450"/>
            <a:ext cx="5148262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新疆烤骆驼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0" y="3309938"/>
            <a:ext cx="4500563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835025" y="790575"/>
            <a:ext cx="100647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400" b="1">
                <a:latin typeface="Times New Roman" pitchFamily="18" charset="0"/>
              </a:rPr>
              <a:t>馕饼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/>
          </p:cNvSpPr>
          <p:nvPr>
            <p:ph type="title" idx="4294967295"/>
          </p:nvPr>
        </p:nvSpPr>
        <p:spPr>
          <a:xfrm>
            <a:off x="1133475" y="744538"/>
            <a:ext cx="7099300" cy="935037"/>
          </a:xfrm>
        </p:spPr>
        <p:txBody>
          <a:bodyPr/>
          <a:lstStyle/>
          <a:p>
            <a:r>
              <a:rPr lang="zh-CN" altLang="en-US" b="1">
                <a:solidFill>
                  <a:srgbClr val="FF0066"/>
                </a:solidFill>
              </a:rPr>
              <a:t>高山、盆地为主的地形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6200" y="2905125"/>
            <a:ext cx="1524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9600">
                <a:solidFill>
                  <a:srgbClr val="CC3300"/>
                </a:solidFill>
                <a:latin typeface="Tahoma" pitchFamily="34" charset="0"/>
              </a:rPr>
              <a:t>疆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555875" y="2420938"/>
            <a:ext cx="2736850" cy="5286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Tahoma" pitchFamily="34" charset="0"/>
              </a:rPr>
              <a:t>阿尔泰山（北）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14600" y="3124200"/>
            <a:ext cx="20574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Tahoma" pitchFamily="34" charset="0"/>
              </a:rPr>
              <a:t>准噶尔盆地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555875" y="3716338"/>
            <a:ext cx="1800225" cy="5286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Tahoma" pitchFamily="34" charset="0"/>
              </a:rPr>
              <a:t>天山（中）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484438" y="4365625"/>
            <a:ext cx="21590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Tahoma" pitchFamily="34" charset="0"/>
              </a:rPr>
              <a:t>塔里木盆地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514600" y="4953000"/>
            <a:ext cx="2562225" cy="588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ahoma" pitchFamily="34" charset="0"/>
              </a:rPr>
              <a:t>昆仑山（南</a:t>
            </a:r>
            <a:r>
              <a:rPr lang="en-US" altLang="zh-CN" sz="3200">
                <a:latin typeface="Tahoma" pitchFamily="34" charset="0"/>
              </a:rPr>
              <a:t>)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V="1">
            <a:off x="1219200" y="2752725"/>
            <a:ext cx="1295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 flipV="1">
            <a:off x="1219200" y="3514725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1295400" y="3743325"/>
            <a:ext cx="1219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>
            <a:off x="1219200" y="4048125"/>
            <a:ext cx="1295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1295400" y="4276725"/>
            <a:ext cx="1219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9" name="Text Box 16"/>
          <p:cNvSpPr txBox="1">
            <a:spLocks noChangeArrowheads="1"/>
          </p:cNvSpPr>
          <p:nvPr/>
        </p:nvSpPr>
        <p:spPr bwMode="auto">
          <a:xfrm>
            <a:off x="6477000" y="2071688"/>
            <a:ext cx="2438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i="1">
              <a:latin typeface="Tahoma" pitchFamily="34" charset="0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5364163" y="4221163"/>
            <a:ext cx="316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</a:rPr>
              <a:t>我国最大的盆地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4624388" y="4384675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/>
              <a:t>——</a:t>
            </a:r>
          </a:p>
        </p:txBody>
      </p:sp>
      <p:sp>
        <p:nvSpPr>
          <p:cNvPr id="29712" name="Text Box 19"/>
          <p:cNvSpPr txBox="1">
            <a:spLocks noChangeArrowheads="1"/>
          </p:cNvSpPr>
          <p:nvPr/>
        </p:nvSpPr>
        <p:spPr bwMode="auto">
          <a:xfrm>
            <a:off x="2916238" y="1341438"/>
            <a:ext cx="3435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/>
              <a:t>“</a:t>
            </a:r>
            <a:r>
              <a:rPr lang="zh-CN" altLang="en-US" sz="4400" b="1">
                <a:ea typeface="黑体" pitchFamily="49" charset="-122"/>
              </a:rPr>
              <a:t>三山夹两盆</a:t>
            </a:r>
            <a:r>
              <a:rPr lang="zh-CN" altLang="en-US" sz="4400" b="1"/>
              <a:t>”</a:t>
            </a:r>
          </a:p>
        </p:txBody>
      </p:sp>
      <p:sp>
        <p:nvSpPr>
          <p:cNvPr id="29713" name="Text Box 20"/>
          <p:cNvSpPr txBox="1">
            <a:spLocks noChangeArrowheads="1"/>
          </p:cNvSpPr>
          <p:nvPr/>
        </p:nvSpPr>
        <p:spPr bwMode="auto">
          <a:xfrm>
            <a:off x="4714875" y="862013"/>
            <a:ext cx="4587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/>
              <a:t>——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500"/>
                                        <p:tgtEl>
                                          <p:spTgt spid="25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 animBg="1"/>
      <p:bldP spid="25607" grpId="0" bldLvl="0" animBg="1"/>
      <p:bldP spid="25608" grpId="0" bldLvl="0" animBg="1"/>
      <p:bldP spid="25609" grpId="0" bldLvl="0" animBg="1"/>
      <p:bldP spid="25610" grpId="0" bldLvl="0" animBg="1"/>
      <p:bldP spid="25611" grpId="0" animBg="1"/>
      <p:bldP spid="25611" grpId="1" animBg="1"/>
      <p:bldP spid="25612" grpId="0" animBg="1"/>
      <p:bldP spid="25613" grpId="0" animBg="1"/>
      <p:bldP spid="25614" grpId="0" animBg="1"/>
      <p:bldP spid="25615" grpId="0" animBg="1"/>
      <p:bldP spid="256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/>
          <p:cNvSpPr>
            <a:spLocks noChangeArrowheads="1" noChangeShapeType="1" noTextEdit="1"/>
          </p:cNvSpPr>
          <p:nvPr/>
        </p:nvSpPr>
        <p:spPr bwMode="auto">
          <a:xfrm rot="-242148">
            <a:off x="919163" y="561975"/>
            <a:ext cx="2667000" cy="3192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弓</a:t>
            </a:r>
          </a:p>
        </p:txBody>
      </p:sp>
      <p:sp>
        <p:nvSpPr>
          <p:cNvPr id="13315" name="矩形 13314"/>
          <p:cNvSpPr>
            <a:spLocks noChangeArrowheads="1" noChangeShapeType="1" noTextEdit="1"/>
          </p:cNvSpPr>
          <p:nvPr/>
        </p:nvSpPr>
        <p:spPr bwMode="auto">
          <a:xfrm rot="-1336049">
            <a:off x="1409700" y="2308225"/>
            <a:ext cx="1181100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土</a:t>
            </a:r>
          </a:p>
        </p:txBody>
      </p:sp>
      <p:sp>
        <p:nvSpPr>
          <p:cNvPr id="13316" name="矩形 13315"/>
          <p:cNvSpPr>
            <a:spLocks noChangeArrowheads="1" noChangeShapeType="1" noTextEdit="1"/>
          </p:cNvSpPr>
          <p:nvPr/>
        </p:nvSpPr>
        <p:spPr bwMode="auto">
          <a:xfrm rot="356656">
            <a:off x="3240088" y="404813"/>
            <a:ext cx="2362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</a:rPr>
              <a:t>一</a:t>
            </a:r>
          </a:p>
        </p:txBody>
      </p:sp>
      <p:sp>
        <p:nvSpPr>
          <p:cNvPr id="13317" name="矩形 13316"/>
          <p:cNvSpPr>
            <a:spLocks noChangeArrowheads="1" noChangeShapeType="1" noTextEdit="1"/>
          </p:cNvSpPr>
          <p:nvPr/>
        </p:nvSpPr>
        <p:spPr bwMode="auto">
          <a:xfrm rot="271347">
            <a:off x="3240088" y="1895475"/>
            <a:ext cx="2362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</a:rPr>
              <a:t>一</a:t>
            </a:r>
          </a:p>
        </p:txBody>
      </p:sp>
      <p:sp>
        <p:nvSpPr>
          <p:cNvPr id="13318" name="矩形 13317"/>
          <p:cNvSpPr>
            <a:spLocks noChangeArrowheads="1" noChangeShapeType="1" noTextEdit="1"/>
          </p:cNvSpPr>
          <p:nvPr/>
        </p:nvSpPr>
        <p:spPr bwMode="auto">
          <a:xfrm rot="335129">
            <a:off x="3162300" y="3375025"/>
            <a:ext cx="2514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</a:rPr>
              <a:t>一</a:t>
            </a:r>
          </a:p>
        </p:txBody>
      </p:sp>
      <p:sp>
        <p:nvSpPr>
          <p:cNvPr id="13319" name="矩形 13318"/>
          <p:cNvSpPr>
            <a:spLocks noChangeArrowheads="1" noChangeShapeType="1" noTextEdit="1"/>
          </p:cNvSpPr>
          <p:nvPr/>
        </p:nvSpPr>
        <p:spPr bwMode="auto">
          <a:xfrm rot="-220151">
            <a:off x="3201988" y="985838"/>
            <a:ext cx="2438400" cy="912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458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</a:rPr>
              <a:t>田</a:t>
            </a:r>
          </a:p>
        </p:txBody>
      </p:sp>
      <p:sp>
        <p:nvSpPr>
          <p:cNvPr id="13320" name="矩形 13319"/>
          <p:cNvSpPr>
            <a:spLocks noChangeArrowheads="1" noChangeShapeType="1" noTextEdit="1"/>
          </p:cNvSpPr>
          <p:nvPr/>
        </p:nvSpPr>
        <p:spPr bwMode="auto">
          <a:xfrm rot="-220151">
            <a:off x="3200400" y="2462213"/>
            <a:ext cx="2438400" cy="912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458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楷体_GB2312"/>
              </a:rPr>
              <a:t>田</a:t>
            </a:r>
          </a:p>
        </p:txBody>
      </p:sp>
      <p:sp>
        <p:nvSpPr>
          <p:cNvPr id="13321" name="文本框 13320"/>
          <p:cNvSpPr txBox="1">
            <a:spLocks noChangeArrowheads="1"/>
          </p:cNvSpPr>
          <p:nvPr/>
        </p:nvSpPr>
        <p:spPr bwMode="auto">
          <a:xfrm>
            <a:off x="6629400" y="40322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Tahoma" pitchFamily="34" charset="0"/>
              </a:rPr>
              <a:t>阿尔泰山</a:t>
            </a:r>
          </a:p>
        </p:txBody>
      </p:sp>
      <p:sp>
        <p:nvSpPr>
          <p:cNvPr id="13322" name="文本框 13321"/>
          <p:cNvSpPr txBox="1">
            <a:spLocks noChangeArrowheads="1"/>
          </p:cNvSpPr>
          <p:nvPr/>
        </p:nvSpPr>
        <p:spPr bwMode="auto">
          <a:xfrm>
            <a:off x="6629400" y="1146175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Tahoma" pitchFamily="34" charset="0"/>
              </a:rPr>
              <a:t>准噶尔盆地</a:t>
            </a:r>
          </a:p>
        </p:txBody>
      </p:sp>
      <p:sp>
        <p:nvSpPr>
          <p:cNvPr id="13323" name="文本框 13322"/>
          <p:cNvSpPr txBox="1">
            <a:spLocks noChangeArrowheads="1"/>
          </p:cNvSpPr>
          <p:nvPr/>
        </p:nvSpPr>
        <p:spPr bwMode="auto">
          <a:xfrm>
            <a:off x="6629400" y="1851025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Tahoma" pitchFamily="34" charset="0"/>
              </a:rPr>
              <a:t>天山</a:t>
            </a:r>
          </a:p>
        </p:txBody>
      </p:sp>
      <p:sp>
        <p:nvSpPr>
          <p:cNvPr id="13324" name="文本框 13323"/>
          <p:cNvSpPr txBox="1">
            <a:spLocks noChangeArrowheads="1"/>
          </p:cNvSpPr>
          <p:nvPr/>
        </p:nvSpPr>
        <p:spPr bwMode="auto">
          <a:xfrm>
            <a:off x="6629400" y="2632075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Tahoma" pitchFamily="34" charset="0"/>
              </a:rPr>
              <a:t>塔里木盆地</a:t>
            </a:r>
          </a:p>
        </p:txBody>
      </p:sp>
      <p:sp>
        <p:nvSpPr>
          <p:cNvPr id="13325" name="文本框 13324"/>
          <p:cNvSpPr txBox="1">
            <a:spLocks noChangeArrowheads="1"/>
          </p:cNvSpPr>
          <p:nvPr/>
        </p:nvSpPr>
        <p:spPr bwMode="auto">
          <a:xfrm>
            <a:off x="6629400" y="3298825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Tahoma" pitchFamily="34" charset="0"/>
              </a:rPr>
              <a:t>昆仑山</a:t>
            </a:r>
          </a:p>
        </p:txBody>
      </p:sp>
      <p:sp>
        <p:nvSpPr>
          <p:cNvPr id="13326" name="云形标注 13325"/>
          <p:cNvSpPr/>
          <p:nvPr/>
        </p:nvSpPr>
        <p:spPr>
          <a:xfrm>
            <a:off x="11113" y="3100388"/>
            <a:ext cx="1577975" cy="1042987"/>
          </a:xfrm>
          <a:prstGeom prst="cloudCallout">
            <a:avLst>
              <a:gd name="adj1" fmla="val 115491"/>
              <a:gd name="adj2" fmla="val 35995"/>
            </a:avLst>
          </a:prstGeom>
          <a:solidFill>
            <a:schemeClr val="accent3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发挥想象</a:t>
            </a:r>
            <a:r>
              <a:rPr lang="zh-CN" altLang="en-US" sz="2400" b="1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3327" name="文本框 13326"/>
          <p:cNvSpPr txBox="1">
            <a:spLocks noChangeArrowheads="1"/>
          </p:cNvSpPr>
          <p:nvPr/>
        </p:nvSpPr>
        <p:spPr bwMode="auto">
          <a:xfrm>
            <a:off x="2339975" y="3860800"/>
            <a:ext cx="5868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tx2"/>
                </a:solidFill>
              </a:rPr>
              <a:t>“疆”的另一半应如何解释？</a:t>
            </a:r>
          </a:p>
        </p:txBody>
      </p:sp>
      <p:sp>
        <p:nvSpPr>
          <p:cNvPr id="13328" name="直接连接符 13327"/>
          <p:cNvSpPr>
            <a:spLocks noChangeShapeType="1"/>
          </p:cNvSpPr>
          <p:nvPr/>
        </p:nvSpPr>
        <p:spPr bwMode="auto">
          <a:xfrm flipH="1">
            <a:off x="5715000" y="555625"/>
            <a:ext cx="838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直接连接符 13328"/>
          <p:cNvSpPr>
            <a:spLocks noChangeShapeType="1"/>
          </p:cNvSpPr>
          <p:nvPr/>
        </p:nvSpPr>
        <p:spPr bwMode="auto">
          <a:xfrm flipH="1">
            <a:off x="5715000" y="1317625"/>
            <a:ext cx="838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直接连接符 13329"/>
          <p:cNvSpPr>
            <a:spLocks noChangeShapeType="1"/>
          </p:cNvSpPr>
          <p:nvPr/>
        </p:nvSpPr>
        <p:spPr bwMode="auto">
          <a:xfrm flipH="1">
            <a:off x="5715000" y="2079625"/>
            <a:ext cx="838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1" name="直接连接符 13330"/>
          <p:cNvSpPr>
            <a:spLocks noChangeShapeType="1"/>
          </p:cNvSpPr>
          <p:nvPr/>
        </p:nvSpPr>
        <p:spPr bwMode="auto">
          <a:xfrm flipH="1">
            <a:off x="5562600" y="2841625"/>
            <a:ext cx="9906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2" name="直接连接符 13331"/>
          <p:cNvSpPr>
            <a:spLocks noChangeShapeType="1"/>
          </p:cNvSpPr>
          <p:nvPr/>
        </p:nvSpPr>
        <p:spPr bwMode="auto">
          <a:xfrm flipH="1">
            <a:off x="5638800" y="3603625"/>
            <a:ext cx="9144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矩形 13332"/>
          <p:cNvSpPr>
            <a:spLocks noChangeArrowheads="1"/>
          </p:cNvSpPr>
          <p:nvPr/>
        </p:nvSpPr>
        <p:spPr bwMode="auto">
          <a:xfrm>
            <a:off x="11113" y="4325938"/>
            <a:ext cx="91440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新疆的“疆”字高度浓缩了新疆的地形特点和国防重要性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右上第一横代表新疆北部的阿尔泰山，中间一横代表天山，最下边一横代表昆仑山，三横之间的两个“田”分别代表两大盆地。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左边摆放了一张“弓”，弓是中国古代的冷兵器，而新疆自古就是中国的领土，且远离统治中心，位于边防要塞，因此需要设防保护，保护国土不被侵占，因此在“弓”内加了一个土字。</a:t>
            </a:r>
            <a:r>
              <a:rPr lang="zh-CN" altLang="en-US" sz="24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0741" name="标题 13333"/>
          <p:cNvSpPr>
            <a:spLocks noGrp="1"/>
          </p:cNvSpPr>
          <p:nvPr>
            <p:ph type="title" idx="4294967295"/>
          </p:nvPr>
        </p:nvSpPr>
        <p:spPr>
          <a:xfrm>
            <a:off x="130175" y="0"/>
            <a:ext cx="4916488" cy="609600"/>
          </a:xfrm>
        </p:spPr>
        <p:txBody>
          <a:bodyPr/>
          <a:lstStyle/>
          <a:p>
            <a:r>
              <a:rPr lang="zh-CN" altLang="en-US"/>
              <a:t>有趣的地名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/>
      <p:bldP spid="13322" grpId="0"/>
      <p:bldP spid="13323" grpId="0"/>
      <p:bldP spid="13324" grpId="0"/>
      <p:bldP spid="13325" grpId="0"/>
      <p:bldP spid="13326" grpId="0" bldLvl="0" animBg="1"/>
      <p:bldP spid="13326" grpId="1" bldLvl="0" animBg="1"/>
      <p:bldP spid="13327" grpId="0"/>
      <p:bldP spid="13327" grpId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1746" name="Picture 3" descr="中国的年降水量分布图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8153400" cy="61214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14337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420" cy="4368"/>
          </a:xfrm>
        </p:grpSpPr>
        <p:grpSp>
          <p:nvGrpSpPr>
            <p:cNvPr id="32772" name="组合 14338"/>
            <p:cNvGrpSpPr>
              <a:grpSpLocks/>
            </p:cNvGrpSpPr>
            <p:nvPr/>
          </p:nvGrpSpPr>
          <p:grpSpPr bwMode="auto">
            <a:xfrm>
              <a:off x="0" y="0"/>
              <a:ext cx="5420" cy="4368"/>
              <a:chOff x="0" y="0"/>
              <a:chExt cx="5420" cy="4368"/>
            </a:xfrm>
          </p:grpSpPr>
          <p:grpSp>
            <p:nvGrpSpPr>
              <p:cNvPr id="32774" name="组合 14339"/>
              <p:cNvGrpSpPr>
                <a:grpSpLocks/>
              </p:cNvGrpSpPr>
              <p:nvPr/>
            </p:nvGrpSpPr>
            <p:grpSpPr bwMode="auto">
              <a:xfrm>
                <a:off x="0" y="0"/>
                <a:ext cx="5420" cy="4368"/>
                <a:chOff x="0" y="0"/>
                <a:chExt cx="5420" cy="4368"/>
              </a:xfrm>
            </p:grpSpPr>
            <p:pic>
              <p:nvPicPr>
                <p:cNvPr id="32776" name="图片 14340"/>
                <p:cNvPicPr>
                  <a:picLocks noChangeAspect="1"/>
                </p:cNvPicPr>
                <p:nvPr/>
              </p:nvPicPr>
              <p:blipFill>
                <a:blip r:embed="rId2"/>
                <a:srcRect l="7483" t="28923" r="9843" b="25055"/>
                <a:stretch>
                  <a:fillRect/>
                </a:stretch>
              </p:blipFill>
              <p:spPr bwMode="auto">
                <a:xfrm>
                  <a:off x="0" y="0"/>
                  <a:ext cx="5420" cy="4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7" name="组合 14341"/>
                <p:cNvGrpSpPr>
                  <a:grpSpLocks/>
                </p:cNvGrpSpPr>
                <p:nvPr/>
              </p:nvGrpSpPr>
              <p:grpSpPr bwMode="auto">
                <a:xfrm>
                  <a:off x="0" y="882"/>
                  <a:ext cx="5260" cy="870"/>
                  <a:chOff x="0" y="0"/>
                  <a:chExt cx="5260" cy="870"/>
                </a:xfrm>
              </p:grpSpPr>
              <p:sp>
                <p:nvSpPr>
                  <p:cNvPr id="32778" name="未知"/>
                  <p:cNvSpPr>
                    <a:spLocks/>
                  </p:cNvSpPr>
                  <p:nvPr/>
                </p:nvSpPr>
                <p:spPr bwMode="auto">
                  <a:xfrm>
                    <a:off x="91" y="227"/>
                    <a:ext cx="5169" cy="643"/>
                  </a:xfrm>
                  <a:custGeom>
                    <a:avLst/>
                    <a:gdLst>
                      <a:gd name="T0" fmla="*/ 0 w 5169"/>
                      <a:gd name="T1" fmla="*/ 0 h 643"/>
                      <a:gd name="T2" fmla="*/ 5169 w 5169"/>
                      <a:gd name="T3" fmla="*/ 643 h 6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58" y="348"/>
                      </a:cxn>
                      <a:cxn ang="0">
                        <a:pos x="1707" y="494"/>
                      </a:cxn>
                      <a:cxn ang="0">
                        <a:pos x="3084" y="635"/>
                      </a:cxn>
                      <a:cxn ang="0">
                        <a:pos x="4231" y="448"/>
                      </a:cxn>
                      <a:cxn ang="0">
                        <a:pos x="5026" y="265"/>
                      </a:cxn>
                      <a:cxn ang="0">
                        <a:pos x="5090" y="229"/>
                      </a:cxn>
                    </a:cxnLst>
                    <a:rect l="T0" t="T1" r="T2" b="T3"/>
                    <a:pathLst>
                      <a:path w="5169" h="643">
                        <a:moveTo>
                          <a:pt x="0" y="0"/>
                        </a:moveTo>
                        <a:cubicBezTo>
                          <a:pt x="176" y="58"/>
                          <a:pt x="774" y="266"/>
                          <a:pt x="1058" y="348"/>
                        </a:cubicBezTo>
                        <a:cubicBezTo>
                          <a:pt x="1342" y="430"/>
                          <a:pt x="1369" y="446"/>
                          <a:pt x="1707" y="494"/>
                        </a:cubicBezTo>
                        <a:cubicBezTo>
                          <a:pt x="2045" y="542"/>
                          <a:pt x="2663" y="643"/>
                          <a:pt x="3084" y="635"/>
                        </a:cubicBezTo>
                        <a:cubicBezTo>
                          <a:pt x="3505" y="627"/>
                          <a:pt x="3907" y="510"/>
                          <a:pt x="4231" y="448"/>
                        </a:cubicBezTo>
                        <a:cubicBezTo>
                          <a:pt x="4555" y="386"/>
                          <a:pt x="4883" y="301"/>
                          <a:pt x="5026" y="265"/>
                        </a:cubicBezTo>
                        <a:cubicBezTo>
                          <a:pt x="5169" y="229"/>
                          <a:pt x="5077" y="237"/>
                          <a:pt x="5090" y="229"/>
                        </a:cubicBezTo>
                      </a:path>
                    </a:pathLst>
                  </a:custGeom>
                  <a:noFill/>
                  <a:ln w="57150" cap="sq" cmpd="sng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79" name="文本框 143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17" cy="3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 typeface="Arial" charset="0"/>
                      <a:buNone/>
                    </a:pPr>
                    <a:r>
                      <a:rPr lang="en-US" altLang="zh-CN" sz="3200" b="1">
                        <a:solidFill>
                          <a:schemeClr val="bg2"/>
                        </a:solidFill>
                        <a:latin typeface="Times New Roman" pitchFamily="18" charset="0"/>
                      </a:rPr>
                      <a:t>40°N</a:t>
                    </a:r>
                  </a:p>
                </p:txBody>
              </p:sp>
            </p:grpSp>
          </p:grpSp>
          <p:sp>
            <p:nvSpPr>
              <p:cNvPr id="32775" name="未知"/>
              <p:cNvSpPr>
                <a:spLocks/>
              </p:cNvSpPr>
              <p:nvPr/>
            </p:nvSpPr>
            <p:spPr bwMode="auto">
              <a:xfrm>
                <a:off x="204" y="3162"/>
                <a:ext cx="5216" cy="540"/>
              </a:xfrm>
              <a:custGeom>
                <a:avLst/>
                <a:gdLst>
                  <a:gd name="T0" fmla="*/ 0 w 5216"/>
                  <a:gd name="T1" fmla="*/ 0 h 540"/>
                  <a:gd name="T2" fmla="*/ 5216 w 5216"/>
                  <a:gd name="T3" fmla="*/ 540 h 540"/>
                </a:gdLst>
                <a:ahLst/>
                <a:cxnLst>
                  <a:cxn ang="0">
                    <a:pos x="0" y="0"/>
                  </a:cxn>
                  <a:cxn ang="0">
                    <a:pos x="1201" y="316"/>
                  </a:cxn>
                  <a:cxn ang="0">
                    <a:pos x="3048" y="499"/>
                  </a:cxn>
                  <a:cxn ang="0">
                    <a:pos x="5216" y="68"/>
                  </a:cxn>
                </a:cxnLst>
                <a:rect l="T0" t="T1" r="T2" b="T3"/>
                <a:pathLst>
                  <a:path w="5216" h="540">
                    <a:moveTo>
                      <a:pt x="0" y="0"/>
                    </a:moveTo>
                    <a:cubicBezTo>
                      <a:pt x="200" y="53"/>
                      <a:pt x="693" y="233"/>
                      <a:pt x="1201" y="316"/>
                    </a:cubicBezTo>
                    <a:cubicBezTo>
                      <a:pt x="1709" y="399"/>
                      <a:pt x="2379" y="540"/>
                      <a:pt x="3048" y="499"/>
                    </a:cubicBezTo>
                    <a:cubicBezTo>
                      <a:pt x="3717" y="458"/>
                      <a:pt x="4764" y="158"/>
                      <a:pt x="5216" y="68"/>
                    </a:cubicBezTo>
                  </a:path>
                </a:pathLst>
              </a:custGeom>
              <a:noFill/>
              <a:ln w="57150" cap="flat" cmpd="sng">
                <a:solidFill>
                  <a:schemeClr val="hlink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73" name="未知"/>
            <p:cNvSpPr>
              <a:spLocks/>
            </p:cNvSpPr>
            <p:nvPr/>
          </p:nvSpPr>
          <p:spPr bwMode="auto">
            <a:xfrm>
              <a:off x="68" y="96"/>
              <a:ext cx="5307" cy="533"/>
            </a:xfrm>
            <a:custGeom>
              <a:avLst/>
              <a:gdLst>
                <a:gd name="T0" fmla="*/ 0 w 5307"/>
                <a:gd name="T1" fmla="*/ 0 h 533"/>
                <a:gd name="T2" fmla="*/ 5307 w 5307"/>
                <a:gd name="T3" fmla="*/ 533 h 533"/>
              </a:gdLst>
              <a:ahLst/>
              <a:cxnLst>
                <a:cxn ang="0">
                  <a:pos x="0" y="0"/>
                </a:cxn>
                <a:cxn ang="0">
                  <a:pos x="2427" y="476"/>
                </a:cxn>
                <a:cxn ang="0">
                  <a:pos x="4153" y="343"/>
                </a:cxn>
                <a:cxn ang="0">
                  <a:pos x="5307" y="23"/>
                </a:cxn>
              </a:cxnLst>
              <a:rect l="T0" t="T1" r="T2" b="T3"/>
              <a:pathLst>
                <a:path w="5307" h="533">
                  <a:moveTo>
                    <a:pt x="0" y="0"/>
                  </a:moveTo>
                  <a:cubicBezTo>
                    <a:pt x="771" y="236"/>
                    <a:pt x="1735" y="419"/>
                    <a:pt x="2427" y="476"/>
                  </a:cubicBezTo>
                  <a:cubicBezTo>
                    <a:pt x="3119" y="533"/>
                    <a:pt x="3673" y="418"/>
                    <a:pt x="4153" y="343"/>
                  </a:cubicBezTo>
                  <a:cubicBezTo>
                    <a:pt x="4633" y="268"/>
                    <a:pt x="5067" y="90"/>
                    <a:pt x="5307" y="23"/>
                  </a:cubicBezTo>
                </a:path>
              </a:pathLst>
            </a:custGeom>
            <a:noFill/>
            <a:ln w="57150" cap="sq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0" name="圆角矩形标注 14346"/>
          <p:cNvSpPr>
            <a:spLocks noChangeArrowheads="1"/>
          </p:cNvSpPr>
          <p:nvPr/>
        </p:nvSpPr>
        <p:spPr bwMode="auto">
          <a:xfrm>
            <a:off x="4032250" y="0"/>
            <a:ext cx="4502150" cy="990600"/>
          </a:xfrm>
          <a:prstGeom prst="wedgeRoundRectCallout">
            <a:avLst>
              <a:gd name="adj1" fmla="val -79690"/>
              <a:gd name="adj2" fmla="val 183653"/>
              <a:gd name="adj3" fmla="val 16667"/>
            </a:avLst>
          </a:prstGeom>
          <a:solidFill>
            <a:srgbClr val="FF6600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chemeClr val="tx2"/>
                </a:solidFill>
                <a:latin typeface="Times New Roman" pitchFamily="18" charset="0"/>
              </a:rPr>
              <a:t>新疆的温度带</a:t>
            </a:r>
          </a:p>
        </p:txBody>
      </p:sp>
      <p:sp>
        <p:nvSpPr>
          <p:cNvPr id="32771" name="矩形 14347"/>
          <p:cNvSpPr>
            <a:spLocks noChangeArrowheads="1"/>
          </p:cNvSpPr>
          <p:nvPr/>
        </p:nvSpPr>
        <p:spPr bwMode="auto">
          <a:xfrm>
            <a:off x="395288" y="0"/>
            <a:ext cx="576262" cy="2222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chemeClr val="bg2"/>
                </a:solidFill>
              </a:rPr>
              <a:t>：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15361"/>
          <p:cNvGrpSpPr>
            <a:grpSpLocks/>
          </p:cNvGrpSpPr>
          <p:nvPr/>
        </p:nvGrpSpPr>
        <p:grpSpPr bwMode="auto">
          <a:xfrm>
            <a:off x="263525" y="-98425"/>
            <a:ext cx="8145463" cy="6505575"/>
            <a:chOff x="0" y="0"/>
            <a:chExt cx="5465" cy="4383"/>
          </a:xfrm>
        </p:grpSpPr>
        <p:grpSp>
          <p:nvGrpSpPr>
            <p:cNvPr id="33796" name="组合 15362"/>
            <p:cNvGrpSpPr>
              <a:grpSpLocks/>
            </p:cNvGrpSpPr>
            <p:nvPr/>
          </p:nvGrpSpPr>
          <p:grpSpPr bwMode="auto">
            <a:xfrm>
              <a:off x="0" y="0"/>
              <a:ext cx="5465" cy="4383"/>
              <a:chOff x="0" y="0"/>
              <a:chExt cx="5465" cy="4383"/>
            </a:xfrm>
          </p:grpSpPr>
          <p:grpSp>
            <p:nvGrpSpPr>
              <p:cNvPr id="33798" name="组合 15363"/>
              <p:cNvGrpSpPr>
                <a:grpSpLocks/>
              </p:cNvGrpSpPr>
              <p:nvPr/>
            </p:nvGrpSpPr>
            <p:grpSpPr bwMode="auto">
              <a:xfrm>
                <a:off x="0" y="0"/>
                <a:ext cx="5465" cy="4383"/>
                <a:chOff x="0" y="0"/>
                <a:chExt cx="5465" cy="4383"/>
              </a:xfrm>
            </p:grpSpPr>
            <p:pic>
              <p:nvPicPr>
                <p:cNvPr id="33824" name="图片 15364" descr="pic_124114"/>
                <p:cNvPicPr>
                  <a:picLocks noChangeAspect="1"/>
                </p:cNvPicPr>
                <p:nvPr/>
              </p:nvPicPr>
              <p:blipFill>
                <a:blip r:embed="rId2">
                  <a:lum bright="-24000" contrast="28000"/>
                </a:blip>
                <a:srcRect l="27924" t="27328" r="26718" b="47539"/>
                <a:stretch>
                  <a:fillRect/>
                </a:stretch>
              </p:blipFill>
              <p:spPr bwMode="auto">
                <a:xfrm>
                  <a:off x="0" y="0"/>
                  <a:ext cx="5465" cy="43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825" name="组合 15365"/>
                <p:cNvGrpSpPr>
                  <a:grpSpLocks/>
                </p:cNvGrpSpPr>
                <p:nvPr/>
              </p:nvGrpSpPr>
              <p:grpSpPr bwMode="auto">
                <a:xfrm>
                  <a:off x="91" y="1071"/>
                  <a:ext cx="5260" cy="870"/>
                  <a:chOff x="0" y="0"/>
                  <a:chExt cx="5260" cy="870"/>
                </a:xfrm>
              </p:grpSpPr>
              <p:sp>
                <p:nvSpPr>
                  <p:cNvPr id="33826" name="未知"/>
                  <p:cNvSpPr>
                    <a:spLocks/>
                  </p:cNvSpPr>
                  <p:nvPr/>
                </p:nvSpPr>
                <p:spPr bwMode="auto">
                  <a:xfrm>
                    <a:off x="91" y="227"/>
                    <a:ext cx="5169" cy="643"/>
                  </a:xfrm>
                  <a:custGeom>
                    <a:avLst/>
                    <a:gdLst>
                      <a:gd name="T0" fmla="*/ 0 w 5169"/>
                      <a:gd name="T1" fmla="*/ 0 h 643"/>
                      <a:gd name="T2" fmla="*/ 5169 w 5169"/>
                      <a:gd name="T3" fmla="*/ 643 h 64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58" y="348"/>
                      </a:cxn>
                      <a:cxn ang="0">
                        <a:pos x="1707" y="494"/>
                      </a:cxn>
                      <a:cxn ang="0">
                        <a:pos x="3084" y="635"/>
                      </a:cxn>
                      <a:cxn ang="0">
                        <a:pos x="4231" y="448"/>
                      </a:cxn>
                      <a:cxn ang="0">
                        <a:pos x="5026" y="265"/>
                      </a:cxn>
                      <a:cxn ang="0">
                        <a:pos x="5090" y="229"/>
                      </a:cxn>
                    </a:cxnLst>
                    <a:rect l="T0" t="T1" r="T2" b="T3"/>
                    <a:pathLst>
                      <a:path w="5169" h="643">
                        <a:moveTo>
                          <a:pt x="0" y="0"/>
                        </a:moveTo>
                        <a:cubicBezTo>
                          <a:pt x="176" y="58"/>
                          <a:pt x="774" y="266"/>
                          <a:pt x="1058" y="348"/>
                        </a:cubicBezTo>
                        <a:cubicBezTo>
                          <a:pt x="1342" y="430"/>
                          <a:pt x="1369" y="446"/>
                          <a:pt x="1707" y="494"/>
                        </a:cubicBezTo>
                        <a:cubicBezTo>
                          <a:pt x="2045" y="542"/>
                          <a:pt x="2663" y="643"/>
                          <a:pt x="3084" y="635"/>
                        </a:cubicBezTo>
                        <a:cubicBezTo>
                          <a:pt x="3505" y="627"/>
                          <a:pt x="3907" y="510"/>
                          <a:pt x="4231" y="448"/>
                        </a:cubicBezTo>
                        <a:cubicBezTo>
                          <a:pt x="4555" y="386"/>
                          <a:pt x="4883" y="301"/>
                          <a:pt x="5026" y="265"/>
                        </a:cubicBezTo>
                        <a:cubicBezTo>
                          <a:pt x="5169" y="229"/>
                          <a:pt x="5077" y="237"/>
                          <a:pt x="5090" y="229"/>
                        </a:cubicBezTo>
                      </a:path>
                    </a:pathLst>
                  </a:custGeom>
                  <a:noFill/>
                  <a:ln w="57150" cap="sq" cmpd="sng">
                    <a:solidFill>
                      <a:schemeClr val="bg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27" name="文本框 1536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17" cy="39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 typeface="Arial" charset="0"/>
                      <a:buNone/>
                    </a:pPr>
                    <a:r>
                      <a:rPr lang="en-US" altLang="zh-CN" sz="3200" b="1">
                        <a:solidFill>
                          <a:schemeClr val="bg2"/>
                        </a:solidFill>
                        <a:latin typeface="Times New Roman" pitchFamily="18" charset="0"/>
                      </a:rPr>
                      <a:t>40°N</a:t>
                    </a:r>
                  </a:p>
                </p:txBody>
              </p:sp>
            </p:grpSp>
          </p:grpSp>
          <p:sp>
            <p:nvSpPr>
              <p:cNvPr id="33799" name="文本框 15368"/>
              <p:cNvSpPr txBox="1">
                <a:spLocks noChangeArrowheads="1"/>
              </p:cNvSpPr>
              <p:nvPr/>
            </p:nvSpPr>
            <p:spPr bwMode="auto">
              <a:xfrm>
                <a:off x="1224" y="1314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温</a:t>
                </a:r>
              </a:p>
            </p:txBody>
          </p:sp>
          <p:sp>
            <p:nvSpPr>
              <p:cNvPr id="33800" name="文本框 15369"/>
              <p:cNvSpPr txBox="1">
                <a:spLocks noChangeArrowheads="1"/>
              </p:cNvSpPr>
              <p:nvPr/>
            </p:nvSpPr>
            <p:spPr bwMode="auto">
              <a:xfrm>
                <a:off x="1610" y="1434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带</a:t>
                </a:r>
              </a:p>
            </p:txBody>
          </p:sp>
          <p:sp>
            <p:nvSpPr>
              <p:cNvPr id="33801" name="文本框 15370"/>
              <p:cNvSpPr txBox="1">
                <a:spLocks noChangeArrowheads="1"/>
              </p:cNvSpPr>
              <p:nvPr/>
            </p:nvSpPr>
            <p:spPr bwMode="auto">
              <a:xfrm>
                <a:off x="2018" y="1518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大</a:t>
                </a:r>
              </a:p>
            </p:txBody>
          </p:sp>
          <p:sp>
            <p:nvSpPr>
              <p:cNvPr id="33802" name="文本框 15371"/>
              <p:cNvSpPr txBox="1">
                <a:spLocks noChangeArrowheads="1"/>
              </p:cNvSpPr>
              <p:nvPr/>
            </p:nvSpPr>
            <p:spPr bwMode="auto">
              <a:xfrm>
                <a:off x="2427" y="1593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陆</a:t>
                </a:r>
              </a:p>
            </p:txBody>
          </p:sp>
          <p:sp>
            <p:nvSpPr>
              <p:cNvPr id="33803" name="文本框 15372"/>
              <p:cNvSpPr txBox="1">
                <a:spLocks noChangeArrowheads="1"/>
              </p:cNvSpPr>
              <p:nvPr/>
            </p:nvSpPr>
            <p:spPr bwMode="auto">
              <a:xfrm>
                <a:off x="2812" y="1636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性</a:t>
                </a:r>
              </a:p>
            </p:txBody>
          </p:sp>
          <p:sp>
            <p:nvSpPr>
              <p:cNvPr id="33804" name="文本框 15373"/>
              <p:cNvSpPr txBox="1">
                <a:spLocks noChangeArrowheads="1"/>
              </p:cNvSpPr>
              <p:nvPr/>
            </p:nvSpPr>
            <p:spPr bwMode="auto">
              <a:xfrm>
                <a:off x="3130" y="1593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气</a:t>
                </a:r>
              </a:p>
            </p:txBody>
          </p:sp>
          <p:sp>
            <p:nvSpPr>
              <p:cNvPr id="33805" name="文本框 15374"/>
              <p:cNvSpPr txBox="1">
                <a:spLocks noChangeArrowheads="1"/>
              </p:cNvSpPr>
              <p:nvPr/>
            </p:nvSpPr>
            <p:spPr bwMode="auto">
              <a:xfrm>
                <a:off x="3447" y="1412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候</a:t>
                </a:r>
              </a:p>
            </p:txBody>
          </p:sp>
          <p:sp>
            <p:nvSpPr>
              <p:cNvPr id="33806" name="文本框 15375"/>
              <p:cNvSpPr txBox="1">
                <a:spLocks noChangeArrowheads="1"/>
              </p:cNvSpPr>
              <p:nvPr/>
            </p:nvSpPr>
            <p:spPr bwMode="auto">
              <a:xfrm>
                <a:off x="4513" y="867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候</a:t>
                </a:r>
              </a:p>
            </p:txBody>
          </p:sp>
          <p:sp>
            <p:nvSpPr>
              <p:cNvPr id="33807" name="文本框 15376"/>
              <p:cNvSpPr txBox="1">
                <a:spLocks noChangeArrowheads="1"/>
              </p:cNvSpPr>
              <p:nvPr/>
            </p:nvSpPr>
            <p:spPr bwMode="auto">
              <a:xfrm rot="-2480211">
                <a:off x="4309" y="1137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气</a:t>
                </a:r>
              </a:p>
            </p:txBody>
          </p:sp>
          <p:sp>
            <p:nvSpPr>
              <p:cNvPr id="33808" name="文本框 15377"/>
              <p:cNvSpPr txBox="1">
                <a:spLocks noChangeArrowheads="1"/>
              </p:cNvSpPr>
              <p:nvPr/>
            </p:nvSpPr>
            <p:spPr bwMode="auto">
              <a:xfrm rot="-2480211">
                <a:off x="4128" y="1409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风</a:t>
                </a:r>
              </a:p>
            </p:txBody>
          </p:sp>
          <p:sp>
            <p:nvSpPr>
              <p:cNvPr id="33809" name="文本框 15378"/>
              <p:cNvSpPr txBox="1">
                <a:spLocks noChangeArrowheads="1"/>
              </p:cNvSpPr>
              <p:nvPr/>
            </p:nvSpPr>
            <p:spPr bwMode="auto">
              <a:xfrm rot="-2480211">
                <a:off x="3901" y="1684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季</a:t>
                </a:r>
              </a:p>
            </p:txBody>
          </p:sp>
          <p:sp>
            <p:nvSpPr>
              <p:cNvPr id="33810" name="文本框 15379"/>
              <p:cNvSpPr txBox="1">
                <a:spLocks noChangeArrowheads="1"/>
              </p:cNvSpPr>
              <p:nvPr/>
            </p:nvSpPr>
            <p:spPr bwMode="auto">
              <a:xfrm rot="-2480211">
                <a:off x="3561" y="1933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带</a:t>
                </a:r>
              </a:p>
            </p:txBody>
          </p:sp>
          <p:sp>
            <p:nvSpPr>
              <p:cNvPr id="33811" name="文本框 15380"/>
              <p:cNvSpPr txBox="1">
                <a:spLocks noChangeArrowheads="1"/>
              </p:cNvSpPr>
              <p:nvPr/>
            </p:nvSpPr>
            <p:spPr bwMode="auto">
              <a:xfrm rot="-2480211">
                <a:off x="3334" y="2160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温</a:t>
                </a:r>
              </a:p>
            </p:txBody>
          </p:sp>
          <p:sp>
            <p:nvSpPr>
              <p:cNvPr id="33812" name="文本框 15381"/>
              <p:cNvSpPr txBox="1">
                <a:spLocks noChangeArrowheads="1"/>
              </p:cNvSpPr>
              <p:nvPr/>
            </p:nvSpPr>
            <p:spPr bwMode="auto">
              <a:xfrm rot="-2480211">
                <a:off x="3130" y="3045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季</a:t>
                </a:r>
              </a:p>
            </p:txBody>
          </p:sp>
          <p:sp>
            <p:nvSpPr>
              <p:cNvPr id="33813" name="文本框 15382"/>
              <p:cNvSpPr txBox="1">
                <a:spLocks noChangeArrowheads="1"/>
              </p:cNvSpPr>
              <p:nvPr/>
            </p:nvSpPr>
            <p:spPr bwMode="auto">
              <a:xfrm rot="-2480211">
                <a:off x="3379" y="2999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风</a:t>
                </a:r>
              </a:p>
            </p:txBody>
          </p:sp>
          <p:sp>
            <p:nvSpPr>
              <p:cNvPr id="33814" name="文本框 15383"/>
              <p:cNvSpPr txBox="1">
                <a:spLocks noChangeArrowheads="1"/>
              </p:cNvSpPr>
              <p:nvPr/>
            </p:nvSpPr>
            <p:spPr bwMode="auto">
              <a:xfrm rot="-2480211">
                <a:off x="3652" y="2931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气</a:t>
                </a:r>
              </a:p>
            </p:txBody>
          </p:sp>
          <p:sp>
            <p:nvSpPr>
              <p:cNvPr id="33815" name="文本框 15384"/>
              <p:cNvSpPr txBox="1">
                <a:spLocks noChangeArrowheads="1"/>
              </p:cNvSpPr>
              <p:nvPr/>
            </p:nvSpPr>
            <p:spPr bwMode="auto">
              <a:xfrm>
                <a:off x="3901" y="2863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候</a:t>
                </a:r>
              </a:p>
            </p:txBody>
          </p:sp>
          <p:sp>
            <p:nvSpPr>
              <p:cNvPr id="33816" name="文本框 15385"/>
              <p:cNvSpPr txBox="1">
                <a:spLocks noChangeArrowheads="1"/>
              </p:cNvSpPr>
              <p:nvPr/>
            </p:nvSpPr>
            <p:spPr bwMode="auto">
              <a:xfrm rot="-2480211">
                <a:off x="2563" y="3181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热</a:t>
                </a:r>
              </a:p>
            </p:txBody>
          </p:sp>
          <p:sp>
            <p:nvSpPr>
              <p:cNvPr id="33817" name="文本框 15386"/>
              <p:cNvSpPr txBox="1">
                <a:spLocks noChangeArrowheads="1"/>
              </p:cNvSpPr>
              <p:nvPr/>
            </p:nvSpPr>
            <p:spPr bwMode="auto">
              <a:xfrm rot="-2480211">
                <a:off x="2268" y="3249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亚</a:t>
                </a:r>
              </a:p>
            </p:txBody>
          </p:sp>
          <p:sp>
            <p:nvSpPr>
              <p:cNvPr id="33818" name="文本框 15387"/>
              <p:cNvSpPr txBox="1">
                <a:spLocks noChangeArrowheads="1"/>
              </p:cNvSpPr>
              <p:nvPr/>
            </p:nvSpPr>
            <p:spPr bwMode="auto">
              <a:xfrm rot="-192887">
                <a:off x="2336" y="3702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季</a:t>
                </a:r>
              </a:p>
            </p:txBody>
          </p:sp>
          <p:sp>
            <p:nvSpPr>
              <p:cNvPr id="33819" name="文本框 15388"/>
              <p:cNvSpPr txBox="1">
                <a:spLocks noChangeArrowheads="1"/>
              </p:cNvSpPr>
              <p:nvPr/>
            </p:nvSpPr>
            <p:spPr bwMode="auto">
              <a:xfrm rot="-192887">
                <a:off x="2586" y="3838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风</a:t>
                </a:r>
              </a:p>
            </p:txBody>
          </p:sp>
          <p:sp>
            <p:nvSpPr>
              <p:cNvPr id="33820" name="文本框 15389"/>
              <p:cNvSpPr txBox="1">
                <a:spLocks noChangeArrowheads="1"/>
              </p:cNvSpPr>
              <p:nvPr/>
            </p:nvSpPr>
            <p:spPr bwMode="auto">
              <a:xfrm rot="-192887">
                <a:off x="2858" y="3816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气</a:t>
                </a:r>
              </a:p>
            </p:txBody>
          </p:sp>
          <p:sp>
            <p:nvSpPr>
              <p:cNvPr id="33821" name="文本框 15390"/>
              <p:cNvSpPr txBox="1">
                <a:spLocks noChangeArrowheads="1"/>
              </p:cNvSpPr>
              <p:nvPr/>
            </p:nvSpPr>
            <p:spPr bwMode="auto">
              <a:xfrm>
                <a:off x="3198" y="3816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latin typeface="Times New Roman" pitchFamily="18" charset="0"/>
                  </a:rPr>
                  <a:t>候</a:t>
                </a:r>
              </a:p>
            </p:txBody>
          </p:sp>
          <p:sp>
            <p:nvSpPr>
              <p:cNvPr id="33822" name="文本框 15391"/>
              <p:cNvSpPr txBox="1">
                <a:spLocks noChangeArrowheads="1"/>
              </p:cNvSpPr>
              <p:nvPr/>
            </p:nvSpPr>
            <p:spPr bwMode="auto">
              <a:xfrm>
                <a:off x="1792" y="3677"/>
                <a:ext cx="476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chemeClr val="bg2"/>
                    </a:solidFill>
                    <a:latin typeface="Times New Roman" pitchFamily="18" charset="0"/>
                  </a:rPr>
                  <a:t>热</a:t>
                </a:r>
              </a:p>
            </p:txBody>
          </p:sp>
          <p:sp>
            <p:nvSpPr>
              <p:cNvPr id="33823" name="文本框 15392"/>
              <p:cNvSpPr txBox="1">
                <a:spLocks noChangeArrowheads="1"/>
              </p:cNvSpPr>
              <p:nvPr/>
            </p:nvSpPr>
            <p:spPr bwMode="auto">
              <a:xfrm>
                <a:off x="749" y="2251"/>
                <a:ext cx="1996" cy="7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3200" b="1">
                    <a:solidFill>
                      <a:srgbClr val="FAF8FE"/>
                    </a:solidFill>
                    <a:latin typeface="Times New Roman" pitchFamily="18" charset="0"/>
                  </a:rPr>
                  <a:t>高 原 山 地 气候</a:t>
                </a:r>
              </a:p>
            </p:txBody>
          </p:sp>
        </p:grpSp>
        <p:sp>
          <p:nvSpPr>
            <p:cNvPr id="33797" name="文本框 15393"/>
            <p:cNvSpPr txBox="1">
              <a:spLocks noChangeArrowheads="1"/>
            </p:cNvSpPr>
            <p:nvPr/>
          </p:nvSpPr>
          <p:spPr bwMode="auto">
            <a:xfrm rot="286238">
              <a:off x="2063" y="3720"/>
              <a:ext cx="476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latin typeface="Times New Roman" pitchFamily="18" charset="0"/>
                </a:rPr>
                <a:t>带</a:t>
              </a:r>
            </a:p>
          </p:txBody>
        </p:sp>
      </p:grpSp>
      <p:sp>
        <p:nvSpPr>
          <p:cNvPr id="33794" name="圆角矩形标注 15395"/>
          <p:cNvSpPr>
            <a:spLocks noChangeArrowheads="1"/>
          </p:cNvSpPr>
          <p:nvPr/>
        </p:nvSpPr>
        <p:spPr bwMode="auto">
          <a:xfrm>
            <a:off x="4032250" y="0"/>
            <a:ext cx="4356100" cy="1520825"/>
          </a:xfrm>
          <a:prstGeom prst="wedgeRoundRectCallout">
            <a:avLst>
              <a:gd name="adj1" fmla="val -75366"/>
              <a:gd name="adj2" fmla="val 80273"/>
              <a:gd name="adj3" fmla="val 16667"/>
            </a:avLst>
          </a:prstGeom>
          <a:solidFill>
            <a:srgbClr val="FF9900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chemeClr val="tx2"/>
                </a:solidFill>
                <a:latin typeface="Times New Roman" pitchFamily="18" charset="0"/>
              </a:rPr>
              <a:t>新疆的气候类型。</a:t>
            </a:r>
          </a:p>
        </p:txBody>
      </p:sp>
      <p:sp>
        <p:nvSpPr>
          <p:cNvPr id="33795" name="文本框 15396"/>
          <p:cNvSpPr txBox="1">
            <a:spLocks noChangeArrowheads="1"/>
          </p:cNvSpPr>
          <p:nvPr/>
        </p:nvSpPr>
        <p:spPr bwMode="auto">
          <a:xfrm>
            <a:off x="3455988" y="5876925"/>
            <a:ext cx="755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带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5"/>
          <p:cNvSpPr txBox="1">
            <a:spLocks noChangeArrowheads="1"/>
          </p:cNvSpPr>
          <p:nvPr/>
        </p:nvSpPr>
        <p:spPr bwMode="auto">
          <a:xfrm>
            <a:off x="395288" y="5300663"/>
            <a:ext cx="8748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684213" y="692150"/>
            <a:ext cx="5543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</a:rPr>
              <a:t>新疆气候特征</a:t>
            </a:r>
            <a:r>
              <a:rPr lang="en-US" altLang="zh-CN" sz="4000" b="1">
                <a:solidFill>
                  <a:srgbClr val="FF3300"/>
                </a:solidFill>
              </a:rPr>
              <a:t>: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干旱</a:t>
            </a:r>
          </a:p>
        </p:txBody>
      </p:sp>
      <p:sp>
        <p:nvSpPr>
          <p:cNvPr id="34819" name="Text Box 10"/>
          <p:cNvSpPr txBox="1">
            <a:spLocks noChangeArrowheads="1"/>
          </p:cNvSpPr>
          <p:nvPr/>
        </p:nvSpPr>
        <p:spPr bwMode="auto">
          <a:xfrm>
            <a:off x="250825" y="1989138"/>
            <a:ext cx="2087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/>
              <a:t> 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3492500" y="21336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远离海洋</a:t>
            </a: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2627313" y="2205038"/>
            <a:ext cx="792162" cy="360362"/>
          </a:xfrm>
          <a:prstGeom prst="rightArrow">
            <a:avLst>
              <a:gd name="adj1" fmla="val 50000"/>
              <a:gd name="adj2" fmla="val 549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4679950" y="1844675"/>
            <a:ext cx="4464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/>
              <a:t> 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4751388" y="2636838"/>
            <a:ext cx="4392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/>
              <a:t> </a:t>
            </a:r>
          </a:p>
        </p:txBody>
      </p:sp>
      <p:sp>
        <p:nvSpPr>
          <p:cNvPr id="29713" name="AutoShape 17"/>
          <p:cNvSpPr>
            <a:spLocks noChangeArrowheads="1"/>
          </p:cNvSpPr>
          <p:nvPr/>
        </p:nvSpPr>
        <p:spPr bwMode="auto">
          <a:xfrm>
            <a:off x="323850" y="4437063"/>
            <a:ext cx="1223963" cy="360362"/>
          </a:xfrm>
          <a:prstGeom prst="rightArrow">
            <a:avLst>
              <a:gd name="adj1" fmla="val 50000"/>
              <a:gd name="adj2" fmla="val 848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5580063" y="1989138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336600"/>
                </a:solidFill>
                <a:ea typeface="黑体" pitchFamily="49" charset="-122"/>
              </a:rPr>
              <a:t>来自海洋的湿润气流难以到达</a:t>
            </a:r>
          </a:p>
        </p:txBody>
      </p:sp>
      <p:sp>
        <p:nvSpPr>
          <p:cNvPr id="29716" name="AutoShape 20"/>
          <p:cNvSpPr>
            <a:spLocks noChangeArrowheads="1"/>
          </p:cNvSpPr>
          <p:nvPr/>
        </p:nvSpPr>
        <p:spPr bwMode="auto">
          <a:xfrm>
            <a:off x="2627313" y="2852738"/>
            <a:ext cx="719137" cy="360362"/>
          </a:xfrm>
          <a:prstGeom prst="rightArrow">
            <a:avLst>
              <a:gd name="adj1" fmla="val 50000"/>
              <a:gd name="adj2" fmla="val 498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1835150" y="4365625"/>
            <a:ext cx="30972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黑体" pitchFamily="49" charset="-122"/>
              </a:rPr>
              <a:t>气候干旱</a:t>
            </a:r>
          </a:p>
        </p:txBody>
      </p:sp>
      <p:sp>
        <p:nvSpPr>
          <p:cNvPr id="29719" name="Rectangle 23"/>
          <p:cNvSpPr>
            <a:spLocks noChangeArrowheads="1"/>
          </p:cNvSpPr>
          <p:nvPr/>
        </p:nvSpPr>
        <p:spPr bwMode="auto">
          <a:xfrm>
            <a:off x="0" y="2060575"/>
            <a:ext cx="2627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位置：西北边陲</a:t>
            </a: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2636838"/>
            <a:ext cx="2484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地形：三山两盆</a:t>
            </a:r>
          </a:p>
        </p:txBody>
      </p:sp>
      <p:sp>
        <p:nvSpPr>
          <p:cNvPr id="29721" name="Rectangle 25"/>
          <p:cNvSpPr>
            <a:spLocks noChangeArrowheads="1"/>
          </p:cNvSpPr>
          <p:nvPr/>
        </p:nvSpPr>
        <p:spPr bwMode="auto">
          <a:xfrm>
            <a:off x="3492500" y="2781300"/>
            <a:ext cx="1728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CC"/>
                </a:solidFill>
                <a:ea typeface="黑体" pitchFamily="49" charset="-122"/>
              </a:rPr>
              <a:t>高山阻挡</a:t>
            </a:r>
          </a:p>
        </p:txBody>
      </p:sp>
      <p:sp>
        <p:nvSpPr>
          <p:cNvPr id="29722" name="AutoShape 26"/>
          <p:cNvSpPr>
            <a:spLocks/>
          </p:cNvSpPr>
          <p:nvPr/>
        </p:nvSpPr>
        <p:spPr bwMode="auto">
          <a:xfrm>
            <a:off x="5076825" y="2133600"/>
            <a:ext cx="441325" cy="1152525"/>
          </a:xfrm>
          <a:prstGeom prst="rightBrace">
            <a:avLst>
              <a:gd name="adj1" fmla="val 2175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  <p:bldP spid="29709" grpId="0" bldLvl="0" animBg="1"/>
      <p:bldP spid="29711" grpId="0"/>
      <p:bldP spid="29712" grpId="0"/>
      <p:bldP spid="29712" grpId="1"/>
      <p:bldP spid="29713" grpId="0" bldLvl="0" animBg="1"/>
      <p:bldP spid="29714" grpId="0"/>
      <p:bldP spid="29716" grpId="0" bldLvl="0" animBg="1"/>
      <p:bldP spid="29717" grpId="0"/>
      <p:bldP spid="29719" grpId="0"/>
      <p:bldP spid="29720" grpId="0"/>
      <p:bldP spid="29721" grpId="0"/>
      <p:bldP spid="297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7409"/>
          <p:cNvSpPr>
            <a:spLocks noGrp="1"/>
          </p:cNvSpPr>
          <p:nvPr>
            <p:ph type="title" idx="4294967295"/>
          </p:nvPr>
        </p:nvSpPr>
        <p:spPr>
          <a:xfrm>
            <a:off x="179388" y="836613"/>
            <a:ext cx="3703637" cy="1049337"/>
          </a:xfrm>
        </p:spPr>
        <p:txBody>
          <a:bodyPr/>
          <a:lstStyle/>
          <a:p>
            <a:r>
              <a:rPr lang="zh-CN" altLang="en-US" sz="4000" b="1"/>
              <a:t>读图说出新疆的气候特征？</a:t>
            </a:r>
          </a:p>
        </p:txBody>
      </p:sp>
      <p:pic>
        <p:nvPicPr>
          <p:cNvPr id="35842" name="图片 17410" descr="无标题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0"/>
            <a:ext cx="5027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矩形 17411"/>
          <p:cNvSpPr>
            <a:spLocks noChangeArrowheads="1"/>
          </p:cNvSpPr>
          <p:nvPr/>
        </p:nvSpPr>
        <p:spPr bwMode="auto">
          <a:xfrm>
            <a:off x="5867400" y="4572000"/>
            <a:ext cx="12128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900" i="1">
                <a:latin typeface="Times New Roman" pitchFamily="18" charset="0"/>
              </a:rPr>
              <a:t>（图片点击可放大）</a:t>
            </a:r>
          </a:p>
        </p:txBody>
      </p:sp>
      <p:sp>
        <p:nvSpPr>
          <p:cNvPr id="17413" name="矩形 17412"/>
          <p:cNvSpPr>
            <a:spLocks noChangeArrowheads="1"/>
          </p:cNvSpPr>
          <p:nvPr/>
        </p:nvSpPr>
        <p:spPr bwMode="auto">
          <a:xfrm>
            <a:off x="250825" y="2636838"/>
            <a:ext cx="37084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4000" b="1"/>
              <a:t>冬季漫长严寒，夏季短促炎热，全年降水稀少。</a:t>
            </a:r>
          </a:p>
        </p:txBody>
      </p:sp>
      <p:sp>
        <p:nvSpPr>
          <p:cNvPr id="17414" name="直接连接符 17413"/>
          <p:cNvSpPr>
            <a:spLocks noChangeShapeType="1"/>
          </p:cNvSpPr>
          <p:nvPr/>
        </p:nvSpPr>
        <p:spPr bwMode="auto">
          <a:xfrm flipV="1">
            <a:off x="4679950" y="4149725"/>
            <a:ext cx="0" cy="2303463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直接连接符 17414"/>
          <p:cNvSpPr>
            <a:spLocks noChangeShapeType="1"/>
          </p:cNvSpPr>
          <p:nvPr/>
        </p:nvSpPr>
        <p:spPr bwMode="auto">
          <a:xfrm flipV="1">
            <a:off x="5003800" y="4005263"/>
            <a:ext cx="0" cy="2447925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直接连接符 17415"/>
          <p:cNvSpPr>
            <a:spLocks noChangeShapeType="1"/>
          </p:cNvSpPr>
          <p:nvPr/>
        </p:nvSpPr>
        <p:spPr bwMode="auto">
          <a:xfrm flipV="1">
            <a:off x="5292725" y="3141663"/>
            <a:ext cx="0" cy="3311525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直接连接符 17416"/>
          <p:cNvSpPr>
            <a:spLocks noChangeShapeType="1"/>
          </p:cNvSpPr>
          <p:nvPr/>
        </p:nvSpPr>
        <p:spPr bwMode="auto">
          <a:xfrm flipV="1">
            <a:off x="7740650" y="3213100"/>
            <a:ext cx="0" cy="3167063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直接连接符 17417"/>
          <p:cNvSpPr>
            <a:spLocks noChangeShapeType="1"/>
          </p:cNvSpPr>
          <p:nvPr/>
        </p:nvSpPr>
        <p:spPr bwMode="auto">
          <a:xfrm flipV="1">
            <a:off x="8027988" y="3860800"/>
            <a:ext cx="0" cy="2519363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9" name="直接连接符 17418"/>
          <p:cNvSpPr>
            <a:spLocks noChangeShapeType="1"/>
          </p:cNvSpPr>
          <p:nvPr/>
        </p:nvSpPr>
        <p:spPr bwMode="auto">
          <a:xfrm flipH="1" flipV="1">
            <a:off x="6443663" y="1125538"/>
            <a:ext cx="73025" cy="5327650"/>
          </a:xfrm>
          <a:prstGeom prst="line">
            <a:avLst/>
          </a:prstGeom>
          <a:noFill/>
          <a:ln w="57150">
            <a:solidFill>
              <a:schemeClr val="hlink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0" name="直接连接符 17419"/>
          <p:cNvSpPr>
            <a:spLocks noChangeShapeType="1"/>
          </p:cNvSpPr>
          <p:nvPr/>
        </p:nvSpPr>
        <p:spPr bwMode="auto">
          <a:xfrm flipH="1" flipV="1">
            <a:off x="6804025" y="1341438"/>
            <a:ext cx="73025" cy="5111750"/>
          </a:xfrm>
          <a:prstGeom prst="line">
            <a:avLst/>
          </a:prstGeom>
          <a:noFill/>
          <a:ln w="57150">
            <a:solidFill>
              <a:schemeClr val="hlink"/>
            </a:solidFill>
            <a:prstDash val="dash"/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3" name="直接连接符 17422"/>
          <p:cNvSpPr>
            <a:spLocks noChangeShapeType="1"/>
          </p:cNvSpPr>
          <p:nvPr/>
        </p:nvSpPr>
        <p:spPr bwMode="auto">
          <a:xfrm flipH="1">
            <a:off x="4500563" y="3068638"/>
            <a:ext cx="755650" cy="0"/>
          </a:xfrm>
          <a:prstGeom prst="line">
            <a:avLst/>
          </a:prstGeom>
          <a:noFill/>
          <a:ln w="571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4" name="直接连接符 17423"/>
          <p:cNvSpPr>
            <a:spLocks noChangeShapeType="1"/>
          </p:cNvSpPr>
          <p:nvPr/>
        </p:nvSpPr>
        <p:spPr bwMode="auto">
          <a:xfrm flipH="1">
            <a:off x="4572000" y="4005263"/>
            <a:ext cx="396875" cy="0"/>
          </a:xfrm>
          <a:prstGeom prst="line">
            <a:avLst/>
          </a:prstGeom>
          <a:noFill/>
          <a:ln w="571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5" name="直接连接符 17424"/>
          <p:cNvSpPr>
            <a:spLocks noChangeShapeType="1"/>
          </p:cNvSpPr>
          <p:nvPr/>
        </p:nvSpPr>
        <p:spPr bwMode="auto">
          <a:xfrm flipH="1">
            <a:off x="4535488" y="3213100"/>
            <a:ext cx="3205162" cy="0"/>
          </a:xfrm>
          <a:prstGeom prst="line">
            <a:avLst/>
          </a:prstGeom>
          <a:noFill/>
          <a:ln w="571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6" name="直接连接符 17425"/>
          <p:cNvSpPr>
            <a:spLocks noChangeShapeType="1"/>
          </p:cNvSpPr>
          <p:nvPr/>
        </p:nvSpPr>
        <p:spPr bwMode="auto">
          <a:xfrm flipH="1">
            <a:off x="4500563" y="3933825"/>
            <a:ext cx="3492500" cy="0"/>
          </a:xfrm>
          <a:prstGeom prst="line">
            <a:avLst/>
          </a:prstGeom>
          <a:noFill/>
          <a:ln w="5715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7" name="直接连接符 17426"/>
          <p:cNvSpPr>
            <a:spLocks noChangeShapeType="1"/>
          </p:cNvSpPr>
          <p:nvPr/>
        </p:nvSpPr>
        <p:spPr bwMode="auto">
          <a:xfrm flipH="1">
            <a:off x="4500563" y="1160463"/>
            <a:ext cx="2016125" cy="0"/>
          </a:xfrm>
          <a:prstGeom prst="line">
            <a:avLst/>
          </a:prstGeom>
          <a:noFill/>
          <a:ln w="57150" cap="rnd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8" name="直接连接符 17427"/>
          <p:cNvSpPr>
            <a:spLocks noChangeShapeType="1"/>
          </p:cNvSpPr>
          <p:nvPr/>
        </p:nvSpPr>
        <p:spPr bwMode="auto">
          <a:xfrm flipH="1">
            <a:off x="4464050" y="1304925"/>
            <a:ext cx="2339975" cy="0"/>
          </a:xfrm>
          <a:prstGeom prst="line">
            <a:avLst/>
          </a:prstGeom>
          <a:noFill/>
          <a:ln w="57150" cap="rnd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9" name="直接连接符 17428"/>
          <p:cNvSpPr>
            <a:spLocks noChangeShapeType="1"/>
          </p:cNvSpPr>
          <p:nvPr/>
        </p:nvSpPr>
        <p:spPr bwMode="auto">
          <a:xfrm flipH="1" flipV="1">
            <a:off x="4464050" y="4184650"/>
            <a:ext cx="179388" cy="0"/>
          </a:xfrm>
          <a:prstGeom prst="line">
            <a:avLst/>
          </a:prstGeom>
          <a:noFill/>
          <a:ln w="5715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3" grpId="0" animBg="1"/>
      <p:bldP spid="17424" grpId="0" animBg="1"/>
      <p:bldP spid="17425" grpId="0" animBg="1"/>
      <p:bldP spid="17426" grpId="0" animBg="1"/>
      <p:bldP spid="17427" grpId="0" animBg="1"/>
      <p:bldP spid="17428" grpId="0" animBg="1"/>
      <p:bldP spid="174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954" name="图片 381953" descr="塔克拉玛干沙漠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765175"/>
            <a:ext cx="5834062" cy="437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1955" name="文本框 381954"/>
          <p:cNvSpPr txBox="1">
            <a:spLocks noChangeArrowheads="1"/>
          </p:cNvSpPr>
          <p:nvPr/>
        </p:nvSpPr>
        <p:spPr bwMode="auto">
          <a:xfrm>
            <a:off x="3779838" y="537368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新疆地貌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81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3UY75P~1"/>
          <p:cNvPicPr>
            <a:picLocks noChangeAspect="1"/>
          </p:cNvPicPr>
          <p:nvPr/>
        </p:nvPicPr>
        <p:blipFill>
          <a:blip r:embed="rId2"/>
          <a:srcRect r="6961"/>
          <a:stretch>
            <a:fillRect/>
          </a:stretch>
        </p:blipFill>
        <p:spPr bwMode="auto">
          <a:xfrm>
            <a:off x="0" y="239713"/>
            <a:ext cx="9144000" cy="616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4094163" y="5721350"/>
            <a:ext cx="1584325" cy="4572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天山天池</a:t>
            </a:r>
          </a:p>
        </p:txBody>
      </p:sp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78" name="图片 382977" descr="1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15888"/>
            <a:ext cx="7200900" cy="545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2979" name="文本框 382978"/>
          <p:cNvSpPr txBox="1">
            <a:spLocks noChangeArrowheads="1"/>
          </p:cNvSpPr>
          <p:nvPr/>
        </p:nvSpPr>
        <p:spPr bwMode="auto">
          <a:xfrm>
            <a:off x="3765550" y="5516563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新疆地貌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82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002" name="图片 384001" descr="dl3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188913"/>
            <a:ext cx="7345363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4003" name="文本框 384002"/>
          <p:cNvSpPr txBox="1">
            <a:spLocks noChangeArrowheads="1"/>
          </p:cNvSpPr>
          <p:nvPr/>
        </p:nvSpPr>
        <p:spPr bwMode="auto">
          <a:xfrm>
            <a:off x="3762375" y="558958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新疆地貌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026" name="图片 385025" descr="dl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477838"/>
            <a:ext cx="72009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5027" name="文本框 385026"/>
          <p:cNvSpPr txBox="1">
            <a:spLocks noChangeArrowheads="1"/>
          </p:cNvSpPr>
          <p:nvPr/>
        </p:nvSpPr>
        <p:spPr bwMode="auto">
          <a:xfrm>
            <a:off x="3255963" y="5589588"/>
            <a:ext cx="2684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塔克拉玛干沙漠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8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0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b="1"/>
              <a:t> 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95288" y="692150"/>
            <a:ext cx="6481762" cy="3816350"/>
          </a:xfrm>
        </p:spPr>
        <p:txBody>
          <a:bodyPr/>
          <a:lstStyle/>
          <a:p>
            <a:endParaRPr lang="en-US" altLang="zh-CN" sz="2800"/>
          </a:p>
          <a:p>
            <a:r>
              <a:rPr lang="zh-CN" altLang="en-US" sz="3600" b="1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河流：以内流河为主</a:t>
            </a:r>
          </a:p>
          <a:p>
            <a:r>
              <a:rPr lang="zh-CN" altLang="en-US" sz="3600" b="1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我国最大内流河：塔里木河 </a:t>
            </a:r>
          </a:p>
          <a:p>
            <a:r>
              <a:rPr lang="zh-CN" altLang="en-US" sz="3600" b="1">
                <a:solidFill>
                  <a:srgbClr val="9900CC"/>
                </a:solidFill>
                <a:latin typeface="黑体" pitchFamily="49" charset="-122"/>
                <a:ea typeface="黑体" pitchFamily="49" charset="-122"/>
              </a:rPr>
              <a:t>额尔齐斯河是新疆唯一的外流河，也是中国唯一流入北冰洋的河流。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塔里木河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450" y="665163"/>
            <a:ext cx="8047038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908175" y="5945188"/>
            <a:ext cx="3527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3200" b="1">
                <a:latin typeface="Times New Roman" pitchFamily="18" charset="0"/>
              </a:rPr>
              <a:t>我国最长的内流河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635625" y="5973763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latin typeface="Times New Roman" pitchFamily="18" charset="0"/>
              </a:rPr>
              <a:t>塔里木河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bjqw2003043011"/>
          <p:cNvPicPr>
            <a:picLocks noChangeAspect="1"/>
          </p:cNvPicPr>
          <p:nvPr/>
        </p:nvPicPr>
        <p:blipFill>
          <a:blip r:embed="rId2"/>
          <a:srcRect b="18182"/>
          <a:stretch>
            <a:fillRect/>
          </a:stretch>
        </p:blipFill>
        <p:spPr bwMode="auto">
          <a:xfrm>
            <a:off x="1228725" y="3768725"/>
            <a:ext cx="48228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3" descr="绿洲"/>
          <p:cNvPicPr>
            <a:picLocks noChangeAspect="1"/>
          </p:cNvPicPr>
          <p:nvPr/>
        </p:nvPicPr>
        <p:blipFill>
          <a:blip r:embed="rId3"/>
          <a:srcRect b="37973"/>
          <a:stretch>
            <a:fillRect/>
          </a:stretch>
        </p:blipFill>
        <p:spPr bwMode="auto">
          <a:xfrm>
            <a:off x="6831013" y="1119188"/>
            <a:ext cx="2278062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4" descr="11"/>
          <p:cNvPicPr>
            <a:picLocks noChangeAspect="1"/>
          </p:cNvPicPr>
          <p:nvPr/>
        </p:nvPicPr>
        <p:blipFill>
          <a:blip r:embed="rId4">
            <a:lum contrast="-30000"/>
          </a:blip>
          <a:srcRect l="16667"/>
          <a:stretch>
            <a:fillRect/>
          </a:stretch>
        </p:blipFill>
        <p:spPr bwMode="auto">
          <a:xfrm>
            <a:off x="692150" y="679450"/>
            <a:ext cx="309721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5" descr="河流"/>
          <p:cNvPicPr>
            <a:picLocks noChangeAspect="1"/>
          </p:cNvPicPr>
          <p:nvPr/>
        </p:nvPicPr>
        <p:blipFill>
          <a:blip r:embed="rId5">
            <a:lum bright="16000" contrast="6000"/>
          </a:blip>
          <a:srcRect/>
          <a:stretch>
            <a:fillRect/>
          </a:stretch>
        </p:blipFill>
        <p:spPr bwMode="auto">
          <a:xfrm>
            <a:off x="3727450" y="153988"/>
            <a:ext cx="3124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6"/>
          <p:cNvSpPr txBox="1"/>
          <p:nvPr/>
        </p:nvSpPr>
        <p:spPr>
          <a:xfrm>
            <a:off x="1600200" y="3124200"/>
            <a:ext cx="3059113" cy="822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 cap="sq" cmpd="sng">
            <a:solidFill>
              <a:srgbClr val="445305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绿洲农业</a:t>
            </a: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8221663" y="55562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b="1">
                <a:solidFill>
                  <a:srgbClr val="ED0D0D"/>
                </a:solidFill>
                <a:latin typeface="Times New Roman" pitchFamily="18" charset="0"/>
              </a:rPr>
              <a:t>绿洲</a:t>
            </a: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-1588" y="5359400"/>
            <a:ext cx="1257301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b="1">
                <a:solidFill>
                  <a:srgbClr val="ED0D0D"/>
                </a:solidFill>
                <a:latin typeface="Times New Roman" pitchFamily="18" charset="0"/>
              </a:rPr>
              <a:t>高山冰雪融水</a:t>
            </a:r>
          </a:p>
        </p:txBody>
      </p:sp>
      <p:sp>
        <p:nvSpPr>
          <p:cNvPr id="43016" name="Text Box 9"/>
          <p:cNvSpPr txBox="1">
            <a:spLocks noChangeArrowheads="1"/>
          </p:cNvSpPr>
          <p:nvPr/>
        </p:nvSpPr>
        <p:spPr bwMode="auto">
          <a:xfrm>
            <a:off x="0" y="1041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b="1">
                <a:solidFill>
                  <a:srgbClr val="ED0D0D"/>
                </a:solidFill>
                <a:latin typeface="Times New Roman" pitchFamily="18" charset="0"/>
              </a:rPr>
              <a:t>农场</a:t>
            </a:r>
          </a:p>
        </p:txBody>
      </p:sp>
      <p:sp>
        <p:nvSpPr>
          <p:cNvPr id="43017" name="Text Box 10"/>
          <p:cNvSpPr txBox="1">
            <a:spLocks noChangeArrowheads="1"/>
          </p:cNvSpPr>
          <p:nvPr/>
        </p:nvSpPr>
        <p:spPr bwMode="auto">
          <a:xfrm>
            <a:off x="4953000" y="25908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b="1">
                <a:solidFill>
                  <a:srgbClr val="ED0D0D"/>
                </a:solidFill>
                <a:latin typeface="Times New Roman" pitchFamily="18" charset="0"/>
              </a:rPr>
              <a:t>内流河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l4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WordArt 3"/>
          <p:cNvSpPr>
            <a:spLocks noTextEdit="1"/>
          </p:cNvSpPr>
          <p:nvPr/>
        </p:nvSpPr>
        <p:spPr bwMode="auto">
          <a:xfrm>
            <a:off x="3733800" y="0"/>
            <a:ext cx="2219325" cy="1066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新魏"/>
              </a:rPr>
              <a:t>绿洲</a:t>
            </a:r>
          </a:p>
        </p:txBody>
      </p:sp>
      <p:sp>
        <p:nvSpPr>
          <p:cNvPr id="438284" name="Text Box 12"/>
          <p:cNvSpPr txBox="1">
            <a:spLocks noChangeArrowheads="1"/>
          </p:cNvSpPr>
          <p:nvPr/>
        </p:nvSpPr>
        <p:spPr bwMode="auto">
          <a:xfrm>
            <a:off x="457200" y="3733800"/>
            <a:ext cx="4038600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3200" b="1">
                <a:solidFill>
                  <a:srgbClr val="CC0000"/>
                </a:solidFill>
              </a:rPr>
              <a:t>绿洲</a:t>
            </a:r>
            <a:r>
              <a:rPr lang="en-US" altLang="zh-CN" sz="3200" b="1">
                <a:solidFill>
                  <a:srgbClr val="CC0000"/>
                </a:solidFill>
              </a:rPr>
              <a:t>——                         </a:t>
            </a:r>
          </a:p>
          <a:p>
            <a:pPr>
              <a:spcBef>
                <a:spcPct val="2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3200" b="1">
                <a:solidFill>
                  <a:srgbClr val="CC0000"/>
                </a:solidFill>
              </a:rPr>
              <a:t>是新疆地区人类</a:t>
            </a:r>
          </a:p>
          <a:p>
            <a:pPr>
              <a:spcBef>
                <a:spcPct val="2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3200" b="1">
                <a:solidFill>
                  <a:srgbClr val="CC0000"/>
                </a:solidFill>
              </a:rPr>
              <a:t>赖以生存和发展的</a:t>
            </a:r>
          </a:p>
          <a:p>
            <a:pPr>
              <a:spcBef>
                <a:spcPct val="20000"/>
              </a:spcBef>
              <a:buClr>
                <a:schemeClr val="tx2"/>
              </a:buClr>
              <a:buFont typeface="Arial" charset="0"/>
              <a:buNone/>
            </a:pPr>
            <a:r>
              <a:rPr lang="zh-CN" altLang="en-US" sz="3200" b="1">
                <a:solidFill>
                  <a:srgbClr val="CC0000"/>
                </a:solidFill>
              </a:rPr>
              <a:t>物质载体和地理空间。</a:t>
            </a:r>
          </a:p>
          <a:p>
            <a:pPr>
              <a:buFont typeface="Arial" charset="0"/>
              <a:buNone/>
            </a:pPr>
            <a:endParaRPr lang="en-US" altLang="zh-CN" b="1">
              <a:solidFill>
                <a:srgbClr val="CC0000"/>
              </a:solidFill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181600" y="4572000"/>
            <a:ext cx="3429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CC0000"/>
                </a:solidFill>
              </a:rPr>
              <a:t>它的水源主要来自山区降水和冰雪融化。</a:t>
            </a:r>
          </a:p>
        </p:txBody>
      </p:sp>
      <p:sp>
        <p:nvSpPr>
          <p:cNvPr id="44037" name="文本框 3"/>
          <p:cNvSpPr txBox="1">
            <a:spLocks noChangeArrowheads="1"/>
          </p:cNvSpPr>
          <p:nvPr/>
        </p:nvSpPr>
        <p:spPr bwMode="auto">
          <a:xfrm>
            <a:off x="2921000" y="3994150"/>
            <a:ext cx="2946400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8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8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438284" grpId="0"/>
      <p:bldP spid="645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乔戈里峰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888" y="252413"/>
            <a:ext cx="8135937" cy="610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755650" y="333375"/>
            <a:ext cx="3024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高山冰雪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绿洲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460375"/>
            <a:ext cx="7858125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6516688" y="476250"/>
            <a:ext cx="1871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3200" b="1">
                <a:solidFill>
                  <a:srgbClr val="000000"/>
                </a:solidFill>
                <a:latin typeface="Times New Roman" pitchFamily="18" charset="0"/>
              </a:rPr>
              <a:t>沙漠绿洲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/>
          </p:cNvSpPr>
          <p:nvPr>
            <p:ph type="title" idx="4294967295"/>
          </p:nvPr>
        </p:nvSpPr>
        <p:spPr>
          <a:xfrm>
            <a:off x="569913" y="1087438"/>
            <a:ext cx="8229600" cy="1143000"/>
          </a:xfrm>
        </p:spPr>
        <p:txBody>
          <a:bodyPr/>
          <a:lstStyle/>
          <a:p>
            <a:pPr algn="l"/>
            <a:r>
              <a:rPr lang="zh-CN" altLang="en-US" sz="4000" b="1"/>
              <a:t>新疆的耕地、人口、城市、交通主要分布在哪里？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055688" y="3714750"/>
            <a:ext cx="4464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主要分布在绿洲上</a:t>
            </a:r>
          </a:p>
        </p:txBody>
      </p:sp>
      <p:sp>
        <p:nvSpPr>
          <p:cNvPr id="47107" name="任意多边形 1024"/>
          <p:cNvSpPr>
            <a:spLocks noChangeArrowheads="1"/>
          </p:cNvSpPr>
          <p:nvPr/>
        </p:nvSpPr>
        <p:spPr bwMode="auto">
          <a:xfrm>
            <a:off x="-2147483648" y="-214748364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407507~1"/>
          <p:cNvPicPr>
            <a:picLocks noChangeAspect="1"/>
          </p:cNvPicPr>
          <p:nvPr/>
        </p:nvPicPr>
        <p:blipFill>
          <a:blip r:embed="rId2"/>
          <a:srcRect r="6250" b="4944"/>
          <a:stretch>
            <a:fillRect/>
          </a:stretch>
        </p:blipFill>
        <p:spPr bwMode="auto">
          <a:xfrm>
            <a:off x="22225" y="77788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3929063" y="5743575"/>
            <a:ext cx="1584325" cy="4572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昆仑山</a:t>
            </a:r>
          </a:p>
        </p:txBody>
      </p:sp>
    </p:spTree>
  </p:cSld>
  <p:clrMapOvr>
    <a:masterClrMapping/>
  </p:clrMapOvr>
  <p:transition spd="slow"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文本框 391169"/>
          <p:cNvSpPr txBox="1">
            <a:spLocks noChangeArrowheads="1"/>
          </p:cNvSpPr>
          <p:nvPr/>
        </p:nvSpPr>
        <p:spPr bwMode="auto">
          <a:xfrm>
            <a:off x="1403350" y="1052513"/>
            <a:ext cx="6256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66"/>
                </a:solidFill>
              </a:rPr>
              <a:t>◆</a:t>
            </a:r>
            <a:r>
              <a:rPr lang="zh-CN" altLang="en-US" sz="2800" b="1">
                <a:solidFill>
                  <a:srgbClr val="0000FF"/>
                </a:solidFill>
              </a:rPr>
              <a:t>新疆的气候条件对发展农业的影响：</a:t>
            </a:r>
          </a:p>
        </p:txBody>
      </p:sp>
      <p:sp>
        <p:nvSpPr>
          <p:cNvPr id="391171" name="文本框 391170"/>
          <p:cNvSpPr txBox="1">
            <a:spLocks noChangeArrowheads="1"/>
          </p:cNvSpPr>
          <p:nvPr/>
        </p:nvSpPr>
        <p:spPr bwMode="auto">
          <a:xfrm>
            <a:off x="2843213" y="1844675"/>
            <a:ext cx="551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ea typeface="黑体" pitchFamily="49" charset="-122"/>
              </a:rPr>
              <a:t>夏季高温，光照充分，昼夜温差大</a:t>
            </a:r>
          </a:p>
        </p:txBody>
      </p:sp>
      <p:sp>
        <p:nvSpPr>
          <p:cNvPr id="391172" name="文本框 391171"/>
          <p:cNvSpPr txBox="1">
            <a:spLocks noChangeArrowheads="1"/>
          </p:cNvSpPr>
          <p:nvPr/>
        </p:nvSpPr>
        <p:spPr bwMode="auto">
          <a:xfrm>
            <a:off x="1114425" y="2760663"/>
            <a:ext cx="1970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不利条件：</a:t>
            </a:r>
          </a:p>
        </p:txBody>
      </p:sp>
      <p:sp>
        <p:nvSpPr>
          <p:cNvPr id="391173" name="文本框 391172"/>
          <p:cNvSpPr txBox="1">
            <a:spLocks noChangeArrowheads="1"/>
          </p:cNvSpPr>
          <p:nvPr/>
        </p:nvSpPr>
        <p:spPr bwMode="auto">
          <a:xfrm>
            <a:off x="2843213" y="2781300"/>
            <a:ext cx="5162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ea typeface="黑体" pitchFamily="49" charset="-122"/>
              </a:rPr>
              <a:t>降水少，蒸发旺盛，水资源匮乏</a:t>
            </a:r>
          </a:p>
        </p:txBody>
      </p:sp>
      <p:sp>
        <p:nvSpPr>
          <p:cNvPr id="391174" name="矩形 391173"/>
          <p:cNvSpPr>
            <a:spLocks noChangeArrowheads="1"/>
          </p:cNvSpPr>
          <p:nvPr/>
        </p:nvSpPr>
        <p:spPr bwMode="auto">
          <a:xfrm>
            <a:off x="1114425" y="1844675"/>
            <a:ext cx="2519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有利条件：</a:t>
            </a:r>
          </a:p>
        </p:txBody>
      </p:sp>
      <p:sp>
        <p:nvSpPr>
          <p:cNvPr id="391175" name="左大括号 391174"/>
          <p:cNvSpPr>
            <a:spLocks/>
          </p:cNvSpPr>
          <p:nvPr/>
        </p:nvSpPr>
        <p:spPr bwMode="auto">
          <a:xfrm>
            <a:off x="898525" y="2081213"/>
            <a:ext cx="295275" cy="915987"/>
          </a:xfrm>
          <a:prstGeom prst="leftBrace">
            <a:avLst>
              <a:gd name="adj1" fmla="val 258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91176" name="文本框 391175"/>
          <p:cNvSpPr txBox="1">
            <a:spLocks noChangeArrowheads="1"/>
          </p:cNvSpPr>
          <p:nvPr/>
        </p:nvSpPr>
        <p:spPr bwMode="auto">
          <a:xfrm>
            <a:off x="827088" y="3429000"/>
            <a:ext cx="6985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      </a:t>
            </a:r>
            <a:r>
              <a:rPr lang="en-US" altLang="zh-CN" sz="2800" b="1">
                <a:solidFill>
                  <a:srgbClr val="FF0066"/>
                </a:solidFill>
              </a:rPr>
              <a:t>◆</a:t>
            </a:r>
            <a:r>
              <a:rPr lang="zh-CN" altLang="en-US" sz="2800" b="1">
                <a:solidFill>
                  <a:srgbClr val="0000FF"/>
                </a:solidFill>
              </a:rPr>
              <a:t>新疆的地形、地貌、水源等因素对农业发展的影响：</a:t>
            </a:r>
          </a:p>
        </p:txBody>
      </p:sp>
      <p:sp>
        <p:nvSpPr>
          <p:cNvPr id="391177" name="文本框 391176"/>
          <p:cNvSpPr txBox="1">
            <a:spLocks noChangeArrowheads="1"/>
          </p:cNvSpPr>
          <p:nvPr/>
        </p:nvSpPr>
        <p:spPr bwMode="auto">
          <a:xfrm>
            <a:off x="2841625" y="4437063"/>
            <a:ext cx="5113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ea typeface="黑体" pitchFamily="49" charset="-122"/>
              </a:rPr>
              <a:t>盆地边缘有绿洲，水源丰富</a:t>
            </a:r>
          </a:p>
        </p:txBody>
      </p:sp>
      <p:sp>
        <p:nvSpPr>
          <p:cNvPr id="391178" name="文本框 391177"/>
          <p:cNvSpPr txBox="1">
            <a:spLocks noChangeArrowheads="1"/>
          </p:cNvSpPr>
          <p:nvPr/>
        </p:nvSpPr>
        <p:spPr bwMode="auto">
          <a:xfrm>
            <a:off x="2843213" y="5229225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ea typeface="黑体" pitchFamily="49" charset="-122"/>
              </a:rPr>
              <a:t>荒漠广布</a:t>
            </a:r>
          </a:p>
        </p:txBody>
      </p:sp>
      <p:sp>
        <p:nvSpPr>
          <p:cNvPr id="391179" name="矩形 391178"/>
          <p:cNvSpPr>
            <a:spLocks noChangeArrowheads="1"/>
          </p:cNvSpPr>
          <p:nvPr/>
        </p:nvSpPr>
        <p:spPr bwMode="auto">
          <a:xfrm>
            <a:off x="1257300" y="4437063"/>
            <a:ext cx="1970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有利影响：</a:t>
            </a:r>
          </a:p>
        </p:txBody>
      </p:sp>
      <p:sp>
        <p:nvSpPr>
          <p:cNvPr id="391180" name="矩形 391179"/>
          <p:cNvSpPr>
            <a:spLocks noChangeArrowheads="1"/>
          </p:cNvSpPr>
          <p:nvPr/>
        </p:nvSpPr>
        <p:spPr bwMode="auto">
          <a:xfrm>
            <a:off x="1257300" y="5229225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不利影响：</a:t>
            </a:r>
          </a:p>
        </p:txBody>
      </p:sp>
      <p:sp>
        <p:nvSpPr>
          <p:cNvPr id="391181" name="左大括号 391180"/>
          <p:cNvSpPr>
            <a:spLocks/>
          </p:cNvSpPr>
          <p:nvPr/>
        </p:nvSpPr>
        <p:spPr bwMode="auto">
          <a:xfrm>
            <a:off x="969963" y="4652963"/>
            <a:ext cx="295275" cy="915987"/>
          </a:xfrm>
          <a:prstGeom prst="leftBrace">
            <a:avLst>
              <a:gd name="adj1" fmla="val 258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1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9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91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9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91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39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9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0" grpId="0"/>
      <p:bldP spid="391171" grpId="0"/>
      <p:bldP spid="391172" grpId="0"/>
      <p:bldP spid="391173" grpId="0"/>
      <p:bldP spid="391174" grpId="0"/>
      <p:bldP spid="391176" grpId="0"/>
      <p:bldP spid="391177" grpId="0"/>
      <p:bldP spid="391178" grpId="0"/>
      <p:bldP spid="391179" grpId="0"/>
      <p:bldP spid="39118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文本框 393217"/>
          <p:cNvSpPr txBox="1">
            <a:spLocks noChangeArrowheads="1"/>
          </p:cNvSpPr>
          <p:nvPr/>
        </p:nvSpPr>
        <p:spPr bwMode="auto">
          <a:xfrm>
            <a:off x="3043238" y="5373688"/>
            <a:ext cx="3041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/>
              <a:t>坎儿井结构示意图</a:t>
            </a:r>
          </a:p>
        </p:txBody>
      </p:sp>
      <p:pic>
        <p:nvPicPr>
          <p:cNvPr id="393219" name="图片 393218" descr="图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96975"/>
            <a:ext cx="85629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9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2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674688"/>
            <a:ext cx="3900488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620713"/>
            <a:ext cx="32512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4211638" y="2205038"/>
            <a:ext cx="5492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坎儿井内部</a:t>
            </a:r>
          </a:p>
        </p:txBody>
      </p:sp>
      <p:sp>
        <p:nvSpPr>
          <p:cNvPr id="50180" name="Text Box 5"/>
          <p:cNvSpPr txBox="1">
            <a:spLocks noChangeArrowheads="1"/>
          </p:cNvSpPr>
          <p:nvPr/>
        </p:nvSpPr>
        <p:spPr bwMode="auto">
          <a:xfrm>
            <a:off x="5175250" y="2205038"/>
            <a:ext cx="5492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从空中俯瞰坎儿井</a:t>
            </a:r>
          </a:p>
        </p:txBody>
      </p:sp>
    </p:spTree>
  </p:cSld>
  <p:clrMapOvr>
    <a:masterClrMapping/>
  </p:clrMapOvr>
  <p:transition spd="slow"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7884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685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文本框 1"/>
          <p:cNvSpPr txBox="1">
            <a:spLocks noChangeArrowheads="1"/>
          </p:cNvSpPr>
          <p:nvPr/>
        </p:nvSpPr>
        <p:spPr bwMode="auto">
          <a:xfrm>
            <a:off x="6475413" y="5661025"/>
            <a:ext cx="1912937" cy="368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坎儿井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41275"/>
            <a:ext cx="3810000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3" descr="坎儿井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463" y="41275"/>
            <a:ext cx="4370387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坎儿井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3238" y="241300"/>
            <a:ext cx="72104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3" descr="坎儿井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300" y="2992438"/>
            <a:ext cx="32051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81921"/>
          <p:cNvSpPr txBox="1">
            <a:spLocks noChangeArrowheads="1"/>
          </p:cNvSpPr>
          <p:nvPr/>
        </p:nvSpPr>
        <p:spPr bwMode="auto">
          <a:xfrm>
            <a:off x="1219200" y="685800"/>
            <a:ext cx="7620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>
                <a:solidFill>
                  <a:srgbClr val="CC0000"/>
                </a:solidFill>
                <a:latin typeface="Times New Roman" pitchFamily="18" charset="0"/>
              </a:rPr>
              <a:t>富有特色的绿洲农业</a:t>
            </a:r>
          </a:p>
        </p:txBody>
      </p:sp>
      <p:sp>
        <p:nvSpPr>
          <p:cNvPr id="81923" name="文本框 81922"/>
          <p:cNvSpPr txBox="1">
            <a:spLocks noChangeArrowheads="1"/>
          </p:cNvSpPr>
          <p:nvPr/>
        </p:nvSpPr>
        <p:spPr bwMode="auto">
          <a:xfrm>
            <a:off x="3200400" y="1524000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>
                <a:solidFill>
                  <a:srgbClr val="FF6600"/>
                </a:solidFill>
                <a:latin typeface="Times New Roman" pitchFamily="18" charset="0"/>
                <a:ea typeface="华文新魏"/>
                <a:cs typeface="华文新魏"/>
              </a:rPr>
              <a:t>棉花、甜菜、瓜果</a:t>
            </a:r>
          </a:p>
        </p:txBody>
      </p:sp>
      <p:sp>
        <p:nvSpPr>
          <p:cNvPr id="81924" name="文本框 81923"/>
          <p:cNvSpPr txBox="1">
            <a:spLocks noChangeArrowheads="1"/>
          </p:cNvSpPr>
          <p:nvPr/>
        </p:nvSpPr>
        <p:spPr bwMode="auto">
          <a:xfrm>
            <a:off x="3352800" y="4343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小麦、玉米、高粱</a:t>
            </a:r>
          </a:p>
        </p:txBody>
      </p:sp>
      <p:sp>
        <p:nvSpPr>
          <p:cNvPr id="81925" name="文本框 81924"/>
          <p:cNvSpPr txBox="1">
            <a:spLocks noChangeArrowheads="1"/>
          </p:cNvSpPr>
          <p:nvPr/>
        </p:nvSpPr>
        <p:spPr bwMode="auto">
          <a:xfrm>
            <a:off x="3200400" y="762000"/>
            <a:ext cx="323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特色农产品：</a:t>
            </a:r>
          </a:p>
        </p:txBody>
      </p:sp>
      <p:sp>
        <p:nvSpPr>
          <p:cNvPr id="81926" name="文本框 81925"/>
          <p:cNvSpPr txBox="1">
            <a:spLocks noChangeArrowheads="1"/>
          </p:cNvSpPr>
          <p:nvPr/>
        </p:nvSpPr>
        <p:spPr bwMode="auto">
          <a:xfrm>
            <a:off x="3276600" y="3562350"/>
            <a:ext cx="323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主要农作物：</a:t>
            </a:r>
          </a:p>
        </p:txBody>
      </p:sp>
      <p:pic>
        <p:nvPicPr>
          <p:cNvPr id="54278" name="图片 819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2205038"/>
            <a:ext cx="1441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图片 81927" descr="番茄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205038"/>
            <a:ext cx="11525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图片 81928" descr="新疆葡萄二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2192338"/>
            <a:ext cx="12969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81924" grpId="0"/>
      <p:bldP spid="81925" grpId="0"/>
      <p:bldP spid="819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829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860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文本框 82946"/>
          <p:cNvSpPr txBox="1">
            <a:spLocks noChangeArrowheads="1"/>
          </p:cNvSpPr>
          <p:nvPr/>
        </p:nvSpPr>
        <p:spPr bwMode="auto">
          <a:xfrm>
            <a:off x="2362200" y="5562600"/>
            <a:ext cx="323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新疆的长绒棉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83969" descr="新疆的葡萄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990600"/>
            <a:ext cx="36655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图片 83970" descr="吐鲁番葡萄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3189288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图片 83971" descr="荫房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25" y="2752725"/>
            <a:ext cx="3463925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3"/>
          <p:cNvSpPr txBox="1">
            <a:spLocks noChangeArrowheads="1"/>
          </p:cNvSpPr>
          <p:nvPr/>
        </p:nvSpPr>
        <p:spPr bwMode="auto">
          <a:xfrm>
            <a:off x="1066800" y="944563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3600" b="1">
                <a:solidFill>
                  <a:srgbClr val="ED0D0D"/>
                </a:solidFill>
                <a:latin typeface="Times New Roman" pitchFamily="18" charset="0"/>
              </a:rPr>
              <a:t>新疆特色农产品</a:t>
            </a:r>
          </a:p>
        </p:txBody>
      </p:sp>
      <p:pic>
        <p:nvPicPr>
          <p:cNvPr id="57346" name="Picture 4" descr="摘棉花"/>
          <p:cNvPicPr>
            <a:picLocks noChangeAspect="1"/>
          </p:cNvPicPr>
          <p:nvPr/>
        </p:nvPicPr>
        <p:blipFill>
          <a:blip r:embed="rId2"/>
          <a:srcRect l="2898" r="20346"/>
          <a:stretch>
            <a:fillRect/>
          </a:stretch>
        </p:blipFill>
        <p:spPr bwMode="auto">
          <a:xfrm>
            <a:off x="457200" y="63500"/>
            <a:ext cx="3962400" cy="6280150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57347" name="Picture 5" descr="摘葡萄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9025" y="119063"/>
            <a:ext cx="3927475" cy="6224587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57348" name="Text Box 6"/>
          <p:cNvSpPr txBox="1">
            <a:spLocks noChangeArrowheads="1"/>
          </p:cNvSpPr>
          <p:nvPr/>
        </p:nvSpPr>
        <p:spPr bwMode="auto">
          <a:xfrm>
            <a:off x="3429000" y="365125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2000" b="1">
                <a:solidFill>
                  <a:srgbClr val="ED0D0D"/>
                </a:solidFill>
                <a:latin typeface="Times New Roman" pitchFamily="18" charset="0"/>
              </a:rPr>
              <a:t>摘棉花</a:t>
            </a:r>
          </a:p>
        </p:txBody>
      </p:sp>
      <p:sp>
        <p:nvSpPr>
          <p:cNvPr id="57349" name="Text Box 7"/>
          <p:cNvSpPr txBox="1">
            <a:spLocks noChangeArrowheads="1"/>
          </p:cNvSpPr>
          <p:nvPr/>
        </p:nvSpPr>
        <p:spPr bwMode="auto">
          <a:xfrm>
            <a:off x="7772400" y="36512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2000" b="1">
                <a:solidFill>
                  <a:srgbClr val="ED0D0D"/>
                </a:solidFill>
                <a:latin typeface="Times New Roman" pitchFamily="18" charset="0"/>
              </a:rPr>
              <a:t>收葡萄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364883~1"/>
          <p:cNvPicPr>
            <a:picLocks noChangeAspect="1"/>
          </p:cNvPicPr>
          <p:nvPr/>
        </p:nvPicPr>
        <p:blipFill>
          <a:blip r:embed="rId2"/>
          <a:srcRect b="10092"/>
          <a:stretch>
            <a:fillRect/>
          </a:stretch>
        </p:blipFill>
        <p:spPr bwMode="auto">
          <a:xfrm>
            <a:off x="-11113" y="111125"/>
            <a:ext cx="9144001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4040188" y="5942013"/>
            <a:ext cx="1584325" cy="4572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阿尔泰山</a:t>
            </a:r>
          </a:p>
        </p:txBody>
      </p:sp>
    </p:spTree>
  </p:cSld>
  <p:clrMapOvr>
    <a:masterClrMapping/>
  </p:clrMapOvr>
  <p:transition spd="slow">
    <p:wipe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新疆长绒棉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153988"/>
            <a:ext cx="9144000" cy="612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2279650" y="5848350"/>
            <a:ext cx="4770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4000" b="1">
                <a:solidFill>
                  <a:srgbClr val="C00000"/>
                </a:solidFill>
                <a:latin typeface="Times New Roman" pitchFamily="18" charset="0"/>
              </a:rPr>
              <a:t>新疆长绒棉生产基地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新疆啤酒花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451961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3" descr="新疆啤酒花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1388" y="0"/>
            <a:ext cx="4392612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4" descr="新疆啤酒花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0113" y="2801938"/>
            <a:ext cx="4500562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708400" y="4221163"/>
            <a:ext cx="4043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啤酒花（草本植物）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88065" descr="新疆的哈密瓜丰收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1989138"/>
            <a:ext cx="4643437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太阳形 88066"/>
          <p:cNvSpPr>
            <a:spLocks noChangeArrowheads="1"/>
          </p:cNvSpPr>
          <p:nvPr/>
        </p:nvSpPr>
        <p:spPr bwMode="auto">
          <a:xfrm>
            <a:off x="0" y="0"/>
            <a:ext cx="1944688" cy="18002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88068" name="文本框 88067"/>
          <p:cNvSpPr txBox="1">
            <a:spLocks noChangeArrowheads="1"/>
          </p:cNvSpPr>
          <p:nvPr/>
        </p:nvSpPr>
        <p:spPr bwMode="auto">
          <a:xfrm>
            <a:off x="1692275" y="342900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气候干旱</a:t>
            </a:r>
          </a:p>
        </p:txBody>
      </p:sp>
      <p:sp>
        <p:nvSpPr>
          <p:cNvPr id="88069" name="文本框 88068"/>
          <p:cNvSpPr txBox="1">
            <a:spLocks noChangeArrowheads="1"/>
          </p:cNvSpPr>
          <p:nvPr/>
        </p:nvSpPr>
        <p:spPr bwMode="auto">
          <a:xfrm>
            <a:off x="5219700" y="3284538"/>
            <a:ext cx="29876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白天阳光充足且温度较高</a:t>
            </a:r>
          </a:p>
        </p:txBody>
      </p:sp>
      <p:sp>
        <p:nvSpPr>
          <p:cNvPr id="88070" name="直接连接符 88069"/>
          <p:cNvSpPr>
            <a:spLocks noChangeShapeType="1"/>
          </p:cNvSpPr>
          <p:nvPr/>
        </p:nvSpPr>
        <p:spPr bwMode="auto">
          <a:xfrm>
            <a:off x="3708400" y="3716338"/>
            <a:ext cx="1368425" cy="0"/>
          </a:xfrm>
          <a:prstGeom prst="line">
            <a:avLst/>
          </a:prstGeom>
          <a:noFill/>
          <a:ln w="76200" cap="sq">
            <a:solidFill>
              <a:schemeClr val="hlink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1" name="文本框 88070"/>
          <p:cNvSpPr txBox="1">
            <a:spLocks noChangeArrowheads="1"/>
          </p:cNvSpPr>
          <p:nvPr/>
        </p:nvSpPr>
        <p:spPr bwMode="auto">
          <a:xfrm>
            <a:off x="1547813" y="2324100"/>
            <a:ext cx="252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光合作用强</a:t>
            </a:r>
          </a:p>
        </p:txBody>
      </p:sp>
      <p:sp>
        <p:nvSpPr>
          <p:cNvPr id="88072" name="文本框 88071"/>
          <p:cNvSpPr txBox="1">
            <a:spLocks noChangeArrowheads="1"/>
          </p:cNvSpPr>
          <p:nvPr/>
        </p:nvSpPr>
        <p:spPr bwMode="auto">
          <a:xfrm>
            <a:off x="5940425" y="2060575"/>
            <a:ext cx="252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积累糖分多</a:t>
            </a:r>
          </a:p>
        </p:txBody>
      </p:sp>
      <p:sp>
        <p:nvSpPr>
          <p:cNvPr id="88073" name="直接连接符 88072"/>
          <p:cNvSpPr>
            <a:spLocks noChangeShapeType="1"/>
          </p:cNvSpPr>
          <p:nvPr/>
        </p:nvSpPr>
        <p:spPr bwMode="auto">
          <a:xfrm>
            <a:off x="4427538" y="2420938"/>
            <a:ext cx="1331912" cy="0"/>
          </a:xfrm>
          <a:prstGeom prst="line">
            <a:avLst/>
          </a:prstGeom>
          <a:noFill/>
          <a:ln w="76200" cap="sq">
            <a:solidFill>
              <a:schemeClr val="hlink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4" name="新月形 88073"/>
          <p:cNvSpPr>
            <a:spLocks noChangeArrowheads="1"/>
          </p:cNvSpPr>
          <p:nvPr/>
        </p:nvSpPr>
        <p:spPr bwMode="auto">
          <a:xfrm>
            <a:off x="69850" y="4473575"/>
            <a:ext cx="1189038" cy="2124075"/>
          </a:xfrm>
          <a:prstGeom prst="moon">
            <a:avLst>
              <a:gd name="adj" fmla="val 50000"/>
            </a:avLst>
          </a:pr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88075" name="文本框 88074"/>
          <p:cNvSpPr txBox="1">
            <a:spLocks noChangeArrowheads="1"/>
          </p:cNvSpPr>
          <p:nvPr/>
        </p:nvSpPr>
        <p:spPr bwMode="auto">
          <a:xfrm>
            <a:off x="1042988" y="5481638"/>
            <a:ext cx="1979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温度较低</a:t>
            </a:r>
          </a:p>
        </p:txBody>
      </p:sp>
      <p:sp>
        <p:nvSpPr>
          <p:cNvPr id="88076" name="文本框 88075"/>
          <p:cNvSpPr txBox="1">
            <a:spLocks noChangeArrowheads="1"/>
          </p:cNvSpPr>
          <p:nvPr/>
        </p:nvSpPr>
        <p:spPr bwMode="auto">
          <a:xfrm>
            <a:off x="3419475" y="5516563"/>
            <a:ext cx="252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呼吸作用弱</a:t>
            </a:r>
          </a:p>
        </p:txBody>
      </p:sp>
      <p:sp>
        <p:nvSpPr>
          <p:cNvPr id="88077" name="文本框 88076"/>
          <p:cNvSpPr txBox="1">
            <a:spLocks noChangeArrowheads="1"/>
          </p:cNvSpPr>
          <p:nvPr/>
        </p:nvSpPr>
        <p:spPr bwMode="auto">
          <a:xfrm>
            <a:off x="6192838" y="5481638"/>
            <a:ext cx="2520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消耗分解的糖分较少</a:t>
            </a:r>
          </a:p>
        </p:txBody>
      </p:sp>
      <p:sp>
        <p:nvSpPr>
          <p:cNvPr id="88078" name="直接连接符 88077"/>
          <p:cNvSpPr>
            <a:spLocks noChangeShapeType="1"/>
          </p:cNvSpPr>
          <p:nvPr/>
        </p:nvSpPr>
        <p:spPr bwMode="auto">
          <a:xfrm>
            <a:off x="2808288" y="5768975"/>
            <a:ext cx="647700" cy="0"/>
          </a:xfrm>
          <a:prstGeom prst="line">
            <a:avLst/>
          </a:prstGeom>
          <a:noFill/>
          <a:ln w="76200" cap="sq">
            <a:solidFill>
              <a:schemeClr val="hlink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9" name="直接连接符 88078"/>
          <p:cNvSpPr>
            <a:spLocks noChangeShapeType="1"/>
          </p:cNvSpPr>
          <p:nvPr/>
        </p:nvSpPr>
        <p:spPr bwMode="auto">
          <a:xfrm>
            <a:off x="5616575" y="5805488"/>
            <a:ext cx="647700" cy="0"/>
          </a:xfrm>
          <a:prstGeom prst="line">
            <a:avLst/>
          </a:prstGeom>
          <a:noFill/>
          <a:ln w="76200" cap="sq">
            <a:solidFill>
              <a:schemeClr val="hlink"/>
            </a:solidFill>
            <a:round/>
            <a:headEnd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0" name="文本框 88079"/>
          <p:cNvSpPr txBox="1">
            <a:spLocks noChangeArrowheads="1"/>
          </p:cNvSpPr>
          <p:nvPr/>
        </p:nvSpPr>
        <p:spPr bwMode="auto">
          <a:xfrm>
            <a:off x="1187450" y="260350"/>
            <a:ext cx="73453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3600" b="1">
                <a:latin typeface="Times New Roman" pitchFamily="18" charset="0"/>
              </a:rPr>
              <a:t>探究学习：</a:t>
            </a:r>
            <a:r>
              <a:rPr lang="zh-CN" altLang="en-US" sz="2400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为什么新疆的瓜果甜又甜？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/>
      <p:bldP spid="88070" grpId="0" animBg="1"/>
      <p:bldP spid="88071" grpId="0"/>
      <p:bldP spid="88072" grpId="0"/>
      <p:bldP spid="88073" grpId="0" animBg="1"/>
      <p:bldP spid="88075" grpId="0"/>
      <p:bldP spid="88076" grpId="0"/>
      <p:bldP spid="88077" grpId="0"/>
      <p:bldP spid="88078" grpId="0" animBg="1"/>
      <p:bldP spid="88079" grpId="0" animBg="1"/>
      <p:bldP spid="88080" grpId="0"/>
      <p:bldP spid="8808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449537" descr="e0f47f811be1e39e9023d9cb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1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9539" name="文本框 449538"/>
          <p:cNvSpPr txBox="1"/>
          <p:nvPr/>
        </p:nvSpPr>
        <p:spPr>
          <a:xfrm>
            <a:off x="8412163" y="838200"/>
            <a:ext cx="731837" cy="44958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新兴的能源基地</a:t>
            </a:r>
          </a:p>
        </p:txBody>
      </p:sp>
      <p:sp>
        <p:nvSpPr>
          <p:cNvPr id="61443" name="椭圆 449539"/>
          <p:cNvSpPr>
            <a:spLocks noChangeArrowheads="1"/>
          </p:cNvSpPr>
          <p:nvPr/>
        </p:nvSpPr>
        <p:spPr bwMode="auto">
          <a:xfrm>
            <a:off x="3581400" y="1600200"/>
            <a:ext cx="914400" cy="381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1444" name="椭圆 449540"/>
          <p:cNvSpPr>
            <a:spLocks noChangeArrowheads="1"/>
          </p:cNvSpPr>
          <p:nvPr/>
        </p:nvSpPr>
        <p:spPr bwMode="auto">
          <a:xfrm>
            <a:off x="3276600" y="3581400"/>
            <a:ext cx="914400" cy="381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1445" name="椭圆 449541"/>
          <p:cNvSpPr>
            <a:spLocks noChangeArrowheads="1"/>
          </p:cNvSpPr>
          <p:nvPr/>
        </p:nvSpPr>
        <p:spPr bwMode="auto">
          <a:xfrm>
            <a:off x="4724400" y="2438400"/>
            <a:ext cx="914400" cy="381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1446" name="椭圆 449542"/>
          <p:cNvSpPr>
            <a:spLocks noChangeArrowheads="1"/>
          </p:cNvSpPr>
          <p:nvPr/>
        </p:nvSpPr>
        <p:spPr bwMode="auto">
          <a:xfrm>
            <a:off x="7086600" y="2514600"/>
            <a:ext cx="914400" cy="381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1447" name="椭圆 449543"/>
          <p:cNvSpPr>
            <a:spLocks noChangeArrowheads="1"/>
          </p:cNvSpPr>
          <p:nvPr/>
        </p:nvSpPr>
        <p:spPr bwMode="auto">
          <a:xfrm>
            <a:off x="2362200" y="5334000"/>
            <a:ext cx="914400" cy="381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1448" name="椭圆 449544"/>
          <p:cNvSpPr>
            <a:spLocks noChangeArrowheads="1"/>
          </p:cNvSpPr>
          <p:nvPr/>
        </p:nvSpPr>
        <p:spPr bwMode="auto">
          <a:xfrm>
            <a:off x="4724400" y="533400"/>
            <a:ext cx="914400" cy="381000"/>
          </a:xfrm>
          <a:prstGeom prst="ellips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450561" descr="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62466" name="矩形 450562"/>
          <p:cNvSpPr>
            <a:spLocks noChangeArrowheads="1"/>
          </p:cNvSpPr>
          <p:nvPr/>
        </p:nvSpPr>
        <p:spPr bwMode="auto">
          <a:xfrm>
            <a:off x="228600" y="152400"/>
            <a:ext cx="48355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潜能巨大的能源开发</a:t>
            </a:r>
          </a:p>
        </p:txBody>
      </p:sp>
      <p:sp>
        <p:nvSpPr>
          <p:cNvPr id="450564" name="文本框 450563"/>
          <p:cNvSpPr txBox="1">
            <a:spLocks noChangeArrowheads="1"/>
          </p:cNvSpPr>
          <p:nvPr/>
        </p:nvSpPr>
        <p:spPr bwMode="auto">
          <a:xfrm>
            <a:off x="5105400" y="1295400"/>
            <a:ext cx="165735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itchFamily="18" charset="0"/>
                <a:ea typeface="华文新魏"/>
                <a:cs typeface="华文新魏"/>
              </a:rPr>
              <a:t>克拉玛依</a:t>
            </a:r>
          </a:p>
        </p:txBody>
      </p:sp>
      <p:sp>
        <p:nvSpPr>
          <p:cNvPr id="450565" name="任意多边形 450564"/>
          <p:cNvSpPr>
            <a:spLocks/>
          </p:cNvSpPr>
          <p:nvPr/>
        </p:nvSpPr>
        <p:spPr bwMode="auto">
          <a:xfrm rot="10800000" flipH="1">
            <a:off x="4787900" y="1700213"/>
            <a:ext cx="215900" cy="288925"/>
          </a:xfrm>
          <a:custGeom>
            <a:avLst/>
            <a:gdLst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12700" cap="sq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566" name="任意多边形 450565"/>
          <p:cNvSpPr>
            <a:spLocks/>
          </p:cNvSpPr>
          <p:nvPr/>
        </p:nvSpPr>
        <p:spPr bwMode="auto">
          <a:xfrm rot="10800000">
            <a:off x="4427538" y="4652963"/>
            <a:ext cx="215900" cy="288925"/>
          </a:xfrm>
          <a:custGeom>
            <a:avLst/>
            <a:gdLst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12700" cap="sq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567" name="矩形 450566"/>
          <p:cNvSpPr>
            <a:spLocks noChangeArrowheads="1" noChangeShapeType="1" noTextEdit="1"/>
          </p:cNvSpPr>
          <p:nvPr/>
        </p:nvSpPr>
        <p:spPr bwMode="auto">
          <a:xfrm>
            <a:off x="2987675" y="4581525"/>
            <a:ext cx="13462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 cap="sq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塔中油田</a:t>
            </a:r>
          </a:p>
        </p:txBody>
      </p:sp>
      <p:sp>
        <p:nvSpPr>
          <p:cNvPr id="62471" name="文本框 450567"/>
          <p:cNvSpPr txBox="1">
            <a:spLocks noChangeArrowheads="1"/>
          </p:cNvSpPr>
          <p:nvPr/>
        </p:nvSpPr>
        <p:spPr bwMode="auto">
          <a:xfrm>
            <a:off x="3421063" y="3068638"/>
            <a:ext cx="995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塔北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0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65" grpId="0" animBg="1"/>
      <p:bldP spid="450566" grpId="0" animBg="1"/>
      <p:bldP spid="45056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111125"/>
            <a:ext cx="9047162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451585" descr="1"/>
          <p:cNvPicPr>
            <a:picLocks noChangeAspect="1"/>
          </p:cNvPicPr>
          <p:nvPr/>
        </p:nvPicPr>
        <p:blipFill>
          <a:blip r:embed="rId2">
            <a:lum bright="-6000" contrast="22000"/>
          </a:blip>
          <a:srcRect/>
          <a:stretch>
            <a:fillRect/>
          </a:stretch>
        </p:blipFill>
        <p:spPr bwMode="auto">
          <a:xfrm>
            <a:off x="0" y="121285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文本框 451586"/>
          <p:cNvSpPr txBox="1">
            <a:spLocks noChangeArrowheads="1"/>
          </p:cNvSpPr>
          <p:nvPr/>
        </p:nvSpPr>
        <p:spPr bwMode="auto">
          <a:xfrm>
            <a:off x="2460625" y="5969000"/>
            <a:ext cx="5013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ea typeface="黑体" pitchFamily="49" charset="-122"/>
              </a:rPr>
              <a:t>西气东输线路示意图</a:t>
            </a:r>
          </a:p>
        </p:txBody>
      </p:sp>
      <p:sp>
        <p:nvSpPr>
          <p:cNvPr id="451588" name="椭圆 451587"/>
          <p:cNvSpPr>
            <a:spLocks noChangeArrowheads="1"/>
          </p:cNvSpPr>
          <p:nvPr/>
        </p:nvSpPr>
        <p:spPr bwMode="auto">
          <a:xfrm>
            <a:off x="914400" y="1670050"/>
            <a:ext cx="142875" cy="14287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51589" name="椭圆 451588"/>
          <p:cNvSpPr>
            <a:spLocks noChangeArrowheads="1"/>
          </p:cNvSpPr>
          <p:nvPr/>
        </p:nvSpPr>
        <p:spPr bwMode="auto">
          <a:xfrm>
            <a:off x="8686800" y="4870450"/>
            <a:ext cx="142875" cy="14287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51590" name="文本框 451589"/>
          <p:cNvSpPr txBox="1">
            <a:spLocks noChangeArrowheads="1"/>
          </p:cNvSpPr>
          <p:nvPr/>
        </p:nvSpPr>
        <p:spPr bwMode="auto">
          <a:xfrm>
            <a:off x="0" y="609600"/>
            <a:ext cx="167005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1C0E5A"/>
                </a:solidFill>
                <a:ea typeface="黑体" pitchFamily="49" charset="-122"/>
              </a:rPr>
              <a:t>轮南</a:t>
            </a:r>
          </a:p>
        </p:txBody>
      </p:sp>
      <p:sp>
        <p:nvSpPr>
          <p:cNvPr id="451591" name="文本框 451590"/>
          <p:cNvSpPr txBox="1">
            <a:spLocks noChangeArrowheads="1"/>
          </p:cNvSpPr>
          <p:nvPr/>
        </p:nvSpPr>
        <p:spPr bwMode="auto">
          <a:xfrm>
            <a:off x="7885113" y="5022850"/>
            <a:ext cx="1258887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1C0E5A"/>
                </a:solidFill>
                <a:ea typeface="黑体" pitchFamily="49" charset="-122"/>
              </a:rPr>
              <a:t>上海</a:t>
            </a:r>
          </a:p>
        </p:txBody>
      </p:sp>
      <p:sp>
        <p:nvSpPr>
          <p:cNvPr id="451592" name="任意多边形 451591"/>
          <p:cNvSpPr>
            <a:spLocks/>
          </p:cNvSpPr>
          <p:nvPr/>
        </p:nvSpPr>
        <p:spPr bwMode="auto">
          <a:xfrm>
            <a:off x="990600" y="1670050"/>
            <a:ext cx="7772400" cy="3200400"/>
          </a:xfrm>
          <a:custGeom>
            <a:avLst/>
            <a:gdLst>
              <a:gd name="T0" fmla="*/ 0 w 4721"/>
              <a:gd name="T1" fmla="*/ 0 h 1998"/>
              <a:gd name="T2" fmla="*/ 4721 w 4721"/>
              <a:gd name="T3" fmla="*/ 1998 h 1998"/>
            </a:gdLst>
            <a:ahLst/>
            <a:cxnLst>
              <a:cxn ang="0">
                <a:pos x="0" y="43"/>
              </a:cxn>
              <a:cxn ang="0">
                <a:pos x="236" y="35"/>
              </a:cxn>
              <a:cxn ang="0">
                <a:pos x="253" y="17"/>
              </a:cxn>
              <a:cxn ang="0">
                <a:pos x="279" y="8"/>
              </a:cxn>
              <a:cxn ang="0">
                <a:pos x="419" y="0"/>
              </a:cxn>
              <a:cxn ang="0">
                <a:pos x="908" y="8"/>
              </a:cxn>
              <a:cxn ang="0">
                <a:pos x="1056" y="35"/>
              </a:cxn>
              <a:cxn ang="0">
                <a:pos x="1108" y="70"/>
              </a:cxn>
              <a:cxn ang="0">
                <a:pos x="1161" y="87"/>
              </a:cxn>
              <a:cxn ang="0">
                <a:pos x="1178" y="113"/>
              </a:cxn>
              <a:cxn ang="0">
                <a:pos x="1213" y="122"/>
              </a:cxn>
              <a:cxn ang="0">
                <a:pos x="1248" y="209"/>
              </a:cxn>
              <a:cxn ang="0">
                <a:pos x="1300" y="270"/>
              </a:cxn>
              <a:cxn ang="0">
                <a:pos x="1379" y="392"/>
              </a:cxn>
              <a:cxn ang="0">
                <a:pos x="1449" y="445"/>
              </a:cxn>
              <a:cxn ang="0">
                <a:pos x="1484" y="488"/>
              </a:cxn>
              <a:cxn ang="0">
                <a:pos x="1527" y="550"/>
              </a:cxn>
              <a:cxn ang="0">
                <a:pos x="1658" y="584"/>
              </a:cxn>
              <a:cxn ang="0">
                <a:pos x="1710" y="663"/>
              </a:cxn>
              <a:cxn ang="0">
                <a:pos x="1737" y="672"/>
              </a:cxn>
              <a:cxn ang="0">
                <a:pos x="1763" y="689"/>
              </a:cxn>
              <a:cxn ang="0">
                <a:pos x="1841" y="750"/>
              </a:cxn>
              <a:cxn ang="0">
                <a:pos x="1876" y="794"/>
              </a:cxn>
              <a:cxn ang="0">
                <a:pos x="1885" y="820"/>
              </a:cxn>
              <a:cxn ang="0">
                <a:pos x="1972" y="838"/>
              </a:cxn>
              <a:cxn ang="0">
                <a:pos x="2042" y="881"/>
              </a:cxn>
              <a:cxn ang="0">
                <a:pos x="2129" y="942"/>
              </a:cxn>
              <a:cxn ang="0">
                <a:pos x="2156" y="960"/>
              </a:cxn>
              <a:cxn ang="0">
                <a:pos x="2173" y="1012"/>
              </a:cxn>
              <a:cxn ang="0">
                <a:pos x="2199" y="1021"/>
              </a:cxn>
              <a:cxn ang="0">
                <a:pos x="2505" y="1082"/>
              </a:cxn>
              <a:cxn ang="0">
                <a:pos x="3089" y="1108"/>
              </a:cxn>
              <a:cxn ang="0">
                <a:pos x="3124" y="1117"/>
              </a:cxn>
              <a:cxn ang="0">
                <a:pos x="3168" y="1160"/>
              </a:cxn>
              <a:cxn ang="0">
                <a:pos x="3290" y="1187"/>
              </a:cxn>
              <a:cxn ang="0">
                <a:pos x="3369" y="1222"/>
              </a:cxn>
              <a:cxn ang="0">
                <a:pos x="3395" y="1230"/>
              </a:cxn>
              <a:cxn ang="0">
                <a:pos x="3412" y="1248"/>
              </a:cxn>
              <a:cxn ang="0">
                <a:pos x="3421" y="1274"/>
              </a:cxn>
              <a:cxn ang="0">
                <a:pos x="3491" y="1318"/>
              </a:cxn>
              <a:cxn ang="0">
                <a:pos x="3543" y="1405"/>
              </a:cxn>
              <a:cxn ang="0">
                <a:pos x="3578" y="1475"/>
              </a:cxn>
              <a:cxn ang="0">
                <a:pos x="3622" y="1544"/>
              </a:cxn>
              <a:cxn ang="0">
                <a:pos x="3665" y="1571"/>
              </a:cxn>
              <a:cxn ang="0">
                <a:pos x="3718" y="1623"/>
              </a:cxn>
              <a:cxn ang="0">
                <a:pos x="3796" y="1649"/>
              </a:cxn>
              <a:cxn ang="0">
                <a:pos x="3936" y="1710"/>
              </a:cxn>
              <a:cxn ang="0">
                <a:pos x="3953" y="1736"/>
              </a:cxn>
              <a:cxn ang="0">
                <a:pos x="4076" y="1798"/>
              </a:cxn>
              <a:cxn ang="0">
                <a:pos x="4084" y="1824"/>
              </a:cxn>
              <a:cxn ang="0">
                <a:pos x="4180" y="1850"/>
              </a:cxn>
              <a:cxn ang="0">
                <a:pos x="4302" y="1894"/>
              </a:cxn>
              <a:cxn ang="0">
                <a:pos x="4468" y="1937"/>
              </a:cxn>
              <a:cxn ang="0">
                <a:pos x="4521" y="1955"/>
              </a:cxn>
              <a:cxn ang="0">
                <a:pos x="4547" y="1972"/>
              </a:cxn>
              <a:cxn ang="0">
                <a:pos x="4721" y="1998"/>
              </a:cxn>
            </a:cxnLst>
            <a:rect l="T0" t="T1" r="T2" b="T3"/>
            <a:pathLst>
              <a:path w="4721" h="1998">
                <a:moveTo>
                  <a:pt x="0" y="43"/>
                </a:moveTo>
                <a:cubicBezTo>
                  <a:pt x="79" y="40"/>
                  <a:pt x="158" y="43"/>
                  <a:pt x="236" y="35"/>
                </a:cubicBezTo>
                <a:cubicBezTo>
                  <a:pt x="244" y="34"/>
                  <a:pt x="246" y="21"/>
                  <a:pt x="253" y="17"/>
                </a:cubicBezTo>
                <a:cubicBezTo>
                  <a:pt x="261" y="12"/>
                  <a:pt x="270" y="9"/>
                  <a:pt x="279" y="8"/>
                </a:cubicBezTo>
                <a:cubicBezTo>
                  <a:pt x="325" y="3"/>
                  <a:pt x="372" y="3"/>
                  <a:pt x="419" y="0"/>
                </a:cubicBezTo>
                <a:cubicBezTo>
                  <a:pt x="579" y="21"/>
                  <a:pt x="746" y="1"/>
                  <a:pt x="908" y="8"/>
                </a:cubicBezTo>
                <a:cubicBezTo>
                  <a:pt x="990" y="37"/>
                  <a:pt x="942" y="24"/>
                  <a:pt x="1056" y="35"/>
                </a:cubicBezTo>
                <a:cubicBezTo>
                  <a:pt x="1073" y="47"/>
                  <a:pt x="1091" y="58"/>
                  <a:pt x="1108" y="70"/>
                </a:cubicBezTo>
                <a:cubicBezTo>
                  <a:pt x="1123" y="80"/>
                  <a:pt x="1161" y="87"/>
                  <a:pt x="1161" y="87"/>
                </a:cubicBezTo>
                <a:cubicBezTo>
                  <a:pt x="1167" y="96"/>
                  <a:pt x="1169" y="107"/>
                  <a:pt x="1178" y="113"/>
                </a:cubicBezTo>
                <a:cubicBezTo>
                  <a:pt x="1188" y="120"/>
                  <a:pt x="1205" y="113"/>
                  <a:pt x="1213" y="122"/>
                </a:cubicBezTo>
                <a:cubicBezTo>
                  <a:pt x="1236" y="150"/>
                  <a:pt x="1213" y="176"/>
                  <a:pt x="1248" y="209"/>
                </a:cubicBezTo>
                <a:cubicBezTo>
                  <a:pt x="1264" y="256"/>
                  <a:pt x="1247" y="258"/>
                  <a:pt x="1300" y="270"/>
                </a:cubicBezTo>
                <a:cubicBezTo>
                  <a:pt x="1312" y="315"/>
                  <a:pt x="1339" y="366"/>
                  <a:pt x="1379" y="392"/>
                </a:cubicBezTo>
                <a:cubicBezTo>
                  <a:pt x="1392" y="432"/>
                  <a:pt x="1409" y="435"/>
                  <a:pt x="1449" y="445"/>
                </a:cubicBezTo>
                <a:cubicBezTo>
                  <a:pt x="1459" y="460"/>
                  <a:pt x="1475" y="472"/>
                  <a:pt x="1484" y="488"/>
                </a:cubicBezTo>
                <a:cubicBezTo>
                  <a:pt x="1496" y="509"/>
                  <a:pt x="1501" y="537"/>
                  <a:pt x="1527" y="550"/>
                </a:cubicBezTo>
                <a:cubicBezTo>
                  <a:pt x="1568" y="570"/>
                  <a:pt x="1615" y="571"/>
                  <a:pt x="1658" y="584"/>
                </a:cubicBezTo>
                <a:cubicBezTo>
                  <a:pt x="1666" y="607"/>
                  <a:pt x="1691" y="648"/>
                  <a:pt x="1710" y="663"/>
                </a:cubicBezTo>
                <a:cubicBezTo>
                  <a:pt x="1717" y="669"/>
                  <a:pt x="1728" y="668"/>
                  <a:pt x="1737" y="672"/>
                </a:cubicBezTo>
                <a:cubicBezTo>
                  <a:pt x="1746" y="677"/>
                  <a:pt x="1755" y="682"/>
                  <a:pt x="1763" y="689"/>
                </a:cubicBezTo>
                <a:cubicBezTo>
                  <a:pt x="1792" y="713"/>
                  <a:pt x="1804" y="739"/>
                  <a:pt x="1841" y="750"/>
                </a:cubicBezTo>
                <a:cubicBezTo>
                  <a:pt x="1858" y="767"/>
                  <a:pt x="1865" y="771"/>
                  <a:pt x="1876" y="794"/>
                </a:cubicBezTo>
                <a:cubicBezTo>
                  <a:pt x="1880" y="802"/>
                  <a:pt x="1879" y="814"/>
                  <a:pt x="1885" y="820"/>
                </a:cubicBezTo>
                <a:cubicBezTo>
                  <a:pt x="1906" y="841"/>
                  <a:pt x="1943" y="834"/>
                  <a:pt x="1972" y="838"/>
                </a:cubicBezTo>
                <a:cubicBezTo>
                  <a:pt x="1994" y="859"/>
                  <a:pt x="2018" y="862"/>
                  <a:pt x="2042" y="881"/>
                </a:cubicBezTo>
                <a:cubicBezTo>
                  <a:pt x="2071" y="904"/>
                  <a:pt x="2093" y="931"/>
                  <a:pt x="2129" y="942"/>
                </a:cubicBezTo>
                <a:cubicBezTo>
                  <a:pt x="2138" y="948"/>
                  <a:pt x="2149" y="952"/>
                  <a:pt x="2156" y="960"/>
                </a:cubicBezTo>
                <a:cubicBezTo>
                  <a:pt x="2163" y="968"/>
                  <a:pt x="2165" y="1004"/>
                  <a:pt x="2173" y="1012"/>
                </a:cubicBezTo>
                <a:cubicBezTo>
                  <a:pt x="2179" y="1018"/>
                  <a:pt x="2190" y="1018"/>
                  <a:pt x="2199" y="1021"/>
                </a:cubicBezTo>
                <a:cubicBezTo>
                  <a:pt x="2275" y="1093"/>
                  <a:pt x="2411" y="1077"/>
                  <a:pt x="2505" y="1082"/>
                </a:cubicBezTo>
                <a:cubicBezTo>
                  <a:pt x="2661" y="1028"/>
                  <a:pt x="2912" y="1096"/>
                  <a:pt x="3089" y="1108"/>
                </a:cubicBezTo>
                <a:cubicBezTo>
                  <a:pt x="3101" y="1111"/>
                  <a:pt x="3114" y="1110"/>
                  <a:pt x="3124" y="1117"/>
                </a:cubicBezTo>
                <a:cubicBezTo>
                  <a:pt x="3178" y="1153"/>
                  <a:pt x="3104" y="1136"/>
                  <a:pt x="3168" y="1160"/>
                </a:cubicBezTo>
                <a:cubicBezTo>
                  <a:pt x="3203" y="1173"/>
                  <a:pt x="3253" y="1181"/>
                  <a:pt x="3290" y="1187"/>
                </a:cubicBezTo>
                <a:cubicBezTo>
                  <a:pt x="3330" y="1213"/>
                  <a:pt x="3308" y="1202"/>
                  <a:pt x="3369" y="1222"/>
                </a:cubicBezTo>
                <a:cubicBezTo>
                  <a:pt x="3378" y="1225"/>
                  <a:pt x="3395" y="1230"/>
                  <a:pt x="3395" y="1230"/>
                </a:cubicBezTo>
                <a:cubicBezTo>
                  <a:pt x="3401" y="1236"/>
                  <a:pt x="3408" y="1241"/>
                  <a:pt x="3412" y="1248"/>
                </a:cubicBezTo>
                <a:cubicBezTo>
                  <a:pt x="3417" y="1256"/>
                  <a:pt x="3415" y="1267"/>
                  <a:pt x="3421" y="1274"/>
                </a:cubicBezTo>
                <a:cubicBezTo>
                  <a:pt x="3436" y="1292"/>
                  <a:pt x="3469" y="1310"/>
                  <a:pt x="3491" y="1318"/>
                </a:cubicBezTo>
                <a:cubicBezTo>
                  <a:pt x="3508" y="1366"/>
                  <a:pt x="3509" y="1369"/>
                  <a:pt x="3543" y="1405"/>
                </a:cubicBezTo>
                <a:cubicBezTo>
                  <a:pt x="3564" y="1465"/>
                  <a:pt x="3548" y="1444"/>
                  <a:pt x="3578" y="1475"/>
                </a:cubicBezTo>
                <a:cubicBezTo>
                  <a:pt x="3592" y="1514"/>
                  <a:pt x="3579" y="1531"/>
                  <a:pt x="3622" y="1544"/>
                </a:cubicBezTo>
                <a:cubicBezTo>
                  <a:pt x="3661" y="1586"/>
                  <a:pt x="3614" y="1541"/>
                  <a:pt x="3665" y="1571"/>
                </a:cubicBezTo>
                <a:cubicBezTo>
                  <a:pt x="3686" y="1583"/>
                  <a:pt x="3697" y="1611"/>
                  <a:pt x="3718" y="1623"/>
                </a:cubicBezTo>
                <a:cubicBezTo>
                  <a:pt x="3740" y="1636"/>
                  <a:pt x="3772" y="1641"/>
                  <a:pt x="3796" y="1649"/>
                </a:cubicBezTo>
                <a:cubicBezTo>
                  <a:pt x="3830" y="1683"/>
                  <a:pt x="3891" y="1680"/>
                  <a:pt x="3936" y="1710"/>
                </a:cubicBezTo>
                <a:cubicBezTo>
                  <a:pt x="3942" y="1719"/>
                  <a:pt x="3944" y="1730"/>
                  <a:pt x="3953" y="1736"/>
                </a:cubicBezTo>
                <a:cubicBezTo>
                  <a:pt x="4006" y="1770"/>
                  <a:pt x="4029" y="1751"/>
                  <a:pt x="4076" y="1798"/>
                </a:cubicBezTo>
                <a:cubicBezTo>
                  <a:pt x="4079" y="1807"/>
                  <a:pt x="4078" y="1818"/>
                  <a:pt x="4084" y="1824"/>
                </a:cubicBezTo>
                <a:cubicBezTo>
                  <a:pt x="4096" y="1836"/>
                  <a:pt x="4158" y="1843"/>
                  <a:pt x="4180" y="1850"/>
                </a:cubicBezTo>
                <a:cubicBezTo>
                  <a:pt x="4215" y="1883"/>
                  <a:pt x="4257" y="1886"/>
                  <a:pt x="4302" y="1894"/>
                </a:cubicBezTo>
                <a:cubicBezTo>
                  <a:pt x="4340" y="1930"/>
                  <a:pt x="4417" y="1924"/>
                  <a:pt x="4468" y="1937"/>
                </a:cubicBezTo>
                <a:cubicBezTo>
                  <a:pt x="4486" y="1942"/>
                  <a:pt x="4505" y="1945"/>
                  <a:pt x="4521" y="1955"/>
                </a:cubicBezTo>
                <a:cubicBezTo>
                  <a:pt x="4530" y="1961"/>
                  <a:pt x="4537" y="1968"/>
                  <a:pt x="4547" y="1972"/>
                </a:cubicBezTo>
                <a:cubicBezTo>
                  <a:pt x="4607" y="1995"/>
                  <a:pt x="4657" y="1998"/>
                  <a:pt x="4721" y="1998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0" name="矩形 451592"/>
          <p:cNvSpPr>
            <a:spLocks noChangeArrowheads="1"/>
          </p:cNvSpPr>
          <p:nvPr/>
        </p:nvSpPr>
        <p:spPr bwMode="auto">
          <a:xfrm>
            <a:off x="2362200" y="152400"/>
            <a:ext cx="6781800" cy="762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潜力巨大的能源开发</a:t>
            </a:r>
            <a:r>
              <a:rPr lang="en-US" sz="3600" b="1">
                <a:solidFill>
                  <a:srgbClr val="FF0000"/>
                </a:solidFill>
                <a:ea typeface="楷体_GB2312"/>
                <a:cs typeface="楷体_GB2312"/>
              </a:rPr>
              <a:t>—</a:t>
            </a: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西气东输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1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1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5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1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1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1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90" grpId="0" bldLvl="0" animBg="1"/>
      <p:bldP spid="451591" grpId="0" bldLvl="0" animBg="1"/>
      <p:bldP spid="45159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452609"/>
          <p:cNvSpPr>
            <a:spLocks noGrp="1"/>
          </p:cNvSpPr>
          <p:nvPr>
            <p:ph type="title" idx="4294967295"/>
          </p:nvPr>
        </p:nvSpPr>
        <p:spPr>
          <a:xfrm>
            <a:off x="463550" y="868363"/>
            <a:ext cx="8145463" cy="762000"/>
          </a:xfrm>
          <a:solidFill>
            <a:srgbClr val="FFFF00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潜力巨大的能源开发</a:t>
            </a:r>
            <a:r>
              <a:rPr lang="en-US" sz="3600" b="1">
                <a:solidFill>
                  <a:srgbClr val="FF0000"/>
                </a:solidFill>
                <a:ea typeface="楷体_GB2312"/>
                <a:cs typeface="楷体_GB2312"/>
              </a:rPr>
              <a:t>—</a:t>
            </a: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西气东输</a:t>
            </a:r>
          </a:p>
        </p:txBody>
      </p:sp>
      <p:sp>
        <p:nvSpPr>
          <p:cNvPr id="65538" name="文本占位符 452610"/>
          <p:cNvSpPr>
            <a:spLocks noGrp="1"/>
          </p:cNvSpPr>
          <p:nvPr>
            <p:ph idx="4294967295"/>
          </p:nvPr>
        </p:nvSpPr>
        <p:spPr>
          <a:xfrm>
            <a:off x="0" y="1600200"/>
            <a:ext cx="8839200" cy="4498975"/>
          </a:xfrm>
        </p:spPr>
        <p:txBody>
          <a:bodyPr/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主管道</a:t>
            </a:r>
            <a:r>
              <a:rPr lang="zh-CN" altLang="en-US" sz="2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西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起新疆</a:t>
            </a:r>
            <a:r>
              <a:rPr lang="zh-CN" altLang="en-US" sz="2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轮南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油气田，</a:t>
            </a:r>
            <a:r>
              <a:rPr lang="zh-CN" altLang="en-US" sz="2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东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到</a:t>
            </a:r>
            <a:r>
              <a:rPr lang="zh-CN" altLang="en-US" sz="2800" b="1">
                <a:solidFill>
                  <a:schemeClr val="tx2"/>
                </a:solidFill>
                <a:latin typeface="楷体_GB2312"/>
                <a:ea typeface="楷体_GB2312"/>
                <a:cs typeface="楷体_GB2312"/>
              </a:rPr>
              <a:t>上海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白鹤镇，管道全长 </a:t>
            </a:r>
            <a:r>
              <a:rPr lang="en-US" sz="2800" b="1">
                <a:latin typeface="楷体_GB2312"/>
                <a:ea typeface="楷体_GB2312"/>
                <a:cs typeface="楷体_GB2312"/>
              </a:rPr>
              <a:t>4200 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千米。</a:t>
            </a:r>
          </a:p>
          <a:p>
            <a:pPr>
              <a:buFont typeface="Wingdings" pitchFamily="2" charset="2"/>
              <a:buNone/>
            </a:pPr>
            <a:endParaRPr lang="zh-CN" altLang="en-US" sz="2800" b="1">
              <a:latin typeface="楷体_GB2312"/>
              <a:ea typeface="楷体_GB2312"/>
              <a:cs typeface="楷体_GB2312"/>
            </a:endParaRPr>
          </a:p>
          <a:p>
            <a:r>
              <a:rPr lang="en-US" sz="2800" b="1">
                <a:latin typeface="楷体_GB2312"/>
                <a:ea typeface="楷体_GB2312"/>
                <a:cs typeface="楷体_GB2312"/>
              </a:rPr>
              <a:t>2002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年</a:t>
            </a:r>
            <a:r>
              <a:rPr lang="en-US" sz="2800" b="1">
                <a:latin typeface="楷体_GB2312"/>
                <a:ea typeface="楷体_GB2312"/>
                <a:cs typeface="楷体_GB2312"/>
              </a:rPr>
              <a:t>7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月</a:t>
            </a:r>
            <a:r>
              <a:rPr lang="en-US" sz="2800" b="1"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日正式开工建设，</a:t>
            </a:r>
            <a:r>
              <a:rPr lang="en-US" altLang="zh-CN" sz="2800" b="1">
                <a:latin typeface="楷体_GB2312"/>
                <a:ea typeface="楷体_GB2312"/>
                <a:cs typeface="楷体_GB2312"/>
              </a:rPr>
              <a:t>2004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年底全线竣工。</a:t>
            </a:r>
          </a:p>
          <a:p>
            <a:endParaRPr lang="zh-CN" altLang="en-US" sz="28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我国油气管道建设史上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距离最长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的输气管道。</a:t>
            </a:r>
          </a:p>
          <a:p>
            <a:endParaRPr lang="zh-CN" altLang="en-US" sz="28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途经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新疆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甘肃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宁夏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陕西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山西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河南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安徽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江苏</a:t>
            </a:r>
            <a:r>
              <a:rPr lang="en-US" altLang="zh-CN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上海</a:t>
            </a:r>
            <a:r>
              <a:rPr lang="en-US" sz="2800" b="1">
                <a:latin typeface="楷体_GB2312"/>
                <a:ea typeface="楷体_GB2312"/>
                <a:cs typeface="楷体_GB2312"/>
              </a:rPr>
              <a:t>9 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个省区。</a:t>
            </a:r>
          </a:p>
          <a:p>
            <a:endParaRPr lang="zh-CN" altLang="en-US" sz="2800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453633" descr="1"/>
          <p:cNvPicPr>
            <a:picLocks noChangeAspect="1"/>
          </p:cNvPicPr>
          <p:nvPr/>
        </p:nvPicPr>
        <p:blipFill>
          <a:blip r:embed="rId2">
            <a:lum bright="-6000" contrast="22000"/>
          </a:blip>
          <a:srcRect/>
          <a:stretch>
            <a:fillRect/>
          </a:stretch>
        </p:blipFill>
        <p:spPr bwMode="auto">
          <a:xfrm>
            <a:off x="0" y="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椭圆 453634"/>
          <p:cNvSpPr>
            <a:spLocks noChangeArrowheads="1"/>
          </p:cNvSpPr>
          <p:nvPr/>
        </p:nvSpPr>
        <p:spPr bwMode="auto">
          <a:xfrm>
            <a:off x="762000" y="457200"/>
            <a:ext cx="142875" cy="14287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6563" name="文本框 453635"/>
          <p:cNvSpPr txBox="1">
            <a:spLocks noChangeArrowheads="1"/>
          </p:cNvSpPr>
          <p:nvPr/>
        </p:nvSpPr>
        <p:spPr bwMode="auto">
          <a:xfrm>
            <a:off x="-92075" y="58102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b="1"/>
          </a:p>
        </p:txBody>
      </p:sp>
      <p:sp>
        <p:nvSpPr>
          <p:cNvPr id="66564" name="椭圆 453636"/>
          <p:cNvSpPr>
            <a:spLocks noChangeArrowheads="1"/>
          </p:cNvSpPr>
          <p:nvPr/>
        </p:nvSpPr>
        <p:spPr bwMode="auto">
          <a:xfrm>
            <a:off x="8686800" y="3581400"/>
            <a:ext cx="142875" cy="14287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53638" name="文本框 453637"/>
          <p:cNvSpPr txBox="1">
            <a:spLocks noChangeArrowheads="1"/>
          </p:cNvSpPr>
          <p:nvPr/>
        </p:nvSpPr>
        <p:spPr bwMode="auto">
          <a:xfrm>
            <a:off x="8001000" y="3733800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ea typeface="黑体" pitchFamily="49" charset="-122"/>
              </a:rPr>
              <a:t>上海</a:t>
            </a:r>
          </a:p>
        </p:txBody>
      </p:sp>
      <p:grpSp>
        <p:nvGrpSpPr>
          <p:cNvPr id="453639" name="组合 453638"/>
          <p:cNvGrpSpPr>
            <a:grpSpLocks/>
          </p:cNvGrpSpPr>
          <p:nvPr/>
        </p:nvGrpSpPr>
        <p:grpSpPr bwMode="auto">
          <a:xfrm>
            <a:off x="0" y="0"/>
            <a:ext cx="3330575" cy="2127250"/>
            <a:chOff x="76" y="338"/>
            <a:chExt cx="2098" cy="1340"/>
          </a:xfrm>
        </p:grpSpPr>
        <p:sp>
          <p:nvSpPr>
            <p:cNvPr id="66590" name="任意多边形 453639"/>
            <p:cNvSpPr>
              <a:spLocks/>
            </p:cNvSpPr>
            <p:nvPr/>
          </p:nvSpPr>
          <p:spPr bwMode="auto">
            <a:xfrm>
              <a:off x="76" y="338"/>
              <a:ext cx="2098" cy="1340"/>
            </a:xfrm>
            <a:custGeom>
              <a:avLst/>
              <a:gdLst>
                <a:gd name="T0" fmla="*/ 0 w 2098"/>
                <a:gd name="T1" fmla="*/ 0 h 1340"/>
                <a:gd name="T2" fmla="*/ 2098 w 2098"/>
                <a:gd name="T3" fmla="*/ 1340 h 1340"/>
              </a:gdLst>
              <a:ahLst/>
              <a:cxnLst>
                <a:cxn ang="0">
                  <a:pos x="43" y="0"/>
                </a:cxn>
                <a:cxn ang="0">
                  <a:pos x="1862" y="9"/>
                </a:cxn>
                <a:cxn ang="0">
                  <a:pos x="2036" y="119"/>
                </a:cxn>
                <a:cxn ang="0">
                  <a:pos x="2027" y="147"/>
                </a:cxn>
                <a:cxn ang="0">
                  <a:pos x="2036" y="174"/>
                </a:cxn>
                <a:cxn ang="0">
                  <a:pos x="2082" y="311"/>
                </a:cxn>
                <a:cxn ang="0">
                  <a:pos x="2063" y="412"/>
                </a:cxn>
                <a:cxn ang="0">
                  <a:pos x="2009" y="485"/>
                </a:cxn>
                <a:cxn ang="0">
                  <a:pos x="1999" y="512"/>
                </a:cxn>
                <a:cxn ang="0">
                  <a:pos x="1871" y="531"/>
                </a:cxn>
                <a:cxn ang="0">
                  <a:pos x="1807" y="585"/>
                </a:cxn>
                <a:cxn ang="0">
                  <a:pos x="1753" y="604"/>
                </a:cxn>
                <a:cxn ang="0">
                  <a:pos x="1661" y="649"/>
                </a:cxn>
                <a:cxn ang="0">
                  <a:pos x="1606" y="713"/>
                </a:cxn>
                <a:cxn ang="0">
                  <a:pos x="1597" y="796"/>
                </a:cxn>
                <a:cxn ang="0">
                  <a:pos x="1524" y="851"/>
                </a:cxn>
                <a:cxn ang="0">
                  <a:pos x="1515" y="878"/>
                </a:cxn>
                <a:cxn ang="0">
                  <a:pos x="1213" y="905"/>
                </a:cxn>
                <a:cxn ang="0">
                  <a:pos x="1259" y="969"/>
                </a:cxn>
                <a:cxn ang="0">
                  <a:pos x="1305" y="1125"/>
                </a:cxn>
                <a:cxn ang="0">
                  <a:pos x="1259" y="1171"/>
                </a:cxn>
                <a:cxn ang="0">
                  <a:pos x="1250" y="1253"/>
                </a:cxn>
                <a:cxn ang="0">
                  <a:pos x="1177" y="1308"/>
                </a:cxn>
                <a:cxn ang="0">
                  <a:pos x="1149" y="1299"/>
                </a:cxn>
                <a:cxn ang="0">
                  <a:pos x="1131" y="1280"/>
                </a:cxn>
                <a:cxn ang="0">
                  <a:pos x="1076" y="1262"/>
                </a:cxn>
                <a:cxn ang="0">
                  <a:pos x="1030" y="1225"/>
                </a:cxn>
                <a:cxn ang="0">
                  <a:pos x="975" y="1207"/>
                </a:cxn>
                <a:cxn ang="0">
                  <a:pos x="637" y="1189"/>
                </a:cxn>
                <a:cxn ang="0">
                  <a:pos x="610" y="1198"/>
                </a:cxn>
                <a:cxn ang="0">
                  <a:pos x="591" y="1216"/>
                </a:cxn>
                <a:cxn ang="0">
                  <a:pos x="226" y="1207"/>
                </a:cxn>
                <a:cxn ang="0">
                  <a:pos x="180" y="1171"/>
                </a:cxn>
                <a:cxn ang="0">
                  <a:pos x="143" y="1134"/>
                </a:cxn>
                <a:cxn ang="0">
                  <a:pos x="25" y="1152"/>
                </a:cxn>
                <a:cxn ang="0">
                  <a:pos x="15" y="942"/>
                </a:cxn>
                <a:cxn ang="0">
                  <a:pos x="43" y="0"/>
                </a:cxn>
              </a:cxnLst>
              <a:rect l="T0" t="T1" r="T2" b="T3"/>
              <a:pathLst>
                <a:path w="2098" h="1340">
                  <a:moveTo>
                    <a:pt x="43" y="0"/>
                  </a:moveTo>
                  <a:cubicBezTo>
                    <a:pt x="649" y="3"/>
                    <a:pt x="1256" y="0"/>
                    <a:pt x="1862" y="9"/>
                  </a:cubicBezTo>
                  <a:cubicBezTo>
                    <a:pt x="1940" y="10"/>
                    <a:pt x="1970" y="97"/>
                    <a:pt x="2036" y="119"/>
                  </a:cubicBezTo>
                  <a:cubicBezTo>
                    <a:pt x="2033" y="128"/>
                    <a:pt x="2027" y="137"/>
                    <a:pt x="2027" y="147"/>
                  </a:cubicBezTo>
                  <a:cubicBezTo>
                    <a:pt x="2027" y="156"/>
                    <a:pt x="2034" y="165"/>
                    <a:pt x="2036" y="174"/>
                  </a:cubicBezTo>
                  <a:cubicBezTo>
                    <a:pt x="2047" y="219"/>
                    <a:pt x="2048" y="279"/>
                    <a:pt x="2082" y="311"/>
                  </a:cubicBezTo>
                  <a:cubicBezTo>
                    <a:pt x="2090" y="362"/>
                    <a:pt x="2098" y="377"/>
                    <a:pt x="2063" y="412"/>
                  </a:cubicBezTo>
                  <a:cubicBezTo>
                    <a:pt x="2045" y="538"/>
                    <a:pt x="2080" y="439"/>
                    <a:pt x="2009" y="485"/>
                  </a:cubicBezTo>
                  <a:cubicBezTo>
                    <a:pt x="2001" y="490"/>
                    <a:pt x="2006" y="505"/>
                    <a:pt x="1999" y="512"/>
                  </a:cubicBezTo>
                  <a:cubicBezTo>
                    <a:pt x="1968" y="542"/>
                    <a:pt x="1914" y="527"/>
                    <a:pt x="1871" y="531"/>
                  </a:cubicBezTo>
                  <a:cubicBezTo>
                    <a:pt x="1822" y="547"/>
                    <a:pt x="1855" y="564"/>
                    <a:pt x="1807" y="585"/>
                  </a:cubicBezTo>
                  <a:cubicBezTo>
                    <a:pt x="1790" y="593"/>
                    <a:pt x="1753" y="604"/>
                    <a:pt x="1753" y="604"/>
                  </a:cubicBezTo>
                  <a:cubicBezTo>
                    <a:pt x="1735" y="651"/>
                    <a:pt x="1712" y="641"/>
                    <a:pt x="1661" y="649"/>
                  </a:cubicBezTo>
                  <a:cubicBezTo>
                    <a:pt x="1648" y="688"/>
                    <a:pt x="1634" y="686"/>
                    <a:pt x="1606" y="713"/>
                  </a:cubicBezTo>
                  <a:cubicBezTo>
                    <a:pt x="1603" y="741"/>
                    <a:pt x="1606" y="770"/>
                    <a:pt x="1597" y="796"/>
                  </a:cubicBezTo>
                  <a:cubicBezTo>
                    <a:pt x="1594" y="804"/>
                    <a:pt x="1537" y="842"/>
                    <a:pt x="1524" y="851"/>
                  </a:cubicBezTo>
                  <a:cubicBezTo>
                    <a:pt x="1521" y="860"/>
                    <a:pt x="1524" y="876"/>
                    <a:pt x="1515" y="878"/>
                  </a:cubicBezTo>
                  <a:cubicBezTo>
                    <a:pt x="1421" y="900"/>
                    <a:pt x="1310" y="889"/>
                    <a:pt x="1213" y="905"/>
                  </a:cubicBezTo>
                  <a:cubicBezTo>
                    <a:pt x="1231" y="962"/>
                    <a:pt x="1240" y="913"/>
                    <a:pt x="1259" y="969"/>
                  </a:cubicBezTo>
                  <a:cubicBezTo>
                    <a:pt x="1265" y="1028"/>
                    <a:pt x="1253" y="1092"/>
                    <a:pt x="1305" y="1125"/>
                  </a:cubicBezTo>
                  <a:cubicBezTo>
                    <a:pt x="1321" y="1173"/>
                    <a:pt x="1300" y="1156"/>
                    <a:pt x="1259" y="1171"/>
                  </a:cubicBezTo>
                  <a:cubicBezTo>
                    <a:pt x="1248" y="1205"/>
                    <a:pt x="1261" y="1219"/>
                    <a:pt x="1250" y="1253"/>
                  </a:cubicBezTo>
                  <a:cubicBezTo>
                    <a:pt x="1308" y="1340"/>
                    <a:pt x="1242" y="1315"/>
                    <a:pt x="1177" y="1308"/>
                  </a:cubicBezTo>
                  <a:cubicBezTo>
                    <a:pt x="1168" y="1305"/>
                    <a:pt x="1157" y="1304"/>
                    <a:pt x="1149" y="1299"/>
                  </a:cubicBezTo>
                  <a:cubicBezTo>
                    <a:pt x="1142" y="1294"/>
                    <a:pt x="1139" y="1284"/>
                    <a:pt x="1131" y="1280"/>
                  </a:cubicBezTo>
                  <a:cubicBezTo>
                    <a:pt x="1114" y="1271"/>
                    <a:pt x="1094" y="1268"/>
                    <a:pt x="1076" y="1262"/>
                  </a:cubicBezTo>
                  <a:cubicBezTo>
                    <a:pt x="1016" y="1242"/>
                    <a:pt x="1078" y="1249"/>
                    <a:pt x="1030" y="1225"/>
                  </a:cubicBezTo>
                  <a:cubicBezTo>
                    <a:pt x="1013" y="1216"/>
                    <a:pt x="975" y="1207"/>
                    <a:pt x="975" y="1207"/>
                  </a:cubicBezTo>
                  <a:cubicBezTo>
                    <a:pt x="870" y="1137"/>
                    <a:pt x="794" y="1184"/>
                    <a:pt x="637" y="1189"/>
                  </a:cubicBezTo>
                  <a:cubicBezTo>
                    <a:pt x="628" y="1192"/>
                    <a:pt x="618" y="1193"/>
                    <a:pt x="610" y="1198"/>
                  </a:cubicBezTo>
                  <a:cubicBezTo>
                    <a:pt x="602" y="1202"/>
                    <a:pt x="600" y="1216"/>
                    <a:pt x="591" y="1216"/>
                  </a:cubicBezTo>
                  <a:cubicBezTo>
                    <a:pt x="469" y="1219"/>
                    <a:pt x="348" y="1210"/>
                    <a:pt x="226" y="1207"/>
                  </a:cubicBezTo>
                  <a:cubicBezTo>
                    <a:pt x="212" y="1194"/>
                    <a:pt x="192" y="1186"/>
                    <a:pt x="180" y="1171"/>
                  </a:cubicBezTo>
                  <a:cubicBezTo>
                    <a:pt x="145" y="1126"/>
                    <a:pt x="203" y="1153"/>
                    <a:pt x="143" y="1134"/>
                  </a:cubicBezTo>
                  <a:cubicBezTo>
                    <a:pt x="98" y="1104"/>
                    <a:pt x="67" y="1124"/>
                    <a:pt x="25" y="1152"/>
                  </a:cubicBezTo>
                  <a:cubicBezTo>
                    <a:pt x="0" y="1083"/>
                    <a:pt x="3" y="1013"/>
                    <a:pt x="15" y="942"/>
                  </a:cubicBezTo>
                  <a:cubicBezTo>
                    <a:pt x="17" y="849"/>
                    <a:pt x="35" y="0"/>
                    <a:pt x="43" y="0"/>
                  </a:cubicBezTo>
                  <a:close/>
                </a:path>
              </a:pathLst>
            </a:custGeom>
            <a:solidFill>
              <a:schemeClr val="accent1"/>
            </a:solidFill>
            <a:ln w="571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91" name="文本框 453640"/>
            <p:cNvSpPr txBox="1">
              <a:spLocks noChangeArrowheads="1"/>
            </p:cNvSpPr>
            <p:nvPr/>
          </p:nvSpPr>
          <p:spPr bwMode="auto">
            <a:xfrm>
              <a:off x="336" y="768"/>
              <a:ext cx="1056" cy="36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新  疆</a:t>
              </a:r>
            </a:p>
          </p:txBody>
        </p:sp>
      </p:grpSp>
      <p:grpSp>
        <p:nvGrpSpPr>
          <p:cNvPr id="453642" name="组合 453641"/>
          <p:cNvGrpSpPr>
            <a:grpSpLocks/>
          </p:cNvGrpSpPr>
          <p:nvPr/>
        </p:nvGrpSpPr>
        <p:grpSpPr bwMode="auto">
          <a:xfrm>
            <a:off x="2514600" y="609600"/>
            <a:ext cx="3200400" cy="2798763"/>
            <a:chOff x="1600" y="669"/>
            <a:chExt cx="2016" cy="1763"/>
          </a:xfrm>
        </p:grpSpPr>
        <p:sp>
          <p:nvSpPr>
            <p:cNvPr id="66588" name="任意多边形 453642"/>
            <p:cNvSpPr>
              <a:spLocks/>
            </p:cNvSpPr>
            <p:nvPr/>
          </p:nvSpPr>
          <p:spPr bwMode="auto">
            <a:xfrm>
              <a:off x="1600" y="669"/>
              <a:ext cx="2016" cy="1763"/>
            </a:xfrm>
            <a:custGeom>
              <a:avLst/>
              <a:gdLst>
                <a:gd name="T0" fmla="*/ 0 w 2016"/>
                <a:gd name="T1" fmla="*/ 0 h 1763"/>
                <a:gd name="T2" fmla="*/ 2016 w 2016"/>
                <a:gd name="T3" fmla="*/ 1763 h 1763"/>
              </a:gdLst>
              <a:ahLst/>
              <a:cxnLst>
                <a:cxn ang="0">
                  <a:pos x="704" y="126"/>
                </a:cxn>
                <a:cxn ang="0">
                  <a:pos x="704" y="273"/>
                </a:cxn>
                <a:cxn ang="0">
                  <a:pos x="805" y="410"/>
                </a:cxn>
                <a:cxn ang="0">
                  <a:pos x="1015" y="392"/>
                </a:cxn>
                <a:cxn ang="0">
                  <a:pos x="1051" y="574"/>
                </a:cxn>
                <a:cxn ang="0">
                  <a:pos x="1079" y="648"/>
                </a:cxn>
                <a:cxn ang="0">
                  <a:pos x="1189" y="757"/>
                </a:cxn>
                <a:cxn ang="0">
                  <a:pos x="1499" y="702"/>
                </a:cxn>
                <a:cxn ang="0">
                  <a:pos x="1472" y="785"/>
                </a:cxn>
                <a:cxn ang="0">
                  <a:pos x="1417" y="849"/>
                </a:cxn>
                <a:cxn ang="0">
                  <a:pos x="1573" y="1032"/>
                </a:cxn>
                <a:cxn ang="0">
                  <a:pos x="1591" y="1214"/>
                </a:cxn>
                <a:cxn ang="0">
                  <a:pos x="1563" y="1123"/>
                </a:cxn>
                <a:cxn ang="0">
                  <a:pos x="1637" y="1260"/>
                </a:cxn>
                <a:cxn ang="0">
                  <a:pos x="1783" y="1333"/>
                </a:cxn>
                <a:cxn ang="0">
                  <a:pos x="1801" y="1196"/>
                </a:cxn>
                <a:cxn ang="0">
                  <a:pos x="1792" y="1114"/>
                </a:cxn>
                <a:cxn ang="0">
                  <a:pos x="1883" y="1041"/>
                </a:cxn>
                <a:cxn ang="0">
                  <a:pos x="1984" y="1306"/>
                </a:cxn>
                <a:cxn ang="0">
                  <a:pos x="1920" y="1352"/>
                </a:cxn>
                <a:cxn ang="0">
                  <a:pos x="1765" y="1406"/>
                </a:cxn>
                <a:cxn ang="0">
                  <a:pos x="1673" y="1617"/>
                </a:cxn>
                <a:cxn ang="0">
                  <a:pos x="1518" y="1745"/>
                </a:cxn>
                <a:cxn ang="0">
                  <a:pos x="1445" y="1699"/>
                </a:cxn>
                <a:cxn ang="0">
                  <a:pos x="1335" y="1571"/>
                </a:cxn>
                <a:cxn ang="0">
                  <a:pos x="1189" y="1516"/>
                </a:cxn>
                <a:cxn ang="0">
                  <a:pos x="1189" y="1598"/>
                </a:cxn>
                <a:cxn ang="0">
                  <a:pos x="1051" y="1598"/>
                </a:cxn>
                <a:cxn ang="0">
                  <a:pos x="1061" y="1434"/>
                </a:cxn>
                <a:cxn ang="0">
                  <a:pos x="1161" y="1452"/>
                </a:cxn>
                <a:cxn ang="0">
                  <a:pos x="1152" y="1342"/>
                </a:cxn>
                <a:cxn ang="0">
                  <a:pos x="1262" y="1278"/>
                </a:cxn>
                <a:cxn ang="0">
                  <a:pos x="1298" y="1141"/>
                </a:cxn>
                <a:cxn ang="0">
                  <a:pos x="1234" y="1004"/>
                </a:cxn>
                <a:cxn ang="0">
                  <a:pos x="1079" y="876"/>
                </a:cxn>
                <a:cxn ang="0">
                  <a:pos x="1015" y="821"/>
                </a:cxn>
                <a:cxn ang="0">
                  <a:pos x="896" y="757"/>
                </a:cxn>
                <a:cxn ang="0">
                  <a:pos x="814" y="684"/>
                </a:cxn>
                <a:cxn ang="0">
                  <a:pos x="640" y="611"/>
                </a:cxn>
                <a:cxn ang="0">
                  <a:pos x="503" y="730"/>
                </a:cxn>
                <a:cxn ang="0">
                  <a:pos x="347" y="684"/>
                </a:cxn>
                <a:cxn ang="0">
                  <a:pos x="283" y="648"/>
                </a:cxn>
                <a:cxn ang="0">
                  <a:pos x="128" y="538"/>
                </a:cxn>
                <a:cxn ang="0">
                  <a:pos x="55" y="465"/>
                </a:cxn>
                <a:cxn ang="0">
                  <a:pos x="82" y="401"/>
                </a:cxn>
                <a:cxn ang="0">
                  <a:pos x="165" y="337"/>
                </a:cxn>
                <a:cxn ang="0">
                  <a:pos x="119" y="346"/>
                </a:cxn>
                <a:cxn ang="0">
                  <a:pos x="192" y="318"/>
                </a:cxn>
                <a:cxn ang="0">
                  <a:pos x="274" y="264"/>
                </a:cxn>
                <a:cxn ang="0">
                  <a:pos x="265" y="254"/>
                </a:cxn>
                <a:cxn ang="0">
                  <a:pos x="448" y="209"/>
                </a:cxn>
                <a:cxn ang="0">
                  <a:pos x="494" y="181"/>
                </a:cxn>
                <a:cxn ang="0">
                  <a:pos x="567" y="35"/>
                </a:cxn>
              </a:cxnLst>
              <a:rect l="T0" t="T1" r="T2" b="T3"/>
              <a:pathLst>
                <a:path w="2016" h="1763">
                  <a:moveTo>
                    <a:pt x="567" y="35"/>
                  </a:moveTo>
                  <a:cubicBezTo>
                    <a:pt x="754" y="48"/>
                    <a:pt x="670" y="0"/>
                    <a:pt x="704" y="126"/>
                  </a:cubicBezTo>
                  <a:cubicBezTo>
                    <a:pt x="706" y="134"/>
                    <a:pt x="716" y="139"/>
                    <a:pt x="722" y="145"/>
                  </a:cubicBezTo>
                  <a:cubicBezTo>
                    <a:pt x="737" y="190"/>
                    <a:pt x="738" y="237"/>
                    <a:pt x="704" y="273"/>
                  </a:cubicBezTo>
                  <a:cubicBezTo>
                    <a:pt x="756" y="290"/>
                    <a:pt x="772" y="336"/>
                    <a:pt x="795" y="382"/>
                  </a:cubicBezTo>
                  <a:cubicBezTo>
                    <a:pt x="799" y="391"/>
                    <a:pt x="798" y="403"/>
                    <a:pt x="805" y="410"/>
                  </a:cubicBezTo>
                  <a:cubicBezTo>
                    <a:pt x="812" y="417"/>
                    <a:pt x="823" y="416"/>
                    <a:pt x="832" y="419"/>
                  </a:cubicBezTo>
                  <a:cubicBezTo>
                    <a:pt x="890" y="400"/>
                    <a:pt x="954" y="399"/>
                    <a:pt x="1015" y="392"/>
                  </a:cubicBezTo>
                  <a:cubicBezTo>
                    <a:pt x="1036" y="456"/>
                    <a:pt x="1012" y="503"/>
                    <a:pt x="960" y="538"/>
                  </a:cubicBezTo>
                  <a:cubicBezTo>
                    <a:pt x="995" y="546"/>
                    <a:pt x="1018" y="563"/>
                    <a:pt x="1051" y="574"/>
                  </a:cubicBezTo>
                  <a:cubicBezTo>
                    <a:pt x="1054" y="592"/>
                    <a:pt x="1054" y="612"/>
                    <a:pt x="1061" y="629"/>
                  </a:cubicBezTo>
                  <a:cubicBezTo>
                    <a:pt x="1064" y="637"/>
                    <a:pt x="1075" y="640"/>
                    <a:pt x="1079" y="648"/>
                  </a:cubicBezTo>
                  <a:cubicBezTo>
                    <a:pt x="1116" y="723"/>
                    <a:pt x="1077" y="683"/>
                    <a:pt x="1115" y="721"/>
                  </a:cubicBezTo>
                  <a:cubicBezTo>
                    <a:pt x="1134" y="740"/>
                    <a:pt x="1189" y="757"/>
                    <a:pt x="1189" y="757"/>
                  </a:cubicBezTo>
                  <a:cubicBezTo>
                    <a:pt x="1230" y="634"/>
                    <a:pt x="1171" y="695"/>
                    <a:pt x="1417" y="684"/>
                  </a:cubicBezTo>
                  <a:cubicBezTo>
                    <a:pt x="1461" y="656"/>
                    <a:pt x="1470" y="659"/>
                    <a:pt x="1499" y="702"/>
                  </a:cubicBezTo>
                  <a:cubicBezTo>
                    <a:pt x="1493" y="720"/>
                    <a:pt x="1487" y="739"/>
                    <a:pt x="1481" y="757"/>
                  </a:cubicBezTo>
                  <a:cubicBezTo>
                    <a:pt x="1478" y="766"/>
                    <a:pt x="1480" y="780"/>
                    <a:pt x="1472" y="785"/>
                  </a:cubicBezTo>
                  <a:cubicBezTo>
                    <a:pt x="1438" y="808"/>
                    <a:pt x="1453" y="796"/>
                    <a:pt x="1426" y="821"/>
                  </a:cubicBezTo>
                  <a:cubicBezTo>
                    <a:pt x="1423" y="830"/>
                    <a:pt x="1417" y="839"/>
                    <a:pt x="1417" y="849"/>
                  </a:cubicBezTo>
                  <a:cubicBezTo>
                    <a:pt x="1417" y="951"/>
                    <a:pt x="1428" y="946"/>
                    <a:pt x="1509" y="968"/>
                  </a:cubicBezTo>
                  <a:cubicBezTo>
                    <a:pt x="1571" y="1009"/>
                    <a:pt x="1556" y="984"/>
                    <a:pt x="1573" y="1032"/>
                  </a:cubicBezTo>
                  <a:cubicBezTo>
                    <a:pt x="1576" y="1102"/>
                    <a:pt x="1575" y="1172"/>
                    <a:pt x="1582" y="1242"/>
                  </a:cubicBezTo>
                  <a:cubicBezTo>
                    <a:pt x="1583" y="1252"/>
                    <a:pt x="1591" y="1224"/>
                    <a:pt x="1591" y="1214"/>
                  </a:cubicBezTo>
                  <a:cubicBezTo>
                    <a:pt x="1591" y="1189"/>
                    <a:pt x="1589" y="1164"/>
                    <a:pt x="1582" y="1141"/>
                  </a:cubicBezTo>
                  <a:cubicBezTo>
                    <a:pt x="1579" y="1133"/>
                    <a:pt x="1569" y="1129"/>
                    <a:pt x="1563" y="1123"/>
                  </a:cubicBezTo>
                  <a:cubicBezTo>
                    <a:pt x="1613" y="1107"/>
                    <a:pt x="1614" y="1127"/>
                    <a:pt x="1600" y="1169"/>
                  </a:cubicBezTo>
                  <a:cubicBezTo>
                    <a:pt x="1619" y="1198"/>
                    <a:pt x="1621" y="1237"/>
                    <a:pt x="1637" y="1260"/>
                  </a:cubicBezTo>
                  <a:cubicBezTo>
                    <a:pt x="1650" y="1279"/>
                    <a:pt x="1689" y="1299"/>
                    <a:pt x="1710" y="1306"/>
                  </a:cubicBezTo>
                  <a:cubicBezTo>
                    <a:pt x="1726" y="1354"/>
                    <a:pt x="1738" y="1344"/>
                    <a:pt x="1783" y="1333"/>
                  </a:cubicBezTo>
                  <a:cubicBezTo>
                    <a:pt x="1786" y="1309"/>
                    <a:pt x="1786" y="1284"/>
                    <a:pt x="1792" y="1260"/>
                  </a:cubicBezTo>
                  <a:cubicBezTo>
                    <a:pt x="1802" y="1224"/>
                    <a:pt x="1831" y="1241"/>
                    <a:pt x="1801" y="1196"/>
                  </a:cubicBezTo>
                  <a:cubicBezTo>
                    <a:pt x="1790" y="1180"/>
                    <a:pt x="1769" y="1173"/>
                    <a:pt x="1755" y="1160"/>
                  </a:cubicBezTo>
                  <a:cubicBezTo>
                    <a:pt x="1782" y="1086"/>
                    <a:pt x="1743" y="1177"/>
                    <a:pt x="1792" y="1114"/>
                  </a:cubicBezTo>
                  <a:cubicBezTo>
                    <a:pt x="1798" y="1106"/>
                    <a:pt x="1794" y="1093"/>
                    <a:pt x="1801" y="1086"/>
                  </a:cubicBezTo>
                  <a:cubicBezTo>
                    <a:pt x="1831" y="1056"/>
                    <a:pt x="1849" y="1052"/>
                    <a:pt x="1883" y="1041"/>
                  </a:cubicBezTo>
                  <a:cubicBezTo>
                    <a:pt x="1904" y="1097"/>
                    <a:pt x="1914" y="1130"/>
                    <a:pt x="1975" y="1150"/>
                  </a:cubicBezTo>
                  <a:cubicBezTo>
                    <a:pt x="1991" y="1200"/>
                    <a:pt x="2016" y="1251"/>
                    <a:pt x="1984" y="1306"/>
                  </a:cubicBezTo>
                  <a:cubicBezTo>
                    <a:pt x="1975" y="1322"/>
                    <a:pt x="1947" y="1312"/>
                    <a:pt x="1929" y="1315"/>
                  </a:cubicBezTo>
                  <a:cubicBezTo>
                    <a:pt x="1926" y="1327"/>
                    <a:pt x="1931" y="1346"/>
                    <a:pt x="1920" y="1352"/>
                  </a:cubicBezTo>
                  <a:cubicBezTo>
                    <a:pt x="1899" y="1364"/>
                    <a:pt x="1871" y="1355"/>
                    <a:pt x="1847" y="1361"/>
                  </a:cubicBezTo>
                  <a:cubicBezTo>
                    <a:pt x="1824" y="1367"/>
                    <a:pt x="1786" y="1392"/>
                    <a:pt x="1765" y="1406"/>
                  </a:cubicBezTo>
                  <a:cubicBezTo>
                    <a:pt x="1748" y="1455"/>
                    <a:pt x="1762" y="1518"/>
                    <a:pt x="1737" y="1562"/>
                  </a:cubicBezTo>
                  <a:cubicBezTo>
                    <a:pt x="1731" y="1572"/>
                    <a:pt x="1685" y="1601"/>
                    <a:pt x="1673" y="1617"/>
                  </a:cubicBezTo>
                  <a:cubicBezTo>
                    <a:pt x="1633" y="1672"/>
                    <a:pt x="1630" y="1725"/>
                    <a:pt x="1573" y="1763"/>
                  </a:cubicBezTo>
                  <a:cubicBezTo>
                    <a:pt x="1555" y="1757"/>
                    <a:pt x="1536" y="1751"/>
                    <a:pt x="1518" y="1745"/>
                  </a:cubicBezTo>
                  <a:cubicBezTo>
                    <a:pt x="1509" y="1742"/>
                    <a:pt x="1490" y="1736"/>
                    <a:pt x="1490" y="1736"/>
                  </a:cubicBezTo>
                  <a:cubicBezTo>
                    <a:pt x="1477" y="1722"/>
                    <a:pt x="1452" y="1717"/>
                    <a:pt x="1445" y="1699"/>
                  </a:cubicBezTo>
                  <a:cubicBezTo>
                    <a:pt x="1409" y="1612"/>
                    <a:pt x="1471" y="1631"/>
                    <a:pt x="1381" y="1598"/>
                  </a:cubicBezTo>
                  <a:cubicBezTo>
                    <a:pt x="1344" y="1563"/>
                    <a:pt x="1382" y="1594"/>
                    <a:pt x="1335" y="1571"/>
                  </a:cubicBezTo>
                  <a:cubicBezTo>
                    <a:pt x="1304" y="1556"/>
                    <a:pt x="1289" y="1535"/>
                    <a:pt x="1271" y="1507"/>
                  </a:cubicBezTo>
                  <a:cubicBezTo>
                    <a:pt x="1244" y="1510"/>
                    <a:pt x="1214" y="1504"/>
                    <a:pt x="1189" y="1516"/>
                  </a:cubicBezTo>
                  <a:cubicBezTo>
                    <a:pt x="1180" y="1520"/>
                    <a:pt x="1198" y="1534"/>
                    <a:pt x="1198" y="1544"/>
                  </a:cubicBezTo>
                  <a:cubicBezTo>
                    <a:pt x="1198" y="1562"/>
                    <a:pt x="1201" y="1584"/>
                    <a:pt x="1189" y="1598"/>
                  </a:cubicBezTo>
                  <a:cubicBezTo>
                    <a:pt x="1176" y="1613"/>
                    <a:pt x="1134" y="1617"/>
                    <a:pt x="1134" y="1617"/>
                  </a:cubicBezTo>
                  <a:cubicBezTo>
                    <a:pt x="1123" y="1615"/>
                    <a:pt x="1055" y="1603"/>
                    <a:pt x="1051" y="1598"/>
                  </a:cubicBezTo>
                  <a:cubicBezTo>
                    <a:pt x="1008" y="1548"/>
                    <a:pt x="1054" y="1536"/>
                    <a:pt x="997" y="1498"/>
                  </a:cubicBezTo>
                  <a:cubicBezTo>
                    <a:pt x="1016" y="1469"/>
                    <a:pt x="1036" y="1457"/>
                    <a:pt x="1061" y="1434"/>
                  </a:cubicBezTo>
                  <a:cubicBezTo>
                    <a:pt x="1085" y="1437"/>
                    <a:pt x="1110" y="1439"/>
                    <a:pt x="1134" y="1443"/>
                  </a:cubicBezTo>
                  <a:cubicBezTo>
                    <a:pt x="1143" y="1445"/>
                    <a:pt x="1159" y="1461"/>
                    <a:pt x="1161" y="1452"/>
                  </a:cubicBezTo>
                  <a:cubicBezTo>
                    <a:pt x="1165" y="1433"/>
                    <a:pt x="1143" y="1397"/>
                    <a:pt x="1143" y="1397"/>
                  </a:cubicBezTo>
                  <a:cubicBezTo>
                    <a:pt x="1146" y="1379"/>
                    <a:pt x="1141" y="1357"/>
                    <a:pt x="1152" y="1342"/>
                  </a:cubicBezTo>
                  <a:cubicBezTo>
                    <a:pt x="1159" y="1332"/>
                    <a:pt x="1181" y="1343"/>
                    <a:pt x="1189" y="1333"/>
                  </a:cubicBezTo>
                  <a:cubicBezTo>
                    <a:pt x="1252" y="1259"/>
                    <a:pt x="1113" y="1301"/>
                    <a:pt x="1262" y="1278"/>
                  </a:cubicBezTo>
                  <a:cubicBezTo>
                    <a:pt x="1273" y="1234"/>
                    <a:pt x="1301" y="1202"/>
                    <a:pt x="1317" y="1160"/>
                  </a:cubicBezTo>
                  <a:cubicBezTo>
                    <a:pt x="1311" y="1154"/>
                    <a:pt x="1306" y="1146"/>
                    <a:pt x="1298" y="1141"/>
                  </a:cubicBezTo>
                  <a:cubicBezTo>
                    <a:pt x="1290" y="1136"/>
                    <a:pt x="1274" y="1141"/>
                    <a:pt x="1271" y="1132"/>
                  </a:cubicBezTo>
                  <a:cubicBezTo>
                    <a:pt x="1232" y="994"/>
                    <a:pt x="1307" y="1027"/>
                    <a:pt x="1234" y="1004"/>
                  </a:cubicBezTo>
                  <a:cubicBezTo>
                    <a:pt x="1222" y="954"/>
                    <a:pt x="1200" y="938"/>
                    <a:pt x="1152" y="922"/>
                  </a:cubicBezTo>
                  <a:cubicBezTo>
                    <a:pt x="1124" y="878"/>
                    <a:pt x="1144" y="897"/>
                    <a:pt x="1079" y="876"/>
                  </a:cubicBezTo>
                  <a:cubicBezTo>
                    <a:pt x="1070" y="873"/>
                    <a:pt x="1051" y="867"/>
                    <a:pt x="1051" y="867"/>
                  </a:cubicBezTo>
                  <a:cubicBezTo>
                    <a:pt x="972" y="814"/>
                    <a:pt x="1067" y="886"/>
                    <a:pt x="1015" y="821"/>
                  </a:cubicBezTo>
                  <a:cubicBezTo>
                    <a:pt x="998" y="799"/>
                    <a:pt x="965" y="799"/>
                    <a:pt x="942" y="794"/>
                  </a:cubicBezTo>
                  <a:cubicBezTo>
                    <a:pt x="928" y="780"/>
                    <a:pt x="908" y="772"/>
                    <a:pt x="896" y="757"/>
                  </a:cubicBezTo>
                  <a:cubicBezTo>
                    <a:pt x="890" y="750"/>
                    <a:pt x="893" y="737"/>
                    <a:pt x="887" y="730"/>
                  </a:cubicBezTo>
                  <a:cubicBezTo>
                    <a:pt x="874" y="715"/>
                    <a:pt x="835" y="687"/>
                    <a:pt x="814" y="684"/>
                  </a:cubicBezTo>
                  <a:cubicBezTo>
                    <a:pt x="775" y="679"/>
                    <a:pt x="735" y="678"/>
                    <a:pt x="695" y="675"/>
                  </a:cubicBezTo>
                  <a:cubicBezTo>
                    <a:pt x="683" y="640"/>
                    <a:pt x="671" y="631"/>
                    <a:pt x="640" y="611"/>
                  </a:cubicBezTo>
                  <a:cubicBezTo>
                    <a:pt x="488" y="630"/>
                    <a:pt x="630" y="588"/>
                    <a:pt x="558" y="712"/>
                  </a:cubicBezTo>
                  <a:cubicBezTo>
                    <a:pt x="548" y="729"/>
                    <a:pt x="503" y="730"/>
                    <a:pt x="503" y="730"/>
                  </a:cubicBezTo>
                  <a:cubicBezTo>
                    <a:pt x="483" y="728"/>
                    <a:pt x="428" y="725"/>
                    <a:pt x="402" y="712"/>
                  </a:cubicBezTo>
                  <a:cubicBezTo>
                    <a:pt x="331" y="676"/>
                    <a:pt x="418" y="707"/>
                    <a:pt x="347" y="684"/>
                  </a:cubicBezTo>
                  <a:cubicBezTo>
                    <a:pt x="321" y="693"/>
                    <a:pt x="316" y="702"/>
                    <a:pt x="293" y="675"/>
                  </a:cubicBezTo>
                  <a:cubicBezTo>
                    <a:pt x="287" y="668"/>
                    <a:pt x="291" y="654"/>
                    <a:pt x="283" y="648"/>
                  </a:cubicBezTo>
                  <a:cubicBezTo>
                    <a:pt x="262" y="633"/>
                    <a:pt x="208" y="625"/>
                    <a:pt x="183" y="620"/>
                  </a:cubicBezTo>
                  <a:cubicBezTo>
                    <a:pt x="170" y="601"/>
                    <a:pt x="154" y="544"/>
                    <a:pt x="128" y="538"/>
                  </a:cubicBezTo>
                  <a:cubicBezTo>
                    <a:pt x="86" y="528"/>
                    <a:pt x="43" y="532"/>
                    <a:pt x="0" y="529"/>
                  </a:cubicBezTo>
                  <a:cubicBezTo>
                    <a:pt x="12" y="492"/>
                    <a:pt x="17" y="477"/>
                    <a:pt x="55" y="465"/>
                  </a:cubicBezTo>
                  <a:cubicBezTo>
                    <a:pt x="58" y="453"/>
                    <a:pt x="59" y="440"/>
                    <a:pt x="64" y="428"/>
                  </a:cubicBezTo>
                  <a:cubicBezTo>
                    <a:pt x="68" y="418"/>
                    <a:pt x="78" y="411"/>
                    <a:pt x="82" y="401"/>
                  </a:cubicBezTo>
                  <a:cubicBezTo>
                    <a:pt x="87" y="386"/>
                    <a:pt x="82" y="368"/>
                    <a:pt x="91" y="355"/>
                  </a:cubicBezTo>
                  <a:cubicBezTo>
                    <a:pt x="95" y="349"/>
                    <a:pt x="156" y="339"/>
                    <a:pt x="165" y="337"/>
                  </a:cubicBezTo>
                  <a:cubicBezTo>
                    <a:pt x="159" y="343"/>
                    <a:pt x="155" y="353"/>
                    <a:pt x="146" y="355"/>
                  </a:cubicBezTo>
                  <a:cubicBezTo>
                    <a:pt x="137" y="357"/>
                    <a:pt x="119" y="355"/>
                    <a:pt x="119" y="346"/>
                  </a:cubicBezTo>
                  <a:cubicBezTo>
                    <a:pt x="119" y="335"/>
                    <a:pt x="136" y="332"/>
                    <a:pt x="146" y="328"/>
                  </a:cubicBezTo>
                  <a:cubicBezTo>
                    <a:pt x="161" y="322"/>
                    <a:pt x="177" y="321"/>
                    <a:pt x="192" y="318"/>
                  </a:cubicBezTo>
                  <a:cubicBezTo>
                    <a:pt x="201" y="312"/>
                    <a:pt x="209" y="303"/>
                    <a:pt x="219" y="300"/>
                  </a:cubicBezTo>
                  <a:cubicBezTo>
                    <a:pt x="289" y="279"/>
                    <a:pt x="291" y="316"/>
                    <a:pt x="274" y="264"/>
                  </a:cubicBezTo>
                  <a:cubicBezTo>
                    <a:pt x="261" y="304"/>
                    <a:pt x="252" y="314"/>
                    <a:pt x="219" y="282"/>
                  </a:cubicBezTo>
                  <a:cubicBezTo>
                    <a:pt x="242" y="275"/>
                    <a:pt x="252" y="276"/>
                    <a:pt x="265" y="254"/>
                  </a:cubicBezTo>
                  <a:cubicBezTo>
                    <a:pt x="270" y="246"/>
                    <a:pt x="265" y="229"/>
                    <a:pt x="274" y="227"/>
                  </a:cubicBezTo>
                  <a:cubicBezTo>
                    <a:pt x="331" y="213"/>
                    <a:pt x="448" y="209"/>
                    <a:pt x="448" y="209"/>
                  </a:cubicBezTo>
                  <a:cubicBezTo>
                    <a:pt x="454" y="203"/>
                    <a:pt x="459" y="195"/>
                    <a:pt x="466" y="190"/>
                  </a:cubicBezTo>
                  <a:cubicBezTo>
                    <a:pt x="474" y="185"/>
                    <a:pt x="486" y="187"/>
                    <a:pt x="494" y="181"/>
                  </a:cubicBezTo>
                  <a:cubicBezTo>
                    <a:pt x="554" y="134"/>
                    <a:pt x="469" y="168"/>
                    <a:pt x="539" y="145"/>
                  </a:cubicBezTo>
                  <a:cubicBezTo>
                    <a:pt x="550" y="114"/>
                    <a:pt x="539" y="35"/>
                    <a:pt x="567" y="35"/>
                  </a:cubicBezTo>
                  <a:close/>
                </a:path>
              </a:pathLst>
            </a:custGeom>
            <a:solidFill>
              <a:schemeClr val="folHlink"/>
            </a:solidFill>
            <a:ln w="571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9" name="文本框 453643"/>
            <p:cNvSpPr txBox="1">
              <a:spLocks noChangeArrowheads="1"/>
            </p:cNvSpPr>
            <p:nvPr/>
          </p:nvSpPr>
          <p:spPr bwMode="auto">
            <a:xfrm rot="2057919">
              <a:off x="2254" y="1218"/>
              <a:ext cx="105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甘    肃</a:t>
              </a:r>
            </a:p>
          </p:txBody>
        </p:sp>
      </p:grpSp>
      <p:grpSp>
        <p:nvGrpSpPr>
          <p:cNvPr id="453645" name="组合 453644"/>
          <p:cNvGrpSpPr>
            <a:grpSpLocks/>
          </p:cNvGrpSpPr>
          <p:nvPr/>
        </p:nvGrpSpPr>
        <p:grpSpPr bwMode="auto">
          <a:xfrm>
            <a:off x="4953000" y="1447800"/>
            <a:ext cx="601663" cy="1338263"/>
            <a:chOff x="3168" y="1200"/>
            <a:chExt cx="379" cy="843"/>
          </a:xfrm>
        </p:grpSpPr>
        <p:sp>
          <p:nvSpPr>
            <p:cNvPr id="66586" name="任意多边形 453645"/>
            <p:cNvSpPr>
              <a:spLocks/>
            </p:cNvSpPr>
            <p:nvPr/>
          </p:nvSpPr>
          <p:spPr bwMode="auto">
            <a:xfrm>
              <a:off x="3168" y="1344"/>
              <a:ext cx="379" cy="699"/>
            </a:xfrm>
            <a:custGeom>
              <a:avLst/>
              <a:gdLst>
                <a:gd name="T0" fmla="*/ 0 w 379"/>
                <a:gd name="T1" fmla="*/ 0 h 699"/>
                <a:gd name="T2" fmla="*/ 379 w 379"/>
                <a:gd name="T3" fmla="*/ 699 h 699"/>
              </a:gdLst>
              <a:ahLst/>
              <a:cxnLst>
                <a:cxn ang="0">
                  <a:pos x="233" y="8"/>
                </a:cxn>
                <a:cxn ang="0">
                  <a:pos x="169" y="44"/>
                </a:cxn>
                <a:cxn ang="0">
                  <a:pos x="151" y="108"/>
                </a:cxn>
                <a:cxn ang="0">
                  <a:pos x="41" y="282"/>
                </a:cxn>
                <a:cxn ang="0">
                  <a:pos x="14" y="291"/>
                </a:cxn>
                <a:cxn ang="0">
                  <a:pos x="14" y="346"/>
                </a:cxn>
                <a:cxn ang="0">
                  <a:pos x="32" y="401"/>
                </a:cxn>
                <a:cxn ang="0">
                  <a:pos x="59" y="538"/>
                </a:cxn>
                <a:cxn ang="0">
                  <a:pos x="105" y="611"/>
                </a:cxn>
                <a:cxn ang="0">
                  <a:pos x="123" y="630"/>
                </a:cxn>
                <a:cxn ang="0">
                  <a:pos x="151" y="639"/>
                </a:cxn>
                <a:cxn ang="0">
                  <a:pos x="169" y="694"/>
                </a:cxn>
                <a:cxn ang="0">
                  <a:pos x="224" y="684"/>
                </a:cxn>
                <a:cxn ang="0">
                  <a:pos x="233" y="611"/>
                </a:cxn>
                <a:cxn ang="0">
                  <a:pos x="251" y="584"/>
                </a:cxn>
                <a:cxn ang="0">
                  <a:pos x="242" y="547"/>
                </a:cxn>
                <a:cxn ang="0">
                  <a:pos x="206" y="502"/>
                </a:cxn>
                <a:cxn ang="0">
                  <a:pos x="242" y="456"/>
                </a:cxn>
                <a:cxn ang="0">
                  <a:pos x="251" y="428"/>
                </a:cxn>
                <a:cxn ang="0">
                  <a:pos x="324" y="374"/>
                </a:cxn>
                <a:cxn ang="0">
                  <a:pos x="379" y="291"/>
                </a:cxn>
                <a:cxn ang="0">
                  <a:pos x="288" y="227"/>
                </a:cxn>
                <a:cxn ang="0">
                  <a:pos x="260" y="218"/>
                </a:cxn>
                <a:cxn ang="0">
                  <a:pos x="306" y="154"/>
                </a:cxn>
                <a:cxn ang="0">
                  <a:pos x="297" y="108"/>
                </a:cxn>
                <a:cxn ang="0">
                  <a:pos x="233" y="8"/>
                </a:cxn>
              </a:cxnLst>
              <a:rect l="T0" t="T1" r="T2" b="T3"/>
              <a:pathLst>
                <a:path w="379" h="699">
                  <a:moveTo>
                    <a:pt x="233" y="8"/>
                  </a:moveTo>
                  <a:cubicBezTo>
                    <a:pt x="213" y="69"/>
                    <a:pt x="244" y="0"/>
                    <a:pt x="169" y="44"/>
                  </a:cubicBezTo>
                  <a:cubicBezTo>
                    <a:pt x="166" y="46"/>
                    <a:pt x="154" y="97"/>
                    <a:pt x="151" y="108"/>
                  </a:cubicBezTo>
                  <a:cubicBezTo>
                    <a:pt x="139" y="320"/>
                    <a:pt x="197" y="260"/>
                    <a:pt x="41" y="282"/>
                  </a:cubicBezTo>
                  <a:cubicBezTo>
                    <a:pt x="32" y="283"/>
                    <a:pt x="23" y="288"/>
                    <a:pt x="14" y="291"/>
                  </a:cubicBezTo>
                  <a:cubicBezTo>
                    <a:pt x="0" y="330"/>
                    <a:pt x="1" y="308"/>
                    <a:pt x="14" y="346"/>
                  </a:cubicBezTo>
                  <a:cubicBezTo>
                    <a:pt x="20" y="364"/>
                    <a:pt x="32" y="401"/>
                    <a:pt x="32" y="401"/>
                  </a:cubicBezTo>
                  <a:cubicBezTo>
                    <a:pt x="16" y="448"/>
                    <a:pt x="44" y="492"/>
                    <a:pt x="59" y="538"/>
                  </a:cubicBezTo>
                  <a:cubicBezTo>
                    <a:pt x="72" y="578"/>
                    <a:pt x="63" y="597"/>
                    <a:pt x="105" y="611"/>
                  </a:cubicBezTo>
                  <a:cubicBezTo>
                    <a:pt x="111" y="617"/>
                    <a:pt x="116" y="625"/>
                    <a:pt x="123" y="630"/>
                  </a:cubicBezTo>
                  <a:cubicBezTo>
                    <a:pt x="131" y="635"/>
                    <a:pt x="145" y="631"/>
                    <a:pt x="151" y="639"/>
                  </a:cubicBezTo>
                  <a:cubicBezTo>
                    <a:pt x="162" y="655"/>
                    <a:pt x="169" y="694"/>
                    <a:pt x="169" y="694"/>
                  </a:cubicBezTo>
                  <a:cubicBezTo>
                    <a:pt x="187" y="691"/>
                    <a:pt x="213" y="699"/>
                    <a:pt x="224" y="684"/>
                  </a:cubicBezTo>
                  <a:cubicBezTo>
                    <a:pt x="239" y="665"/>
                    <a:pt x="227" y="635"/>
                    <a:pt x="233" y="611"/>
                  </a:cubicBezTo>
                  <a:cubicBezTo>
                    <a:pt x="236" y="601"/>
                    <a:pt x="245" y="593"/>
                    <a:pt x="251" y="584"/>
                  </a:cubicBezTo>
                  <a:cubicBezTo>
                    <a:pt x="248" y="572"/>
                    <a:pt x="249" y="558"/>
                    <a:pt x="242" y="547"/>
                  </a:cubicBezTo>
                  <a:cubicBezTo>
                    <a:pt x="187" y="463"/>
                    <a:pt x="236" y="593"/>
                    <a:pt x="206" y="502"/>
                  </a:cubicBezTo>
                  <a:cubicBezTo>
                    <a:pt x="229" y="431"/>
                    <a:pt x="195" y="516"/>
                    <a:pt x="242" y="456"/>
                  </a:cubicBezTo>
                  <a:cubicBezTo>
                    <a:pt x="248" y="448"/>
                    <a:pt x="245" y="436"/>
                    <a:pt x="251" y="428"/>
                  </a:cubicBezTo>
                  <a:cubicBezTo>
                    <a:pt x="285" y="383"/>
                    <a:pt x="285" y="387"/>
                    <a:pt x="324" y="374"/>
                  </a:cubicBezTo>
                  <a:cubicBezTo>
                    <a:pt x="365" y="333"/>
                    <a:pt x="366" y="355"/>
                    <a:pt x="379" y="291"/>
                  </a:cubicBezTo>
                  <a:cubicBezTo>
                    <a:pt x="363" y="244"/>
                    <a:pt x="335" y="243"/>
                    <a:pt x="288" y="227"/>
                  </a:cubicBezTo>
                  <a:cubicBezTo>
                    <a:pt x="279" y="224"/>
                    <a:pt x="260" y="218"/>
                    <a:pt x="260" y="218"/>
                  </a:cubicBezTo>
                  <a:cubicBezTo>
                    <a:pt x="275" y="179"/>
                    <a:pt x="264" y="168"/>
                    <a:pt x="306" y="154"/>
                  </a:cubicBezTo>
                  <a:cubicBezTo>
                    <a:pt x="323" y="103"/>
                    <a:pt x="317" y="148"/>
                    <a:pt x="297" y="108"/>
                  </a:cubicBezTo>
                  <a:cubicBezTo>
                    <a:pt x="262" y="37"/>
                    <a:pt x="290" y="65"/>
                    <a:pt x="233" y="8"/>
                  </a:cubicBezTo>
                  <a:close/>
                </a:path>
              </a:pathLst>
            </a:custGeom>
            <a:solidFill>
              <a:srgbClr val="CCFFCC"/>
            </a:solidFill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7" name="文本框 453646"/>
            <p:cNvSpPr txBox="1">
              <a:spLocks noChangeArrowheads="1"/>
            </p:cNvSpPr>
            <p:nvPr/>
          </p:nvSpPr>
          <p:spPr bwMode="auto">
            <a:xfrm>
              <a:off x="3168" y="1200"/>
              <a:ext cx="28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宁夏</a:t>
              </a:r>
            </a:p>
          </p:txBody>
        </p:sp>
      </p:grpSp>
      <p:grpSp>
        <p:nvGrpSpPr>
          <p:cNvPr id="453648" name="组合 453647"/>
          <p:cNvGrpSpPr>
            <a:grpSpLocks/>
          </p:cNvGrpSpPr>
          <p:nvPr/>
        </p:nvGrpSpPr>
        <p:grpSpPr bwMode="auto">
          <a:xfrm>
            <a:off x="4953000" y="1600200"/>
            <a:ext cx="1392238" cy="2019300"/>
            <a:chOff x="3072" y="1344"/>
            <a:chExt cx="877" cy="1272"/>
          </a:xfrm>
        </p:grpSpPr>
        <p:sp>
          <p:nvSpPr>
            <p:cNvPr id="66584" name="任意多边形 453648"/>
            <p:cNvSpPr>
              <a:spLocks/>
            </p:cNvSpPr>
            <p:nvPr/>
          </p:nvSpPr>
          <p:spPr bwMode="auto">
            <a:xfrm>
              <a:off x="3072" y="1344"/>
              <a:ext cx="877" cy="1272"/>
            </a:xfrm>
            <a:custGeom>
              <a:avLst/>
              <a:gdLst>
                <a:gd name="T0" fmla="*/ 0 w 877"/>
                <a:gd name="T1" fmla="*/ 0 h 1272"/>
                <a:gd name="T2" fmla="*/ 877 w 877"/>
                <a:gd name="T3" fmla="*/ 1272 h 1272"/>
              </a:gdLst>
              <a:ahLst/>
              <a:cxnLst>
                <a:cxn ang="0">
                  <a:pos x="712" y="27"/>
                </a:cxn>
                <a:cxn ang="0">
                  <a:pos x="658" y="54"/>
                </a:cxn>
                <a:cxn ang="0">
                  <a:pos x="648" y="82"/>
                </a:cxn>
                <a:cxn ang="0">
                  <a:pos x="639" y="118"/>
                </a:cxn>
                <a:cxn ang="0">
                  <a:pos x="575" y="137"/>
                </a:cxn>
                <a:cxn ang="0">
                  <a:pos x="520" y="265"/>
                </a:cxn>
                <a:cxn ang="0">
                  <a:pos x="420" y="310"/>
                </a:cxn>
                <a:cxn ang="0">
                  <a:pos x="392" y="320"/>
                </a:cxn>
                <a:cxn ang="0">
                  <a:pos x="383" y="374"/>
                </a:cxn>
                <a:cxn ang="0">
                  <a:pos x="328" y="365"/>
                </a:cxn>
                <a:cxn ang="0">
                  <a:pos x="365" y="457"/>
                </a:cxn>
                <a:cxn ang="0">
                  <a:pos x="392" y="475"/>
                </a:cxn>
                <a:cxn ang="0">
                  <a:pos x="447" y="493"/>
                </a:cxn>
                <a:cxn ang="0">
                  <a:pos x="466" y="676"/>
                </a:cxn>
                <a:cxn ang="0">
                  <a:pos x="392" y="685"/>
                </a:cxn>
                <a:cxn ang="0">
                  <a:pos x="365" y="731"/>
                </a:cxn>
                <a:cxn ang="0">
                  <a:pos x="338" y="740"/>
                </a:cxn>
                <a:cxn ang="0">
                  <a:pos x="228" y="749"/>
                </a:cxn>
                <a:cxn ang="0">
                  <a:pos x="219" y="786"/>
                </a:cxn>
                <a:cxn ang="0">
                  <a:pos x="210" y="822"/>
                </a:cxn>
                <a:cxn ang="0">
                  <a:pos x="155" y="960"/>
                </a:cxn>
                <a:cxn ang="0">
                  <a:pos x="136" y="978"/>
                </a:cxn>
                <a:cxn ang="0">
                  <a:pos x="91" y="987"/>
                </a:cxn>
                <a:cxn ang="0">
                  <a:pos x="82" y="1060"/>
                </a:cxn>
                <a:cxn ang="0">
                  <a:pos x="63" y="1078"/>
                </a:cxn>
                <a:cxn ang="0">
                  <a:pos x="219" y="1106"/>
                </a:cxn>
                <a:cxn ang="0">
                  <a:pos x="228" y="1152"/>
                </a:cxn>
                <a:cxn ang="0">
                  <a:pos x="347" y="1161"/>
                </a:cxn>
                <a:cxn ang="0">
                  <a:pos x="392" y="1206"/>
                </a:cxn>
                <a:cxn ang="0">
                  <a:pos x="402" y="1243"/>
                </a:cxn>
                <a:cxn ang="0">
                  <a:pos x="493" y="1252"/>
                </a:cxn>
                <a:cxn ang="0">
                  <a:pos x="658" y="1261"/>
                </a:cxn>
                <a:cxn ang="0">
                  <a:pos x="639" y="1243"/>
                </a:cxn>
                <a:cxn ang="0">
                  <a:pos x="694" y="1225"/>
                </a:cxn>
                <a:cxn ang="0">
                  <a:pos x="722" y="1216"/>
                </a:cxn>
                <a:cxn ang="0">
                  <a:pos x="740" y="1197"/>
                </a:cxn>
                <a:cxn ang="0">
                  <a:pos x="731" y="1170"/>
                </a:cxn>
                <a:cxn ang="0">
                  <a:pos x="703" y="1097"/>
                </a:cxn>
                <a:cxn ang="0">
                  <a:pos x="712" y="1069"/>
                </a:cxn>
                <a:cxn ang="0">
                  <a:pos x="685" y="1060"/>
                </a:cxn>
                <a:cxn ang="0">
                  <a:pos x="822" y="1051"/>
                </a:cxn>
                <a:cxn ang="0">
                  <a:pos x="850" y="1042"/>
                </a:cxn>
                <a:cxn ang="0">
                  <a:pos x="831" y="969"/>
                </a:cxn>
                <a:cxn ang="0">
                  <a:pos x="795" y="960"/>
                </a:cxn>
                <a:cxn ang="0">
                  <a:pos x="749" y="786"/>
                </a:cxn>
                <a:cxn ang="0">
                  <a:pos x="758" y="539"/>
                </a:cxn>
                <a:cxn ang="0">
                  <a:pos x="804" y="155"/>
                </a:cxn>
                <a:cxn ang="0">
                  <a:pos x="877" y="64"/>
                </a:cxn>
                <a:cxn ang="0">
                  <a:pos x="786" y="27"/>
                </a:cxn>
                <a:cxn ang="0">
                  <a:pos x="712" y="27"/>
                </a:cxn>
              </a:cxnLst>
              <a:rect l="T0" t="T1" r="T2" b="T3"/>
              <a:pathLst>
                <a:path w="877" h="1272">
                  <a:moveTo>
                    <a:pt x="712" y="27"/>
                  </a:moveTo>
                  <a:cubicBezTo>
                    <a:pt x="694" y="33"/>
                    <a:pt x="671" y="38"/>
                    <a:pt x="658" y="54"/>
                  </a:cubicBezTo>
                  <a:cubicBezTo>
                    <a:pt x="652" y="62"/>
                    <a:pt x="651" y="72"/>
                    <a:pt x="648" y="82"/>
                  </a:cubicBezTo>
                  <a:cubicBezTo>
                    <a:pt x="644" y="94"/>
                    <a:pt x="647" y="108"/>
                    <a:pt x="639" y="118"/>
                  </a:cubicBezTo>
                  <a:cubicBezTo>
                    <a:pt x="634" y="124"/>
                    <a:pt x="576" y="137"/>
                    <a:pt x="575" y="137"/>
                  </a:cubicBezTo>
                  <a:cubicBezTo>
                    <a:pt x="547" y="179"/>
                    <a:pt x="554" y="231"/>
                    <a:pt x="520" y="265"/>
                  </a:cubicBezTo>
                  <a:cubicBezTo>
                    <a:pt x="503" y="315"/>
                    <a:pt x="473" y="303"/>
                    <a:pt x="420" y="310"/>
                  </a:cubicBezTo>
                  <a:cubicBezTo>
                    <a:pt x="411" y="313"/>
                    <a:pt x="397" y="311"/>
                    <a:pt x="392" y="320"/>
                  </a:cubicBezTo>
                  <a:cubicBezTo>
                    <a:pt x="383" y="336"/>
                    <a:pt x="398" y="364"/>
                    <a:pt x="383" y="374"/>
                  </a:cubicBezTo>
                  <a:cubicBezTo>
                    <a:pt x="368" y="385"/>
                    <a:pt x="346" y="368"/>
                    <a:pt x="328" y="365"/>
                  </a:cubicBezTo>
                  <a:cubicBezTo>
                    <a:pt x="341" y="416"/>
                    <a:pt x="332" y="430"/>
                    <a:pt x="365" y="457"/>
                  </a:cubicBezTo>
                  <a:cubicBezTo>
                    <a:pt x="373" y="464"/>
                    <a:pt x="382" y="471"/>
                    <a:pt x="392" y="475"/>
                  </a:cubicBezTo>
                  <a:cubicBezTo>
                    <a:pt x="410" y="483"/>
                    <a:pt x="447" y="493"/>
                    <a:pt x="447" y="493"/>
                  </a:cubicBezTo>
                  <a:cubicBezTo>
                    <a:pt x="491" y="537"/>
                    <a:pt x="499" y="618"/>
                    <a:pt x="466" y="676"/>
                  </a:cubicBezTo>
                  <a:cubicBezTo>
                    <a:pt x="454" y="698"/>
                    <a:pt x="417" y="682"/>
                    <a:pt x="392" y="685"/>
                  </a:cubicBezTo>
                  <a:cubicBezTo>
                    <a:pt x="380" y="698"/>
                    <a:pt x="378" y="718"/>
                    <a:pt x="365" y="731"/>
                  </a:cubicBezTo>
                  <a:cubicBezTo>
                    <a:pt x="358" y="738"/>
                    <a:pt x="347" y="739"/>
                    <a:pt x="338" y="740"/>
                  </a:cubicBezTo>
                  <a:cubicBezTo>
                    <a:pt x="302" y="745"/>
                    <a:pt x="265" y="746"/>
                    <a:pt x="228" y="749"/>
                  </a:cubicBezTo>
                  <a:cubicBezTo>
                    <a:pt x="225" y="761"/>
                    <a:pt x="226" y="775"/>
                    <a:pt x="219" y="786"/>
                  </a:cubicBezTo>
                  <a:cubicBezTo>
                    <a:pt x="196" y="820"/>
                    <a:pt x="173" y="787"/>
                    <a:pt x="210" y="822"/>
                  </a:cubicBezTo>
                  <a:cubicBezTo>
                    <a:pt x="202" y="901"/>
                    <a:pt x="224" y="941"/>
                    <a:pt x="155" y="960"/>
                  </a:cubicBezTo>
                  <a:cubicBezTo>
                    <a:pt x="149" y="966"/>
                    <a:pt x="144" y="975"/>
                    <a:pt x="136" y="978"/>
                  </a:cubicBezTo>
                  <a:cubicBezTo>
                    <a:pt x="122" y="984"/>
                    <a:pt x="99" y="974"/>
                    <a:pt x="91" y="987"/>
                  </a:cubicBezTo>
                  <a:cubicBezTo>
                    <a:pt x="78" y="1007"/>
                    <a:pt x="89" y="1037"/>
                    <a:pt x="82" y="1060"/>
                  </a:cubicBezTo>
                  <a:cubicBezTo>
                    <a:pt x="79" y="1068"/>
                    <a:pt x="69" y="1072"/>
                    <a:pt x="63" y="1078"/>
                  </a:cubicBezTo>
                  <a:cubicBezTo>
                    <a:pt x="129" y="1144"/>
                    <a:pt x="0" y="1024"/>
                    <a:pt x="219" y="1106"/>
                  </a:cubicBezTo>
                  <a:cubicBezTo>
                    <a:pt x="234" y="1112"/>
                    <a:pt x="214" y="1146"/>
                    <a:pt x="228" y="1152"/>
                  </a:cubicBezTo>
                  <a:cubicBezTo>
                    <a:pt x="265" y="1168"/>
                    <a:pt x="307" y="1158"/>
                    <a:pt x="347" y="1161"/>
                  </a:cubicBezTo>
                  <a:cubicBezTo>
                    <a:pt x="371" y="1177"/>
                    <a:pt x="380" y="1178"/>
                    <a:pt x="392" y="1206"/>
                  </a:cubicBezTo>
                  <a:cubicBezTo>
                    <a:pt x="397" y="1218"/>
                    <a:pt x="390" y="1238"/>
                    <a:pt x="402" y="1243"/>
                  </a:cubicBezTo>
                  <a:cubicBezTo>
                    <a:pt x="430" y="1256"/>
                    <a:pt x="463" y="1249"/>
                    <a:pt x="493" y="1252"/>
                  </a:cubicBezTo>
                  <a:cubicBezTo>
                    <a:pt x="554" y="1272"/>
                    <a:pt x="593" y="1268"/>
                    <a:pt x="658" y="1261"/>
                  </a:cubicBezTo>
                  <a:cubicBezTo>
                    <a:pt x="652" y="1255"/>
                    <a:pt x="633" y="1249"/>
                    <a:pt x="639" y="1243"/>
                  </a:cubicBezTo>
                  <a:cubicBezTo>
                    <a:pt x="653" y="1229"/>
                    <a:pt x="676" y="1231"/>
                    <a:pt x="694" y="1225"/>
                  </a:cubicBezTo>
                  <a:cubicBezTo>
                    <a:pt x="703" y="1222"/>
                    <a:pt x="722" y="1216"/>
                    <a:pt x="722" y="1216"/>
                  </a:cubicBezTo>
                  <a:cubicBezTo>
                    <a:pt x="728" y="1210"/>
                    <a:pt x="738" y="1206"/>
                    <a:pt x="740" y="1197"/>
                  </a:cubicBezTo>
                  <a:cubicBezTo>
                    <a:pt x="742" y="1188"/>
                    <a:pt x="733" y="1179"/>
                    <a:pt x="731" y="1170"/>
                  </a:cubicBezTo>
                  <a:cubicBezTo>
                    <a:pt x="716" y="1102"/>
                    <a:pt x="738" y="1130"/>
                    <a:pt x="703" y="1097"/>
                  </a:cubicBezTo>
                  <a:cubicBezTo>
                    <a:pt x="706" y="1088"/>
                    <a:pt x="716" y="1078"/>
                    <a:pt x="712" y="1069"/>
                  </a:cubicBezTo>
                  <a:cubicBezTo>
                    <a:pt x="708" y="1060"/>
                    <a:pt x="676" y="1062"/>
                    <a:pt x="685" y="1060"/>
                  </a:cubicBezTo>
                  <a:cubicBezTo>
                    <a:pt x="730" y="1053"/>
                    <a:pt x="776" y="1054"/>
                    <a:pt x="822" y="1051"/>
                  </a:cubicBezTo>
                  <a:cubicBezTo>
                    <a:pt x="831" y="1048"/>
                    <a:pt x="843" y="1049"/>
                    <a:pt x="850" y="1042"/>
                  </a:cubicBezTo>
                  <a:cubicBezTo>
                    <a:pt x="871" y="1021"/>
                    <a:pt x="854" y="980"/>
                    <a:pt x="831" y="969"/>
                  </a:cubicBezTo>
                  <a:cubicBezTo>
                    <a:pt x="820" y="964"/>
                    <a:pt x="807" y="963"/>
                    <a:pt x="795" y="960"/>
                  </a:cubicBezTo>
                  <a:cubicBezTo>
                    <a:pt x="751" y="916"/>
                    <a:pt x="756" y="844"/>
                    <a:pt x="749" y="786"/>
                  </a:cubicBezTo>
                  <a:cubicBezTo>
                    <a:pt x="744" y="694"/>
                    <a:pt x="730" y="624"/>
                    <a:pt x="758" y="539"/>
                  </a:cubicBezTo>
                  <a:cubicBezTo>
                    <a:pt x="765" y="345"/>
                    <a:pt x="756" y="301"/>
                    <a:pt x="804" y="155"/>
                  </a:cubicBezTo>
                  <a:cubicBezTo>
                    <a:pt x="815" y="121"/>
                    <a:pt x="857" y="93"/>
                    <a:pt x="877" y="64"/>
                  </a:cubicBezTo>
                  <a:cubicBezTo>
                    <a:pt x="861" y="0"/>
                    <a:pt x="844" y="15"/>
                    <a:pt x="786" y="27"/>
                  </a:cubicBezTo>
                  <a:cubicBezTo>
                    <a:pt x="761" y="50"/>
                    <a:pt x="740" y="52"/>
                    <a:pt x="712" y="27"/>
                  </a:cubicBezTo>
                  <a:close/>
                </a:path>
              </a:pathLst>
            </a:custGeom>
            <a:solidFill>
              <a:srgbClr val="CCFF33"/>
            </a:solidFill>
            <a:ln w="285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5" name="文本框 453649"/>
            <p:cNvSpPr txBox="1">
              <a:spLocks noChangeArrowheads="1"/>
            </p:cNvSpPr>
            <p:nvPr/>
          </p:nvSpPr>
          <p:spPr bwMode="auto">
            <a:xfrm>
              <a:off x="3456" y="1824"/>
              <a:ext cx="384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陕西</a:t>
              </a:r>
            </a:p>
          </p:txBody>
        </p:sp>
      </p:grpSp>
      <p:grpSp>
        <p:nvGrpSpPr>
          <p:cNvPr id="453651" name="组合 453650"/>
          <p:cNvGrpSpPr>
            <a:grpSpLocks/>
          </p:cNvGrpSpPr>
          <p:nvPr/>
        </p:nvGrpSpPr>
        <p:grpSpPr bwMode="auto">
          <a:xfrm>
            <a:off x="6172200" y="1219200"/>
            <a:ext cx="866775" cy="1562100"/>
            <a:chOff x="3822" y="1128"/>
            <a:chExt cx="546" cy="984"/>
          </a:xfrm>
        </p:grpSpPr>
        <p:sp>
          <p:nvSpPr>
            <p:cNvPr id="66582" name="任意多边形 453651"/>
            <p:cNvSpPr>
              <a:spLocks/>
            </p:cNvSpPr>
            <p:nvPr/>
          </p:nvSpPr>
          <p:spPr bwMode="auto">
            <a:xfrm>
              <a:off x="3822" y="1128"/>
              <a:ext cx="546" cy="984"/>
            </a:xfrm>
            <a:custGeom>
              <a:avLst/>
              <a:gdLst>
                <a:gd name="T0" fmla="*/ 0 w 546"/>
                <a:gd name="T1" fmla="*/ 0 h 984"/>
                <a:gd name="T2" fmla="*/ 546 w 546"/>
                <a:gd name="T3" fmla="*/ 984 h 984"/>
              </a:gdLst>
              <a:ahLst/>
              <a:cxnLst>
                <a:cxn ang="0">
                  <a:pos x="100" y="253"/>
                </a:cxn>
                <a:cxn ang="0">
                  <a:pos x="45" y="317"/>
                </a:cxn>
                <a:cxn ang="0">
                  <a:pos x="27" y="371"/>
                </a:cxn>
                <a:cxn ang="0">
                  <a:pos x="17" y="399"/>
                </a:cxn>
                <a:cxn ang="0">
                  <a:pos x="8" y="984"/>
                </a:cxn>
                <a:cxn ang="0">
                  <a:pos x="255" y="893"/>
                </a:cxn>
                <a:cxn ang="0">
                  <a:pos x="374" y="883"/>
                </a:cxn>
                <a:cxn ang="0">
                  <a:pos x="420" y="819"/>
                </a:cxn>
                <a:cxn ang="0">
                  <a:pos x="401" y="719"/>
                </a:cxn>
                <a:cxn ang="0">
                  <a:pos x="420" y="637"/>
                </a:cxn>
                <a:cxn ang="0">
                  <a:pos x="456" y="591"/>
                </a:cxn>
                <a:cxn ang="0">
                  <a:pos x="475" y="536"/>
                </a:cxn>
                <a:cxn ang="0">
                  <a:pos x="429" y="463"/>
                </a:cxn>
                <a:cxn ang="0">
                  <a:pos x="420" y="426"/>
                </a:cxn>
                <a:cxn ang="0">
                  <a:pos x="411" y="381"/>
                </a:cxn>
                <a:cxn ang="0">
                  <a:pos x="429" y="298"/>
                </a:cxn>
                <a:cxn ang="0">
                  <a:pos x="511" y="262"/>
                </a:cxn>
                <a:cxn ang="0">
                  <a:pos x="502" y="234"/>
                </a:cxn>
                <a:cxn ang="0">
                  <a:pos x="493" y="207"/>
                </a:cxn>
                <a:cxn ang="0">
                  <a:pos x="475" y="79"/>
                </a:cxn>
                <a:cxn ang="0">
                  <a:pos x="429" y="15"/>
                </a:cxn>
                <a:cxn ang="0">
                  <a:pos x="374" y="42"/>
                </a:cxn>
                <a:cxn ang="0">
                  <a:pos x="255" y="70"/>
                </a:cxn>
                <a:cxn ang="0">
                  <a:pos x="182" y="152"/>
                </a:cxn>
                <a:cxn ang="0">
                  <a:pos x="173" y="179"/>
                </a:cxn>
                <a:cxn ang="0">
                  <a:pos x="118" y="189"/>
                </a:cxn>
                <a:cxn ang="0">
                  <a:pos x="100" y="253"/>
                </a:cxn>
              </a:cxnLst>
              <a:rect l="T0" t="T1" r="T2" b="T3"/>
              <a:pathLst>
                <a:path w="546" h="984">
                  <a:moveTo>
                    <a:pt x="100" y="253"/>
                  </a:moveTo>
                  <a:cubicBezTo>
                    <a:pt x="89" y="295"/>
                    <a:pt x="85" y="302"/>
                    <a:pt x="45" y="317"/>
                  </a:cubicBezTo>
                  <a:cubicBezTo>
                    <a:pt x="39" y="335"/>
                    <a:pt x="33" y="353"/>
                    <a:pt x="27" y="371"/>
                  </a:cubicBezTo>
                  <a:cubicBezTo>
                    <a:pt x="24" y="380"/>
                    <a:pt x="17" y="399"/>
                    <a:pt x="17" y="399"/>
                  </a:cubicBezTo>
                  <a:cubicBezTo>
                    <a:pt x="3" y="660"/>
                    <a:pt x="0" y="648"/>
                    <a:pt x="8" y="984"/>
                  </a:cubicBezTo>
                  <a:cubicBezTo>
                    <a:pt x="93" y="956"/>
                    <a:pt x="171" y="921"/>
                    <a:pt x="255" y="893"/>
                  </a:cubicBezTo>
                  <a:cubicBezTo>
                    <a:pt x="293" y="880"/>
                    <a:pt x="334" y="886"/>
                    <a:pt x="374" y="883"/>
                  </a:cubicBezTo>
                  <a:cubicBezTo>
                    <a:pt x="395" y="820"/>
                    <a:pt x="374" y="835"/>
                    <a:pt x="420" y="819"/>
                  </a:cubicBezTo>
                  <a:cubicBezTo>
                    <a:pt x="433" y="780"/>
                    <a:pt x="432" y="748"/>
                    <a:pt x="401" y="719"/>
                  </a:cubicBezTo>
                  <a:cubicBezTo>
                    <a:pt x="389" y="682"/>
                    <a:pt x="392" y="664"/>
                    <a:pt x="420" y="637"/>
                  </a:cubicBezTo>
                  <a:cubicBezTo>
                    <a:pt x="443" y="566"/>
                    <a:pt x="409" y="651"/>
                    <a:pt x="456" y="591"/>
                  </a:cubicBezTo>
                  <a:cubicBezTo>
                    <a:pt x="468" y="576"/>
                    <a:pt x="468" y="554"/>
                    <a:pt x="475" y="536"/>
                  </a:cubicBezTo>
                  <a:cubicBezTo>
                    <a:pt x="462" y="500"/>
                    <a:pt x="462" y="485"/>
                    <a:pt x="429" y="463"/>
                  </a:cubicBezTo>
                  <a:cubicBezTo>
                    <a:pt x="426" y="451"/>
                    <a:pt x="426" y="437"/>
                    <a:pt x="420" y="426"/>
                  </a:cubicBezTo>
                  <a:cubicBezTo>
                    <a:pt x="400" y="386"/>
                    <a:pt x="392" y="433"/>
                    <a:pt x="411" y="381"/>
                  </a:cubicBezTo>
                  <a:cubicBezTo>
                    <a:pt x="416" y="353"/>
                    <a:pt x="409" y="318"/>
                    <a:pt x="429" y="298"/>
                  </a:cubicBezTo>
                  <a:cubicBezTo>
                    <a:pt x="436" y="291"/>
                    <a:pt x="499" y="266"/>
                    <a:pt x="511" y="262"/>
                  </a:cubicBezTo>
                  <a:cubicBezTo>
                    <a:pt x="546" y="225"/>
                    <a:pt x="526" y="258"/>
                    <a:pt x="502" y="234"/>
                  </a:cubicBezTo>
                  <a:cubicBezTo>
                    <a:pt x="495" y="227"/>
                    <a:pt x="496" y="216"/>
                    <a:pt x="493" y="207"/>
                  </a:cubicBezTo>
                  <a:cubicBezTo>
                    <a:pt x="501" y="155"/>
                    <a:pt x="537" y="100"/>
                    <a:pt x="475" y="79"/>
                  </a:cubicBezTo>
                  <a:cubicBezTo>
                    <a:pt x="453" y="15"/>
                    <a:pt x="474" y="30"/>
                    <a:pt x="429" y="15"/>
                  </a:cubicBezTo>
                  <a:cubicBezTo>
                    <a:pt x="338" y="44"/>
                    <a:pt x="468" y="0"/>
                    <a:pt x="374" y="42"/>
                  </a:cubicBezTo>
                  <a:cubicBezTo>
                    <a:pt x="324" y="64"/>
                    <a:pt x="310" y="62"/>
                    <a:pt x="255" y="70"/>
                  </a:cubicBezTo>
                  <a:cubicBezTo>
                    <a:pt x="211" y="85"/>
                    <a:pt x="202" y="112"/>
                    <a:pt x="182" y="152"/>
                  </a:cubicBezTo>
                  <a:cubicBezTo>
                    <a:pt x="178" y="160"/>
                    <a:pt x="181" y="174"/>
                    <a:pt x="173" y="179"/>
                  </a:cubicBezTo>
                  <a:cubicBezTo>
                    <a:pt x="157" y="188"/>
                    <a:pt x="136" y="186"/>
                    <a:pt x="118" y="189"/>
                  </a:cubicBezTo>
                  <a:cubicBezTo>
                    <a:pt x="93" y="226"/>
                    <a:pt x="100" y="205"/>
                    <a:pt x="100" y="253"/>
                  </a:cubicBezTo>
                  <a:close/>
                </a:path>
              </a:pathLst>
            </a:custGeom>
            <a:solidFill>
              <a:schemeClr val="accent1"/>
            </a:solidFill>
            <a:ln w="571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3" name="文本框 453652"/>
            <p:cNvSpPr txBox="1">
              <a:spLocks noChangeArrowheads="1"/>
            </p:cNvSpPr>
            <p:nvPr/>
          </p:nvSpPr>
          <p:spPr bwMode="auto">
            <a:xfrm>
              <a:off x="3840" y="1296"/>
              <a:ext cx="52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山西</a:t>
              </a:r>
            </a:p>
          </p:txBody>
        </p:sp>
      </p:grpSp>
      <p:grpSp>
        <p:nvGrpSpPr>
          <p:cNvPr id="453654" name="组合 453653"/>
          <p:cNvGrpSpPr>
            <a:grpSpLocks/>
          </p:cNvGrpSpPr>
          <p:nvPr/>
        </p:nvGrpSpPr>
        <p:grpSpPr bwMode="auto">
          <a:xfrm>
            <a:off x="6019800" y="2362200"/>
            <a:ext cx="1752600" cy="1247775"/>
            <a:chOff x="3792" y="1838"/>
            <a:chExt cx="1104" cy="786"/>
          </a:xfrm>
        </p:grpSpPr>
        <p:sp>
          <p:nvSpPr>
            <p:cNvPr id="66580" name="任意多边形 453654"/>
            <p:cNvSpPr>
              <a:spLocks/>
            </p:cNvSpPr>
            <p:nvPr/>
          </p:nvSpPr>
          <p:spPr bwMode="auto">
            <a:xfrm>
              <a:off x="3792" y="1838"/>
              <a:ext cx="904" cy="786"/>
            </a:xfrm>
            <a:custGeom>
              <a:avLst/>
              <a:gdLst>
                <a:gd name="T0" fmla="*/ 0 w 904"/>
                <a:gd name="T1" fmla="*/ 0 h 786"/>
                <a:gd name="T2" fmla="*/ 904 w 904"/>
                <a:gd name="T3" fmla="*/ 786 h 786"/>
              </a:gdLst>
              <a:ahLst/>
              <a:cxnLst>
                <a:cxn ang="0">
                  <a:pos x="447" y="0"/>
                </a:cxn>
                <a:cxn ang="0">
                  <a:pos x="456" y="64"/>
                </a:cxn>
                <a:cxn ang="0">
                  <a:pos x="419" y="137"/>
                </a:cxn>
                <a:cxn ang="0">
                  <a:pos x="410" y="173"/>
                </a:cxn>
                <a:cxn ang="0">
                  <a:pos x="264" y="183"/>
                </a:cxn>
                <a:cxn ang="0">
                  <a:pos x="118" y="237"/>
                </a:cxn>
                <a:cxn ang="0">
                  <a:pos x="17" y="274"/>
                </a:cxn>
                <a:cxn ang="0">
                  <a:pos x="63" y="402"/>
                </a:cxn>
                <a:cxn ang="0">
                  <a:pos x="72" y="457"/>
                </a:cxn>
                <a:cxn ang="0">
                  <a:pos x="99" y="466"/>
                </a:cxn>
                <a:cxn ang="0">
                  <a:pos x="136" y="567"/>
                </a:cxn>
                <a:cxn ang="0">
                  <a:pos x="145" y="603"/>
                </a:cxn>
                <a:cxn ang="0">
                  <a:pos x="383" y="649"/>
                </a:cxn>
                <a:cxn ang="0">
                  <a:pos x="502" y="685"/>
                </a:cxn>
                <a:cxn ang="0">
                  <a:pos x="538" y="731"/>
                </a:cxn>
                <a:cxn ang="0">
                  <a:pos x="602" y="786"/>
                </a:cxn>
                <a:cxn ang="0">
                  <a:pos x="803" y="759"/>
                </a:cxn>
                <a:cxn ang="0">
                  <a:pos x="785" y="667"/>
                </a:cxn>
                <a:cxn ang="0">
                  <a:pos x="712" y="621"/>
                </a:cxn>
                <a:cxn ang="0">
                  <a:pos x="666" y="539"/>
                </a:cxn>
                <a:cxn ang="0">
                  <a:pos x="694" y="530"/>
                </a:cxn>
                <a:cxn ang="0">
                  <a:pos x="739" y="384"/>
                </a:cxn>
                <a:cxn ang="0">
                  <a:pos x="794" y="393"/>
                </a:cxn>
                <a:cxn ang="0">
                  <a:pos x="803" y="420"/>
                </a:cxn>
                <a:cxn ang="0">
                  <a:pos x="904" y="411"/>
                </a:cxn>
                <a:cxn ang="0">
                  <a:pos x="895" y="329"/>
                </a:cxn>
                <a:cxn ang="0">
                  <a:pos x="867" y="320"/>
                </a:cxn>
                <a:cxn ang="0">
                  <a:pos x="849" y="301"/>
                </a:cxn>
                <a:cxn ang="0">
                  <a:pos x="794" y="283"/>
                </a:cxn>
                <a:cxn ang="0">
                  <a:pos x="767" y="274"/>
                </a:cxn>
                <a:cxn ang="0">
                  <a:pos x="630" y="237"/>
                </a:cxn>
                <a:cxn ang="0">
                  <a:pos x="639" y="201"/>
                </a:cxn>
                <a:cxn ang="0">
                  <a:pos x="666" y="192"/>
                </a:cxn>
                <a:cxn ang="0">
                  <a:pos x="675" y="155"/>
                </a:cxn>
                <a:cxn ang="0">
                  <a:pos x="694" y="137"/>
                </a:cxn>
                <a:cxn ang="0">
                  <a:pos x="684" y="36"/>
                </a:cxn>
                <a:cxn ang="0">
                  <a:pos x="520" y="27"/>
                </a:cxn>
                <a:cxn ang="0">
                  <a:pos x="447" y="0"/>
                </a:cxn>
              </a:cxnLst>
              <a:rect l="T0" t="T1" r="T2" b="T3"/>
              <a:pathLst>
                <a:path w="904" h="786">
                  <a:moveTo>
                    <a:pt x="447" y="0"/>
                  </a:moveTo>
                  <a:cubicBezTo>
                    <a:pt x="488" y="63"/>
                    <a:pt x="504" y="48"/>
                    <a:pt x="456" y="64"/>
                  </a:cubicBezTo>
                  <a:cubicBezTo>
                    <a:pt x="446" y="95"/>
                    <a:pt x="428" y="106"/>
                    <a:pt x="419" y="137"/>
                  </a:cubicBezTo>
                  <a:cubicBezTo>
                    <a:pt x="416" y="149"/>
                    <a:pt x="422" y="169"/>
                    <a:pt x="410" y="173"/>
                  </a:cubicBezTo>
                  <a:cubicBezTo>
                    <a:pt x="363" y="187"/>
                    <a:pt x="313" y="180"/>
                    <a:pt x="264" y="183"/>
                  </a:cubicBezTo>
                  <a:cubicBezTo>
                    <a:pt x="221" y="248"/>
                    <a:pt x="220" y="229"/>
                    <a:pt x="118" y="237"/>
                  </a:cubicBezTo>
                  <a:cubicBezTo>
                    <a:pt x="77" y="246"/>
                    <a:pt x="51" y="251"/>
                    <a:pt x="17" y="274"/>
                  </a:cubicBezTo>
                  <a:cubicBezTo>
                    <a:pt x="0" y="326"/>
                    <a:pt x="26" y="367"/>
                    <a:pt x="63" y="402"/>
                  </a:cubicBezTo>
                  <a:cubicBezTo>
                    <a:pt x="66" y="420"/>
                    <a:pt x="63" y="441"/>
                    <a:pt x="72" y="457"/>
                  </a:cubicBezTo>
                  <a:cubicBezTo>
                    <a:pt x="77" y="465"/>
                    <a:pt x="96" y="457"/>
                    <a:pt x="99" y="466"/>
                  </a:cubicBezTo>
                  <a:cubicBezTo>
                    <a:pt x="139" y="578"/>
                    <a:pt x="69" y="543"/>
                    <a:pt x="136" y="567"/>
                  </a:cubicBezTo>
                  <a:cubicBezTo>
                    <a:pt x="139" y="579"/>
                    <a:pt x="136" y="595"/>
                    <a:pt x="145" y="603"/>
                  </a:cubicBezTo>
                  <a:cubicBezTo>
                    <a:pt x="185" y="637"/>
                    <a:pt x="361" y="647"/>
                    <a:pt x="383" y="649"/>
                  </a:cubicBezTo>
                  <a:cubicBezTo>
                    <a:pt x="423" y="662"/>
                    <a:pt x="462" y="672"/>
                    <a:pt x="502" y="685"/>
                  </a:cubicBezTo>
                  <a:cubicBezTo>
                    <a:pt x="521" y="763"/>
                    <a:pt x="493" y="694"/>
                    <a:pt x="538" y="731"/>
                  </a:cubicBezTo>
                  <a:cubicBezTo>
                    <a:pt x="571" y="758"/>
                    <a:pt x="553" y="770"/>
                    <a:pt x="602" y="786"/>
                  </a:cubicBezTo>
                  <a:cubicBezTo>
                    <a:pt x="669" y="777"/>
                    <a:pt x="737" y="772"/>
                    <a:pt x="803" y="759"/>
                  </a:cubicBezTo>
                  <a:cubicBezTo>
                    <a:pt x="793" y="729"/>
                    <a:pt x="798" y="696"/>
                    <a:pt x="785" y="667"/>
                  </a:cubicBezTo>
                  <a:cubicBezTo>
                    <a:pt x="780" y="656"/>
                    <a:pt x="724" y="626"/>
                    <a:pt x="712" y="621"/>
                  </a:cubicBezTo>
                  <a:cubicBezTo>
                    <a:pt x="689" y="599"/>
                    <a:pt x="634" y="579"/>
                    <a:pt x="666" y="539"/>
                  </a:cubicBezTo>
                  <a:cubicBezTo>
                    <a:pt x="672" y="531"/>
                    <a:pt x="685" y="533"/>
                    <a:pt x="694" y="530"/>
                  </a:cubicBezTo>
                  <a:cubicBezTo>
                    <a:pt x="700" y="459"/>
                    <a:pt x="685" y="420"/>
                    <a:pt x="739" y="384"/>
                  </a:cubicBezTo>
                  <a:cubicBezTo>
                    <a:pt x="757" y="387"/>
                    <a:pt x="778" y="384"/>
                    <a:pt x="794" y="393"/>
                  </a:cubicBezTo>
                  <a:cubicBezTo>
                    <a:pt x="802" y="398"/>
                    <a:pt x="794" y="418"/>
                    <a:pt x="803" y="420"/>
                  </a:cubicBezTo>
                  <a:cubicBezTo>
                    <a:pt x="836" y="425"/>
                    <a:pt x="870" y="414"/>
                    <a:pt x="904" y="411"/>
                  </a:cubicBezTo>
                  <a:cubicBezTo>
                    <a:pt x="883" y="347"/>
                    <a:pt x="880" y="374"/>
                    <a:pt x="895" y="329"/>
                  </a:cubicBezTo>
                  <a:cubicBezTo>
                    <a:pt x="886" y="326"/>
                    <a:pt x="875" y="325"/>
                    <a:pt x="867" y="320"/>
                  </a:cubicBezTo>
                  <a:cubicBezTo>
                    <a:pt x="860" y="315"/>
                    <a:pt x="857" y="305"/>
                    <a:pt x="849" y="301"/>
                  </a:cubicBezTo>
                  <a:cubicBezTo>
                    <a:pt x="832" y="292"/>
                    <a:pt x="812" y="289"/>
                    <a:pt x="794" y="283"/>
                  </a:cubicBezTo>
                  <a:cubicBezTo>
                    <a:pt x="785" y="280"/>
                    <a:pt x="767" y="274"/>
                    <a:pt x="767" y="274"/>
                  </a:cubicBezTo>
                  <a:cubicBezTo>
                    <a:pt x="729" y="238"/>
                    <a:pt x="678" y="255"/>
                    <a:pt x="630" y="237"/>
                  </a:cubicBezTo>
                  <a:cubicBezTo>
                    <a:pt x="633" y="225"/>
                    <a:pt x="631" y="211"/>
                    <a:pt x="639" y="201"/>
                  </a:cubicBezTo>
                  <a:cubicBezTo>
                    <a:pt x="645" y="194"/>
                    <a:pt x="660" y="199"/>
                    <a:pt x="666" y="192"/>
                  </a:cubicBezTo>
                  <a:cubicBezTo>
                    <a:pt x="674" y="182"/>
                    <a:pt x="669" y="166"/>
                    <a:pt x="675" y="155"/>
                  </a:cubicBezTo>
                  <a:cubicBezTo>
                    <a:pt x="679" y="147"/>
                    <a:pt x="688" y="143"/>
                    <a:pt x="694" y="137"/>
                  </a:cubicBezTo>
                  <a:cubicBezTo>
                    <a:pt x="691" y="103"/>
                    <a:pt x="713" y="54"/>
                    <a:pt x="684" y="36"/>
                  </a:cubicBezTo>
                  <a:cubicBezTo>
                    <a:pt x="638" y="7"/>
                    <a:pt x="575" y="32"/>
                    <a:pt x="520" y="27"/>
                  </a:cubicBezTo>
                  <a:cubicBezTo>
                    <a:pt x="509" y="26"/>
                    <a:pt x="448" y="0"/>
                    <a:pt x="447" y="0"/>
                  </a:cubicBezTo>
                  <a:close/>
                </a:path>
              </a:pathLst>
            </a:custGeom>
            <a:solidFill>
              <a:srgbClr val="FFCCCC"/>
            </a:solidFill>
            <a:ln w="571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1" name="文本框 453655"/>
            <p:cNvSpPr txBox="1">
              <a:spLocks noChangeArrowheads="1"/>
            </p:cNvSpPr>
            <p:nvPr/>
          </p:nvSpPr>
          <p:spPr bwMode="auto">
            <a:xfrm>
              <a:off x="3936" y="2064"/>
              <a:ext cx="9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河南</a:t>
              </a:r>
            </a:p>
          </p:txBody>
        </p:sp>
      </p:grpSp>
      <p:grpSp>
        <p:nvGrpSpPr>
          <p:cNvPr id="453657" name="组合 453656"/>
          <p:cNvGrpSpPr>
            <a:grpSpLocks/>
          </p:cNvGrpSpPr>
          <p:nvPr/>
        </p:nvGrpSpPr>
        <p:grpSpPr bwMode="auto">
          <a:xfrm>
            <a:off x="7086600" y="2673350"/>
            <a:ext cx="1060450" cy="1441450"/>
            <a:chOff x="4464" y="2015"/>
            <a:chExt cx="668" cy="908"/>
          </a:xfrm>
        </p:grpSpPr>
        <p:sp>
          <p:nvSpPr>
            <p:cNvPr id="66578" name="任意多边形 453657"/>
            <p:cNvSpPr>
              <a:spLocks/>
            </p:cNvSpPr>
            <p:nvPr/>
          </p:nvSpPr>
          <p:spPr bwMode="auto">
            <a:xfrm>
              <a:off x="4464" y="2015"/>
              <a:ext cx="668" cy="908"/>
            </a:xfrm>
            <a:custGeom>
              <a:avLst/>
              <a:gdLst>
                <a:gd name="T0" fmla="*/ 0 w 668"/>
                <a:gd name="T1" fmla="*/ 0 h 908"/>
                <a:gd name="T2" fmla="*/ 668 w 668"/>
                <a:gd name="T3" fmla="*/ 908 h 908"/>
              </a:gdLst>
              <a:ahLst/>
              <a:cxnLst>
                <a:cxn ang="0">
                  <a:pos x="219" y="24"/>
                </a:cxn>
                <a:cxn ang="0">
                  <a:pos x="192" y="134"/>
                </a:cxn>
                <a:cxn ang="0">
                  <a:pos x="229" y="143"/>
                </a:cxn>
                <a:cxn ang="0">
                  <a:pos x="128" y="225"/>
                </a:cxn>
                <a:cxn ang="0">
                  <a:pos x="73" y="207"/>
                </a:cxn>
                <a:cxn ang="0">
                  <a:pos x="37" y="262"/>
                </a:cxn>
                <a:cxn ang="0">
                  <a:pos x="0" y="380"/>
                </a:cxn>
                <a:cxn ang="0">
                  <a:pos x="46" y="426"/>
                </a:cxn>
                <a:cxn ang="0">
                  <a:pos x="64" y="454"/>
                </a:cxn>
                <a:cxn ang="0">
                  <a:pos x="91" y="463"/>
                </a:cxn>
                <a:cxn ang="0">
                  <a:pos x="128" y="499"/>
                </a:cxn>
                <a:cxn ang="0">
                  <a:pos x="119" y="563"/>
                </a:cxn>
                <a:cxn ang="0">
                  <a:pos x="91" y="572"/>
                </a:cxn>
                <a:cxn ang="0">
                  <a:pos x="82" y="600"/>
                </a:cxn>
                <a:cxn ang="0">
                  <a:pos x="91" y="655"/>
                </a:cxn>
                <a:cxn ang="0">
                  <a:pos x="137" y="664"/>
                </a:cxn>
                <a:cxn ang="0">
                  <a:pos x="174" y="838"/>
                </a:cxn>
                <a:cxn ang="0">
                  <a:pos x="229" y="856"/>
                </a:cxn>
                <a:cxn ang="0">
                  <a:pos x="265" y="865"/>
                </a:cxn>
                <a:cxn ang="0">
                  <a:pos x="274" y="902"/>
                </a:cxn>
                <a:cxn ang="0">
                  <a:pos x="302" y="892"/>
                </a:cxn>
                <a:cxn ang="0">
                  <a:pos x="338" y="883"/>
                </a:cxn>
                <a:cxn ang="0">
                  <a:pos x="347" y="856"/>
                </a:cxn>
                <a:cxn ang="0">
                  <a:pos x="448" y="902"/>
                </a:cxn>
                <a:cxn ang="0">
                  <a:pos x="622" y="865"/>
                </a:cxn>
                <a:cxn ang="0">
                  <a:pos x="631" y="783"/>
                </a:cxn>
                <a:cxn ang="0">
                  <a:pos x="622" y="636"/>
                </a:cxn>
                <a:cxn ang="0">
                  <a:pos x="567" y="618"/>
                </a:cxn>
                <a:cxn ang="0">
                  <a:pos x="539" y="609"/>
                </a:cxn>
                <a:cxn ang="0">
                  <a:pos x="521" y="435"/>
                </a:cxn>
                <a:cxn ang="0">
                  <a:pos x="585" y="417"/>
                </a:cxn>
                <a:cxn ang="0">
                  <a:pos x="576" y="371"/>
                </a:cxn>
                <a:cxn ang="0">
                  <a:pos x="521" y="353"/>
                </a:cxn>
                <a:cxn ang="0">
                  <a:pos x="448" y="335"/>
                </a:cxn>
                <a:cxn ang="0">
                  <a:pos x="448" y="243"/>
                </a:cxn>
                <a:cxn ang="0">
                  <a:pos x="402" y="234"/>
                </a:cxn>
                <a:cxn ang="0">
                  <a:pos x="293" y="188"/>
                </a:cxn>
                <a:cxn ang="0">
                  <a:pos x="302" y="106"/>
                </a:cxn>
                <a:cxn ang="0">
                  <a:pos x="265" y="51"/>
                </a:cxn>
                <a:cxn ang="0">
                  <a:pos x="219" y="24"/>
                </a:cxn>
              </a:cxnLst>
              <a:rect l="T0" t="T1" r="T2" b="T3"/>
              <a:pathLst>
                <a:path w="668" h="908">
                  <a:moveTo>
                    <a:pt x="219" y="24"/>
                  </a:moveTo>
                  <a:cubicBezTo>
                    <a:pt x="175" y="39"/>
                    <a:pt x="165" y="86"/>
                    <a:pt x="192" y="134"/>
                  </a:cubicBezTo>
                  <a:cubicBezTo>
                    <a:pt x="198" y="145"/>
                    <a:pt x="217" y="140"/>
                    <a:pt x="229" y="143"/>
                  </a:cubicBezTo>
                  <a:cubicBezTo>
                    <a:pt x="216" y="252"/>
                    <a:pt x="232" y="240"/>
                    <a:pt x="128" y="225"/>
                  </a:cubicBezTo>
                  <a:cubicBezTo>
                    <a:pt x="110" y="219"/>
                    <a:pt x="91" y="213"/>
                    <a:pt x="73" y="207"/>
                  </a:cubicBezTo>
                  <a:cubicBezTo>
                    <a:pt x="52" y="200"/>
                    <a:pt x="37" y="262"/>
                    <a:pt x="37" y="262"/>
                  </a:cubicBezTo>
                  <a:cubicBezTo>
                    <a:pt x="57" y="323"/>
                    <a:pt x="71" y="356"/>
                    <a:pt x="0" y="380"/>
                  </a:cubicBezTo>
                  <a:cubicBezTo>
                    <a:pt x="21" y="444"/>
                    <a:pt x="0" y="441"/>
                    <a:pt x="46" y="426"/>
                  </a:cubicBezTo>
                  <a:cubicBezTo>
                    <a:pt x="52" y="435"/>
                    <a:pt x="55" y="447"/>
                    <a:pt x="64" y="454"/>
                  </a:cubicBezTo>
                  <a:cubicBezTo>
                    <a:pt x="71" y="460"/>
                    <a:pt x="84" y="456"/>
                    <a:pt x="91" y="463"/>
                  </a:cubicBezTo>
                  <a:cubicBezTo>
                    <a:pt x="140" y="511"/>
                    <a:pt x="56" y="475"/>
                    <a:pt x="128" y="499"/>
                  </a:cubicBezTo>
                  <a:cubicBezTo>
                    <a:pt x="125" y="520"/>
                    <a:pt x="129" y="544"/>
                    <a:pt x="119" y="563"/>
                  </a:cubicBezTo>
                  <a:cubicBezTo>
                    <a:pt x="115" y="572"/>
                    <a:pt x="98" y="565"/>
                    <a:pt x="91" y="572"/>
                  </a:cubicBezTo>
                  <a:cubicBezTo>
                    <a:pt x="84" y="579"/>
                    <a:pt x="85" y="591"/>
                    <a:pt x="82" y="600"/>
                  </a:cubicBezTo>
                  <a:cubicBezTo>
                    <a:pt x="85" y="618"/>
                    <a:pt x="79" y="641"/>
                    <a:pt x="91" y="655"/>
                  </a:cubicBezTo>
                  <a:cubicBezTo>
                    <a:pt x="101" y="667"/>
                    <a:pt x="132" y="649"/>
                    <a:pt x="137" y="664"/>
                  </a:cubicBezTo>
                  <a:cubicBezTo>
                    <a:pt x="198" y="856"/>
                    <a:pt x="85" y="806"/>
                    <a:pt x="174" y="838"/>
                  </a:cubicBezTo>
                  <a:cubicBezTo>
                    <a:pt x="187" y="878"/>
                    <a:pt x="196" y="888"/>
                    <a:pt x="229" y="856"/>
                  </a:cubicBezTo>
                  <a:cubicBezTo>
                    <a:pt x="241" y="859"/>
                    <a:pt x="256" y="856"/>
                    <a:pt x="265" y="865"/>
                  </a:cubicBezTo>
                  <a:cubicBezTo>
                    <a:pt x="274" y="874"/>
                    <a:pt x="264" y="895"/>
                    <a:pt x="274" y="902"/>
                  </a:cubicBezTo>
                  <a:cubicBezTo>
                    <a:pt x="282" y="908"/>
                    <a:pt x="292" y="895"/>
                    <a:pt x="302" y="892"/>
                  </a:cubicBezTo>
                  <a:cubicBezTo>
                    <a:pt x="314" y="888"/>
                    <a:pt x="326" y="886"/>
                    <a:pt x="338" y="883"/>
                  </a:cubicBezTo>
                  <a:cubicBezTo>
                    <a:pt x="341" y="874"/>
                    <a:pt x="338" y="858"/>
                    <a:pt x="347" y="856"/>
                  </a:cubicBezTo>
                  <a:cubicBezTo>
                    <a:pt x="400" y="843"/>
                    <a:pt x="419" y="872"/>
                    <a:pt x="448" y="902"/>
                  </a:cubicBezTo>
                  <a:cubicBezTo>
                    <a:pt x="500" y="897"/>
                    <a:pt x="580" y="905"/>
                    <a:pt x="622" y="865"/>
                  </a:cubicBezTo>
                  <a:cubicBezTo>
                    <a:pt x="587" y="832"/>
                    <a:pt x="608" y="817"/>
                    <a:pt x="631" y="783"/>
                  </a:cubicBezTo>
                  <a:cubicBezTo>
                    <a:pt x="636" y="747"/>
                    <a:pt x="668" y="665"/>
                    <a:pt x="622" y="636"/>
                  </a:cubicBezTo>
                  <a:cubicBezTo>
                    <a:pt x="606" y="626"/>
                    <a:pt x="585" y="624"/>
                    <a:pt x="567" y="618"/>
                  </a:cubicBezTo>
                  <a:cubicBezTo>
                    <a:pt x="558" y="615"/>
                    <a:pt x="539" y="609"/>
                    <a:pt x="539" y="609"/>
                  </a:cubicBezTo>
                  <a:cubicBezTo>
                    <a:pt x="512" y="528"/>
                    <a:pt x="480" y="586"/>
                    <a:pt x="521" y="435"/>
                  </a:cubicBezTo>
                  <a:cubicBezTo>
                    <a:pt x="522" y="432"/>
                    <a:pt x="568" y="421"/>
                    <a:pt x="585" y="417"/>
                  </a:cubicBezTo>
                  <a:cubicBezTo>
                    <a:pt x="593" y="394"/>
                    <a:pt x="604" y="385"/>
                    <a:pt x="576" y="371"/>
                  </a:cubicBezTo>
                  <a:cubicBezTo>
                    <a:pt x="559" y="362"/>
                    <a:pt x="521" y="353"/>
                    <a:pt x="521" y="353"/>
                  </a:cubicBezTo>
                  <a:cubicBezTo>
                    <a:pt x="482" y="379"/>
                    <a:pt x="465" y="385"/>
                    <a:pt x="448" y="335"/>
                  </a:cubicBezTo>
                  <a:cubicBezTo>
                    <a:pt x="457" y="306"/>
                    <a:pt x="472" y="275"/>
                    <a:pt x="448" y="243"/>
                  </a:cubicBezTo>
                  <a:cubicBezTo>
                    <a:pt x="439" y="231"/>
                    <a:pt x="417" y="238"/>
                    <a:pt x="402" y="234"/>
                  </a:cubicBezTo>
                  <a:cubicBezTo>
                    <a:pt x="365" y="225"/>
                    <a:pt x="330" y="202"/>
                    <a:pt x="293" y="188"/>
                  </a:cubicBezTo>
                  <a:cubicBezTo>
                    <a:pt x="318" y="113"/>
                    <a:pt x="315" y="158"/>
                    <a:pt x="302" y="106"/>
                  </a:cubicBezTo>
                  <a:cubicBezTo>
                    <a:pt x="288" y="49"/>
                    <a:pt x="310" y="65"/>
                    <a:pt x="265" y="51"/>
                  </a:cubicBezTo>
                  <a:cubicBezTo>
                    <a:pt x="257" y="28"/>
                    <a:pt x="245" y="0"/>
                    <a:pt x="219" y="24"/>
                  </a:cubicBezTo>
                  <a:close/>
                </a:path>
              </a:pathLst>
            </a:custGeom>
            <a:solidFill>
              <a:schemeClr val="accent1"/>
            </a:solidFill>
            <a:ln w="571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9" name="文本框 453658"/>
            <p:cNvSpPr txBox="1">
              <a:spLocks noChangeArrowheads="1"/>
            </p:cNvSpPr>
            <p:nvPr/>
          </p:nvSpPr>
          <p:spPr bwMode="auto">
            <a:xfrm>
              <a:off x="4560" y="2112"/>
              <a:ext cx="52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</a:rPr>
                <a:t>安徽</a:t>
              </a:r>
            </a:p>
          </p:txBody>
        </p:sp>
      </p:grpSp>
      <p:grpSp>
        <p:nvGrpSpPr>
          <p:cNvPr id="453660" name="组合 453659"/>
          <p:cNvGrpSpPr>
            <a:grpSpLocks/>
          </p:cNvGrpSpPr>
          <p:nvPr/>
        </p:nvGrpSpPr>
        <p:grpSpPr bwMode="auto">
          <a:xfrm>
            <a:off x="7467600" y="2590800"/>
            <a:ext cx="1255713" cy="1143000"/>
            <a:chOff x="4704" y="1968"/>
            <a:chExt cx="791" cy="720"/>
          </a:xfrm>
        </p:grpSpPr>
        <p:sp>
          <p:nvSpPr>
            <p:cNvPr id="66576" name="任意多边形 453660"/>
            <p:cNvSpPr>
              <a:spLocks/>
            </p:cNvSpPr>
            <p:nvPr/>
          </p:nvSpPr>
          <p:spPr bwMode="auto">
            <a:xfrm>
              <a:off x="4704" y="1988"/>
              <a:ext cx="791" cy="700"/>
            </a:xfrm>
            <a:custGeom>
              <a:avLst/>
              <a:gdLst>
                <a:gd name="T0" fmla="*/ 0 w 791"/>
                <a:gd name="T1" fmla="*/ 0 h 700"/>
                <a:gd name="T2" fmla="*/ 791 w 791"/>
                <a:gd name="T3" fmla="*/ 700 h 700"/>
              </a:gdLst>
              <a:ahLst/>
              <a:cxnLst>
                <a:cxn ang="0">
                  <a:pos x="32" y="42"/>
                </a:cxn>
                <a:cxn ang="0">
                  <a:pos x="4" y="33"/>
                </a:cxn>
                <a:cxn ang="0">
                  <a:pos x="14" y="5"/>
                </a:cxn>
                <a:cxn ang="0">
                  <a:pos x="59" y="14"/>
                </a:cxn>
                <a:cxn ang="0">
                  <a:pos x="169" y="42"/>
                </a:cxn>
                <a:cxn ang="0">
                  <a:pos x="352" y="23"/>
                </a:cxn>
                <a:cxn ang="0">
                  <a:pos x="388" y="69"/>
                </a:cxn>
                <a:cxn ang="0">
                  <a:pos x="416" y="78"/>
                </a:cxn>
                <a:cxn ang="0">
                  <a:pos x="434" y="97"/>
                </a:cxn>
                <a:cxn ang="0">
                  <a:pos x="489" y="115"/>
                </a:cxn>
                <a:cxn ang="0">
                  <a:pos x="498" y="142"/>
                </a:cxn>
                <a:cxn ang="0">
                  <a:pos x="516" y="161"/>
                </a:cxn>
                <a:cxn ang="0">
                  <a:pos x="535" y="279"/>
                </a:cxn>
                <a:cxn ang="0">
                  <a:pos x="626" y="353"/>
                </a:cxn>
                <a:cxn ang="0">
                  <a:pos x="699" y="426"/>
                </a:cxn>
                <a:cxn ang="0">
                  <a:pos x="736" y="508"/>
                </a:cxn>
                <a:cxn ang="0">
                  <a:pos x="791" y="526"/>
                </a:cxn>
                <a:cxn ang="0">
                  <a:pos x="745" y="563"/>
                </a:cxn>
                <a:cxn ang="0">
                  <a:pos x="727" y="590"/>
                </a:cxn>
                <a:cxn ang="0">
                  <a:pos x="681" y="599"/>
                </a:cxn>
                <a:cxn ang="0">
                  <a:pos x="672" y="673"/>
                </a:cxn>
                <a:cxn ang="0">
                  <a:pos x="617" y="691"/>
                </a:cxn>
                <a:cxn ang="0">
                  <a:pos x="590" y="700"/>
                </a:cxn>
                <a:cxn ang="0">
                  <a:pos x="324" y="627"/>
                </a:cxn>
                <a:cxn ang="0">
                  <a:pos x="297" y="535"/>
                </a:cxn>
                <a:cxn ang="0">
                  <a:pos x="288" y="508"/>
                </a:cxn>
                <a:cxn ang="0">
                  <a:pos x="388" y="444"/>
                </a:cxn>
                <a:cxn ang="0">
                  <a:pos x="251" y="371"/>
                </a:cxn>
                <a:cxn ang="0">
                  <a:pos x="233" y="343"/>
                </a:cxn>
                <a:cxn ang="0">
                  <a:pos x="224" y="270"/>
                </a:cxn>
                <a:cxn ang="0">
                  <a:pos x="169" y="261"/>
                </a:cxn>
                <a:cxn ang="0">
                  <a:pos x="96" y="179"/>
                </a:cxn>
                <a:cxn ang="0">
                  <a:pos x="87" y="106"/>
                </a:cxn>
                <a:cxn ang="0">
                  <a:pos x="59" y="97"/>
                </a:cxn>
                <a:cxn ang="0">
                  <a:pos x="50" y="69"/>
                </a:cxn>
                <a:cxn ang="0">
                  <a:pos x="32" y="42"/>
                </a:cxn>
                <a:cxn ang="0">
                  <a:pos x="4" y="33"/>
                </a:cxn>
                <a:cxn ang="0">
                  <a:pos x="32" y="42"/>
                </a:cxn>
              </a:cxnLst>
              <a:rect l="T0" t="T1" r="T2" b="T3"/>
              <a:pathLst>
                <a:path w="791" h="700">
                  <a:moveTo>
                    <a:pt x="32" y="42"/>
                  </a:moveTo>
                  <a:cubicBezTo>
                    <a:pt x="23" y="39"/>
                    <a:pt x="8" y="42"/>
                    <a:pt x="4" y="33"/>
                  </a:cubicBezTo>
                  <a:cubicBezTo>
                    <a:pt x="0" y="24"/>
                    <a:pt x="5" y="8"/>
                    <a:pt x="14" y="5"/>
                  </a:cubicBezTo>
                  <a:cubicBezTo>
                    <a:pt x="28" y="0"/>
                    <a:pt x="44" y="10"/>
                    <a:pt x="59" y="14"/>
                  </a:cubicBezTo>
                  <a:cubicBezTo>
                    <a:pt x="98" y="24"/>
                    <a:pt x="128" y="35"/>
                    <a:pt x="169" y="42"/>
                  </a:cubicBezTo>
                  <a:cubicBezTo>
                    <a:pt x="228" y="130"/>
                    <a:pt x="291" y="40"/>
                    <a:pt x="352" y="23"/>
                  </a:cubicBezTo>
                  <a:cubicBezTo>
                    <a:pt x="420" y="48"/>
                    <a:pt x="339" y="10"/>
                    <a:pt x="388" y="69"/>
                  </a:cubicBezTo>
                  <a:cubicBezTo>
                    <a:pt x="394" y="77"/>
                    <a:pt x="407" y="75"/>
                    <a:pt x="416" y="78"/>
                  </a:cubicBezTo>
                  <a:cubicBezTo>
                    <a:pt x="422" y="84"/>
                    <a:pt x="426" y="93"/>
                    <a:pt x="434" y="97"/>
                  </a:cubicBezTo>
                  <a:cubicBezTo>
                    <a:pt x="451" y="106"/>
                    <a:pt x="489" y="115"/>
                    <a:pt x="489" y="115"/>
                  </a:cubicBezTo>
                  <a:cubicBezTo>
                    <a:pt x="492" y="124"/>
                    <a:pt x="493" y="134"/>
                    <a:pt x="498" y="142"/>
                  </a:cubicBezTo>
                  <a:cubicBezTo>
                    <a:pt x="502" y="150"/>
                    <a:pt x="514" y="153"/>
                    <a:pt x="516" y="161"/>
                  </a:cubicBezTo>
                  <a:cubicBezTo>
                    <a:pt x="517" y="166"/>
                    <a:pt x="524" y="256"/>
                    <a:pt x="535" y="279"/>
                  </a:cubicBezTo>
                  <a:cubicBezTo>
                    <a:pt x="548" y="306"/>
                    <a:pt x="601" y="336"/>
                    <a:pt x="626" y="353"/>
                  </a:cubicBezTo>
                  <a:cubicBezTo>
                    <a:pt x="638" y="428"/>
                    <a:pt x="632" y="409"/>
                    <a:pt x="699" y="426"/>
                  </a:cubicBezTo>
                  <a:cubicBezTo>
                    <a:pt x="702" y="433"/>
                    <a:pt x="718" y="497"/>
                    <a:pt x="736" y="508"/>
                  </a:cubicBezTo>
                  <a:cubicBezTo>
                    <a:pt x="752" y="518"/>
                    <a:pt x="791" y="526"/>
                    <a:pt x="791" y="526"/>
                  </a:cubicBezTo>
                  <a:cubicBezTo>
                    <a:pt x="777" y="540"/>
                    <a:pt x="759" y="549"/>
                    <a:pt x="745" y="563"/>
                  </a:cubicBezTo>
                  <a:cubicBezTo>
                    <a:pt x="737" y="571"/>
                    <a:pt x="736" y="585"/>
                    <a:pt x="727" y="590"/>
                  </a:cubicBezTo>
                  <a:cubicBezTo>
                    <a:pt x="713" y="598"/>
                    <a:pt x="696" y="596"/>
                    <a:pt x="681" y="599"/>
                  </a:cubicBezTo>
                  <a:cubicBezTo>
                    <a:pt x="678" y="624"/>
                    <a:pt x="686" y="653"/>
                    <a:pt x="672" y="673"/>
                  </a:cubicBezTo>
                  <a:cubicBezTo>
                    <a:pt x="661" y="689"/>
                    <a:pt x="635" y="685"/>
                    <a:pt x="617" y="691"/>
                  </a:cubicBezTo>
                  <a:cubicBezTo>
                    <a:pt x="608" y="694"/>
                    <a:pt x="590" y="700"/>
                    <a:pt x="590" y="700"/>
                  </a:cubicBezTo>
                  <a:cubicBezTo>
                    <a:pt x="467" y="687"/>
                    <a:pt x="417" y="687"/>
                    <a:pt x="324" y="627"/>
                  </a:cubicBezTo>
                  <a:cubicBezTo>
                    <a:pt x="311" y="572"/>
                    <a:pt x="319" y="601"/>
                    <a:pt x="297" y="535"/>
                  </a:cubicBezTo>
                  <a:cubicBezTo>
                    <a:pt x="294" y="526"/>
                    <a:pt x="288" y="508"/>
                    <a:pt x="288" y="508"/>
                  </a:cubicBezTo>
                  <a:cubicBezTo>
                    <a:pt x="315" y="427"/>
                    <a:pt x="287" y="455"/>
                    <a:pt x="388" y="444"/>
                  </a:cubicBezTo>
                  <a:cubicBezTo>
                    <a:pt x="345" y="379"/>
                    <a:pt x="334" y="381"/>
                    <a:pt x="251" y="371"/>
                  </a:cubicBezTo>
                  <a:cubicBezTo>
                    <a:pt x="245" y="362"/>
                    <a:pt x="236" y="354"/>
                    <a:pt x="233" y="343"/>
                  </a:cubicBezTo>
                  <a:cubicBezTo>
                    <a:pt x="227" y="319"/>
                    <a:pt x="239" y="289"/>
                    <a:pt x="224" y="270"/>
                  </a:cubicBezTo>
                  <a:cubicBezTo>
                    <a:pt x="213" y="255"/>
                    <a:pt x="187" y="264"/>
                    <a:pt x="169" y="261"/>
                  </a:cubicBezTo>
                  <a:cubicBezTo>
                    <a:pt x="121" y="245"/>
                    <a:pt x="122" y="218"/>
                    <a:pt x="96" y="179"/>
                  </a:cubicBezTo>
                  <a:cubicBezTo>
                    <a:pt x="93" y="155"/>
                    <a:pt x="97" y="128"/>
                    <a:pt x="87" y="106"/>
                  </a:cubicBezTo>
                  <a:cubicBezTo>
                    <a:pt x="83" y="97"/>
                    <a:pt x="66" y="104"/>
                    <a:pt x="59" y="97"/>
                  </a:cubicBezTo>
                  <a:cubicBezTo>
                    <a:pt x="52" y="90"/>
                    <a:pt x="54" y="78"/>
                    <a:pt x="50" y="69"/>
                  </a:cubicBezTo>
                  <a:cubicBezTo>
                    <a:pt x="45" y="59"/>
                    <a:pt x="41" y="49"/>
                    <a:pt x="32" y="42"/>
                  </a:cubicBezTo>
                  <a:cubicBezTo>
                    <a:pt x="24" y="36"/>
                    <a:pt x="4" y="33"/>
                    <a:pt x="4" y="33"/>
                  </a:cubicBezTo>
                  <a:cubicBezTo>
                    <a:pt x="4" y="33"/>
                    <a:pt x="23" y="39"/>
                    <a:pt x="32" y="42"/>
                  </a:cubicBezTo>
                  <a:close/>
                </a:path>
              </a:pathLst>
            </a:custGeom>
            <a:solidFill>
              <a:srgbClr val="99FFCC"/>
            </a:solidFill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7" name="文本框 453661"/>
            <p:cNvSpPr txBox="1">
              <a:spLocks noChangeArrowheads="1"/>
            </p:cNvSpPr>
            <p:nvPr/>
          </p:nvSpPr>
          <p:spPr bwMode="auto">
            <a:xfrm>
              <a:off x="4992" y="1968"/>
              <a:ext cx="33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3200" b="1"/>
                <a:t>江苏</a:t>
              </a:r>
            </a:p>
          </p:txBody>
        </p:sp>
      </p:grpSp>
      <p:sp>
        <p:nvSpPr>
          <p:cNvPr id="66574" name="任意多边形 453662"/>
          <p:cNvSpPr>
            <a:spLocks/>
          </p:cNvSpPr>
          <p:nvPr/>
        </p:nvSpPr>
        <p:spPr bwMode="auto">
          <a:xfrm>
            <a:off x="914400" y="457200"/>
            <a:ext cx="7772400" cy="3200400"/>
          </a:xfrm>
          <a:custGeom>
            <a:avLst/>
            <a:gdLst>
              <a:gd name="T0" fmla="*/ 0 w 4721"/>
              <a:gd name="T1" fmla="*/ 0 h 1998"/>
              <a:gd name="T2" fmla="*/ 4721 w 4721"/>
              <a:gd name="T3" fmla="*/ 1998 h 1998"/>
            </a:gdLst>
            <a:ahLst/>
            <a:cxnLst>
              <a:cxn ang="0">
                <a:pos x="0" y="43"/>
              </a:cxn>
              <a:cxn ang="0">
                <a:pos x="236" y="35"/>
              </a:cxn>
              <a:cxn ang="0">
                <a:pos x="253" y="17"/>
              </a:cxn>
              <a:cxn ang="0">
                <a:pos x="279" y="8"/>
              </a:cxn>
              <a:cxn ang="0">
                <a:pos x="419" y="0"/>
              </a:cxn>
              <a:cxn ang="0">
                <a:pos x="908" y="8"/>
              </a:cxn>
              <a:cxn ang="0">
                <a:pos x="1056" y="35"/>
              </a:cxn>
              <a:cxn ang="0">
                <a:pos x="1108" y="70"/>
              </a:cxn>
              <a:cxn ang="0">
                <a:pos x="1161" y="87"/>
              </a:cxn>
              <a:cxn ang="0">
                <a:pos x="1178" y="113"/>
              </a:cxn>
              <a:cxn ang="0">
                <a:pos x="1213" y="122"/>
              </a:cxn>
              <a:cxn ang="0">
                <a:pos x="1248" y="209"/>
              </a:cxn>
              <a:cxn ang="0">
                <a:pos x="1300" y="270"/>
              </a:cxn>
              <a:cxn ang="0">
                <a:pos x="1379" y="392"/>
              </a:cxn>
              <a:cxn ang="0">
                <a:pos x="1449" y="445"/>
              </a:cxn>
              <a:cxn ang="0">
                <a:pos x="1484" y="488"/>
              </a:cxn>
              <a:cxn ang="0">
                <a:pos x="1527" y="550"/>
              </a:cxn>
              <a:cxn ang="0">
                <a:pos x="1658" y="584"/>
              </a:cxn>
              <a:cxn ang="0">
                <a:pos x="1710" y="663"/>
              </a:cxn>
              <a:cxn ang="0">
                <a:pos x="1737" y="672"/>
              </a:cxn>
              <a:cxn ang="0">
                <a:pos x="1763" y="689"/>
              </a:cxn>
              <a:cxn ang="0">
                <a:pos x="1841" y="750"/>
              </a:cxn>
              <a:cxn ang="0">
                <a:pos x="1876" y="794"/>
              </a:cxn>
              <a:cxn ang="0">
                <a:pos x="1885" y="820"/>
              </a:cxn>
              <a:cxn ang="0">
                <a:pos x="1972" y="838"/>
              </a:cxn>
              <a:cxn ang="0">
                <a:pos x="2042" y="881"/>
              </a:cxn>
              <a:cxn ang="0">
                <a:pos x="2129" y="942"/>
              </a:cxn>
              <a:cxn ang="0">
                <a:pos x="2156" y="960"/>
              </a:cxn>
              <a:cxn ang="0">
                <a:pos x="2173" y="1012"/>
              </a:cxn>
              <a:cxn ang="0">
                <a:pos x="2199" y="1021"/>
              </a:cxn>
              <a:cxn ang="0">
                <a:pos x="2505" y="1082"/>
              </a:cxn>
              <a:cxn ang="0">
                <a:pos x="3089" y="1108"/>
              </a:cxn>
              <a:cxn ang="0">
                <a:pos x="3124" y="1117"/>
              </a:cxn>
              <a:cxn ang="0">
                <a:pos x="3168" y="1160"/>
              </a:cxn>
              <a:cxn ang="0">
                <a:pos x="3290" y="1187"/>
              </a:cxn>
              <a:cxn ang="0">
                <a:pos x="3369" y="1222"/>
              </a:cxn>
              <a:cxn ang="0">
                <a:pos x="3395" y="1230"/>
              </a:cxn>
              <a:cxn ang="0">
                <a:pos x="3412" y="1248"/>
              </a:cxn>
              <a:cxn ang="0">
                <a:pos x="3421" y="1274"/>
              </a:cxn>
              <a:cxn ang="0">
                <a:pos x="3491" y="1318"/>
              </a:cxn>
              <a:cxn ang="0">
                <a:pos x="3543" y="1405"/>
              </a:cxn>
              <a:cxn ang="0">
                <a:pos x="3578" y="1475"/>
              </a:cxn>
              <a:cxn ang="0">
                <a:pos x="3622" y="1544"/>
              </a:cxn>
              <a:cxn ang="0">
                <a:pos x="3665" y="1571"/>
              </a:cxn>
              <a:cxn ang="0">
                <a:pos x="3718" y="1623"/>
              </a:cxn>
              <a:cxn ang="0">
                <a:pos x="3796" y="1649"/>
              </a:cxn>
              <a:cxn ang="0">
                <a:pos x="3936" y="1710"/>
              </a:cxn>
              <a:cxn ang="0">
                <a:pos x="3953" y="1736"/>
              </a:cxn>
              <a:cxn ang="0">
                <a:pos x="4076" y="1798"/>
              </a:cxn>
              <a:cxn ang="0">
                <a:pos x="4084" y="1824"/>
              </a:cxn>
              <a:cxn ang="0">
                <a:pos x="4180" y="1850"/>
              </a:cxn>
              <a:cxn ang="0">
                <a:pos x="4302" y="1894"/>
              </a:cxn>
              <a:cxn ang="0">
                <a:pos x="4468" y="1937"/>
              </a:cxn>
              <a:cxn ang="0">
                <a:pos x="4521" y="1955"/>
              </a:cxn>
              <a:cxn ang="0">
                <a:pos x="4547" y="1972"/>
              </a:cxn>
              <a:cxn ang="0">
                <a:pos x="4721" y="1998"/>
              </a:cxn>
            </a:cxnLst>
            <a:rect l="T0" t="T1" r="T2" b="T3"/>
            <a:pathLst>
              <a:path w="4721" h="1998">
                <a:moveTo>
                  <a:pt x="0" y="43"/>
                </a:moveTo>
                <a:cubicBezTo>
                  <a:pt x="79" y="40"/>
                  <a:pt x="158" y="43"/>
                  <a:pt x="236" y="35"/>
                </a:cubicBezTo>
                <a:cubicBezTo>
                  <a:pt x="244" y="34"/>
                  <a:pt x="246" y="21"/>
                  <a:pt x="253" y="17"/>
                </a:cubicBezTo>
                <a:cubicBezTo>
                  <a:pt x="261" y="12"/>
                  <a:pt x="270" y="9"/>
                  <a:pt x="279" y="8"/>
                </a:cubicBezTo>
                <a:cubicBezTo>
                  <a:pt x="325" y="3"/>
                  <a:pt x="372" y="3"/>
                  <a:pt x="419" y="0"/>
                </a:cubicBezTo>
                <a:cubicBezTo>
                  <a:pt x="579" y="21"/>
                  <a:pt x="746" y="1"/>
                  <a:pt x="908" y="8"/>
                </a:cubicBezTo>
                <a:cubicBezTo>
                  <a:pt x="990" y="37"/>
                  <a:pt x="942" y="24"/>
                  <a:pt x="1056" y="35"/>
                </a:cubicBezTo>
                <a:cubicBezTo>
                  <a:pt x="1073" y="47"/>
                  <a:pt x="1091" y="58"/>
                  <a:pt x="1108" y="70"/>
                </a:cubicBezTo>
                <a:cubicBezTo>
                  <a:pt x="1123" y="80"/>
                  <a:pt x="1161" y="87"/>
                  <a:pt x="1161" y="87"/>
                </a:cubicBezTo>
                <a:cubicBezTo>
                  <a:pt x="1167" y="96"/>
                  <a:pt x="1169" y="107"/>
                  <a:pt x="1178" y="113"/>
                </a:cubicBezTo>
                <a:cubicBezTo>
                  <a:pt x="1188" y="120"/>
                  <a:pt x="1205" y="113"/>
                  <a:pt x="1213" y="122"/>
                </a:cubicBezTo>
                <a:cubicBezTo>
                  <a:pt x="1236" y="150"/>
                  <a:pt x="1213" y="176"/>
                  <a:pt x="1248" y="209"/>
                </a:cubicBezTo>
                <a:cubicBezTo>
                  <a:pt x="1264" y="256"/>
                  <a:pt x="1247" y="258"/>
                  <a:pt x="1300" y="270"/>
                </a:cubicBezTo>
                <a:cubicBezTo>
                  <a:pt x="1312" y="315"/>
                  <a:pt x="1339" y="366"/>
                  <a:pt x="1379" y="392"/>
                </a:cubicBezTo>
                <a:cubicBezTo>
                  <a:pt x="1392" y="432"/>
                  <a:pt x="1409" y="435"/>
                  <a:pt x="1449" y="445"/>
                </a:cubicBezTo>
                <a:cubicBezTo>
                  <a:pt x="1459" y="460"/>
                  <a:pt x="1475" y="472"/>
                  <a:pt x="1484" y="488"/>
                </a:cubicBezTo>
                <a:cubicBezTo>
                  <a:pt x="1496" y="509"/>
                  <a:pt x="1501" y="537"/>
                  <a:pt x="1527" y="550"/>
                </a:cubicBezTo>
                <a:cubicBezTo>
                  <a:pt x="1568" y="570"/>
                  <a:pt x="1615" y="571"/>
                  <a:pt x="1658" y="584"/>
                </a:cubicBezTo>
                <a:cubicBezTo>
                  <a:pt x="1666" y="607"/>
                  <a:pt x="1691" y="648"/>
                  <a:pt x="1710" y="663"/>
                </a:cubicBezTo>
                <a:cubicBezTo>
                  <a:pt x="1717" y="669"/>
                  <a:pt x="1728" y="668"/>
                  <a:pt x="1737" y="672"/>
                </a:cubicBezTo>
                <a:cubicBezTo>
                  <a:pt x="1746" y="677"/>
                  <a:pt x="1755" y="682"/>
                  <a:pt x="1763" y="689"/>
                </a:cubicBezTo>
                <a:cubicBezTo>
                  <a:pt x="1792" y="713"/>
                  <a:pt x="1804" y="739"/>
                  <a:pt x="1841" y="750"/>
                </a:cubicBezTo>
                <a:cubicBezTo>
                  <a:pt x="1858" y="767"/>
                  <a:pt x="1865" y="771"/>
                  <a:pt x="1876" y="794"/>
                </a:cubicBezTo>
                <a:cubicBezTo>
                  <a:pt x="1880" y="802"/>
                  <a:pt x="1879" y="814"/>
                  <a:pt x="1885" y="820"/>
                </a:cubicBezTo>
                <a:cubicBezTo>
                  <a:pt x="1906" y="841"/>
                  <a:pt x="1943" y="834"/>
                  <a:pt x="1972" y="838"/>
                </a:cubicBezTo>
                <a:cubicBezTo>
                  <a:pt x="1994" y="859"/>
                  <a:pt x="2018" y="862"/>
                  <a:pt x="2042" y="881"/>
                </a:cubicBezTo>
                <a:cubicBezTo>
                  <a:pt x="2071" y="904"/>
                  <a:pt x="2093" y="931"/>
                  <a:pt x="2129" y="942"/>
                </a:cubicBezTo>
                <a:cubicBezTo>
                  <a:pt x="2138" y="948"/>
                  <a:pt x="2149" y="952"/>
                  <a:pt x="2156" y="960"/>
                </a:cubicBezTo>
                <a:cubicBezTo>
                  <a:pt x="2163" y="968"/>
                  <a:pt x="2165" y="1004"/>
                  <a:pt x="2173" y="1012"/>
                </a:cubicBezTo>
                <a:cubicBezTo>
                  <a:pt x="2179" y="1018"/>
                  <a:pt x="2190" y="1018"/>
                  <a:pt x="2199" y="1021"/>
                </a:cubicBezTo>
                <a:cubicBezTo>
                  <a:pt x="2275" y="1093"/>
                  <a:pt x="2411" y="1077"/>
                  <a:pt x="2505" y="1082"/>
                </a:cubicBezTo>
                <a:cubicBezTo>
                  <a:pt x="2661" y="1028"/>
                  <a:pt x="2912" y="1096"/>
                  <a:pt x="3089" y="1108"/>
                </a:cubicBezTo>
                <a:cubicBezTo>
                  <a:pt x="3101" y="1111"/>
                  <a:pt x="3114" y="1110"/>
                  <a:pt x="3124" y="1117"/>
                </a:cubicBezTo>
                <a:cubicBezTo>
                  <a:pt x="3178" y="1153"/>
                  <a:pt x="3104" y="1136"/>
                  <a:pt x="3168" y="1160"/>
                </a:cubicBezTo>
                <a:cubicBezTo>
                  <a:pt x="3203" y="1173"/>
                  <a:pt x="3253" y="1181"/>
                  <a:pt x="3290" y="1187"/>
                </a:cubicBezTo>
                <a:cubicBezTo>
                  <a:pt x="3330" y="1213"/>
                  <a:pt x="3308" y="1202"/>
                  <a:pt x="3369" y="1222"/>
                </a:cubicBezTo>
                <a:cubicBezTo>
                  <a:pt x="3378" y="1225"/>
                  <a:pt x="3395" y="1230"/>
                  <a:pt x="3395" y="1230"/>
                </a:cubicBezTo>
                <a:cubicBezTo>
                  <a:pt x="3401" y="1236"/>
                  <a:pt x="3408" y="1241"/>
                  <a:pt x="3412" y="1248"/>
                </a:cubicBezTo>
                <a:cubicBezTo>
                  <a:pt x="3417" y="1256"/>
                  <a:pt x="3415" y="1267"/>
                  <a:pt x="3421" y="1274"/>
                </a:cubicBezTo>
                <a:cubicBezTo>
                  <a:pt x="3436" y="1292"/>
                  <a:pt x="3469" y="1310"/>
                  <a:pt x="3491" y="1318"/>
                </a:cubicBezTo>
                <a:cubicBezTo>
                  <a:pt x="3508" y="1366"/>
                  <a:pt x="3509" y="1369"/>
                  <a:pt x="3543" y="1405"/>
                </a:cubicBezTo>
                <a:cubicBezTo>
                  <a:pt x="3564" y="1465"/>
                  <a:pt x="3548" y="1444"/>
                  <a:pt x="3578" y="1475"/>
                </a:cubicBezTo>
                <a:cubicBezTo>
                  <a:pt x="3592" y="1514"/>
                  <a:pt x="3579" y="1531"/>
                  <a:pt x="3622" y="1544"/>
                </a:cubicBezTo>
                <a:cubicBezTo>
                  <a:pt x="3661" y="1586"/>
                  <a:pt x="3614" y="1541"/>
                  <a:pt x="3665" y="1571"/>
                </a:cubicBezTo>
                <a:cubicBezTo>
                  <a:pt x="3686" y="1583"/>
                  <a:pt x="3697" y="1611"/>
                  <a:pt x="3718" y="1623"/>
                </a:cubicBezTo>
                <a:cubicBezTo>
                  <a:pt x="3740" y="1636"/>
                  <a:pt x="3772" y="1641"/>
                  <a:pt x="3796" y="1649"/>
                </a:cubicBezTo>
                <a:cubicBezTo>
                  <a:pt x="3830" y="1683"/>
                  <a:pt x="3891" y="1680"/>
                  <a:pt x="3936" y="1710"/>
                </a:cubicBezTo>
                <a:cubicBezTo>
                  <a:pt x="3942" y="1719"/>
                  <a:pt x="3944" y="1730"/>
                  <a:pt x="3953" y="1736"/>
                </a:cubicBezTo>
                <a:cubicBezTo>
                  <a:pt x="4006" y="1770"/>
                  <a:pt x="4029" y="1751"/>
                  <a:pt x="4076" y="1798"/>
                </a:cubicBezTo>
                <a:cubicBezTo>
                  <a:pt x="4079" y="1807"/>
                  <a:pt x="4078" y="1818"/>
                  <a:pt x="4084" y="1824"/>
                </a:cubicBezTo>
                <a:cubicBezTo>
                  <a:pt x="4096" y="1836"/>
                  <a:pt x="4158" y="1843"/>
                  <a:pt x="4180" y="1850"/>
                </a:cubicBezTo>
                <a:cubicBezTo>
                  <a:pt x="4215" y="1883"/>
                  <a:pt x="4257" y="1886"/>
                  <a:pt x="4302" y="1894"/>
                </a:cubicBezTo>
                <a:cubicBezTo>
                  <a:pt x="4340" y="1930"/>
                  <a:pt x="4417" y="1924"/>
                  <a:pt x="4468" y="1937"/>
                </a:cubicBezTo>
                <a:cubicBezTo>
                  <a:pt x="4486" y="1942"/>
                  <a:pt x="4505" y="1945"/>
                  <a:pt x="4521" y="1955"/>
                </a:cubicBezTo>
                <a:cubicBezTo>
                  <a:pt x="4530" y="1961"/>
                  <a:pt x="4537" y="1968"/>
                  <a:pt x="4547" y="1972"/>
                </a:cubicBezTo>
                <a:cubicBezTo>
                  <a:pt x="4607" y="1995"/>
                  <a:pt x="4657" y="1998"/>
                  <a:pt x="4721" y="1998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75" name="文本框 453663"/>
          <p:cNvSpPr txBox="1">
            <a:spLocks noChangeArrowheads="1"/>
          </p:cNvSpPr>
          <p:nvPr/>
        </p:nvSpPr>
        <p:spPr bwMode="auto">
          <a:xfrm>
            <a:off x="-152400" y="5181600"/>
            <a:ext cx="960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ea typeface="楷体_GB2312"/>
                <a:cs typeface="楷体_GB2312"/>
              </a:rPr>
              <a:t>西气东输管道自西向东经过了哪些省级行政区？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3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53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53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5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53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454657" descr="1"/>
          <p:cNvPicPr>
            <a:picLocks noChangeAspect="1"/>
          </p:cNvPicPr>
          <p:nvPr/>
        </p:nvPicPr>
        <p:blipFill>
          <a:blip r:embed="rId2">
            <a:lum bright="-6000" contrast="22000"/>
          </a:blip>
          <a:srcRect/>
          <a:stretch>
            <a:fillRect/>
          </a:stretch>
        </p:blipFill>
        <p:spPr bwMode="auto">
          <a:xfrm>
            <a:off x="0" y="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7586" name="组合 454658"/>
          <p:cNvGrpSpPr>
            <a:grpSpLocks/>
          </p:cNvGrpSpPr>
          <p:nvPr/>
        </p:nvGrpSpPr>
        <p:grpSpPr bwMode="auto">
          <a:xfrm>
            <a:off x="990600" y="457200"/>
            <a:ext cx="7772400" cy="3200400"/>
            <a:chOff x="946" y="705"/>
            <a:chExt cx="7307" cy="3293"/>
          </a:xfrm>
        </p:grpSpPr>
        <p:sp>
          <p:nvSpPr>
            <p:cNvPr id="67598" name="任意多边形 454659"/>
            <p:cNvSpPr>
              <a:spLocks/>
            </p:cNvSpPr>
            <p:nvPr/>
          </p:nvSpPr>
          <p:spPr bwMode="auto">
            <a:xfrm>
              <a:off x="946" y="705"/>
              <a:ext cx="2699" cy="1065"/>
            </a:xfrm>
            <a:custGeom>
              <a:avLst/>
              <a:gdLst>
                <a:gd name="T0" fmla="*/ 0 w 2699"/>
                <a:gd name="T1" fmla="*/ 0 h 1065"/>
                <a:gd name="T2" fmla="*/ 2699 w 2699"/>
                <a:gd name="T3" fmla="*/ 1065 h 1065"/>
              </a:gdLst>
              <a:ahLst/>
              <a:cxnLst>
                <a:cxn ang="0">
                  <a:pos x="0" y="103"/>
                </a:cxn>
                <a:cxn ang="0">
                  <a:pos x="352" y="112"/>
                </a:cxn>
                <a:cxn ang="0">
                  <a:pos x="378" y="103"/>
                </a:cxn>
                <a:cxn ang="0">
                  <a:pos x="395" y="52"/>
                </a:cxn>
                <a:cxn ang="0">
                  <a:pos x="387" y="17"/>
                </a:cxn>
                <a:cxn ang="0">
                  <a:pos x="412" y="9"/>
                </a:cxn>
                <a:cxn ang="0">
                  <a:pos x="541" y="0"/>
                </a:cxn>
                <a:cxn ang="0">
                  <a:pos x="636" y="17"/>
                </a:cxn>
                <a:cxn ang="0">
                  <a:pos x="653" y="43"/>
                </a:cxn>
                <a:cxn ang="0">
                  <a:pos x="851" y="69"/>
                </a:cxn>
                <a:cxn ang="0">
                  <a:pos x="1272" y="43"/>
                </a:cxn>
                <a:cxn ang="0">
                  <a:pos x="1521" y="69"/>
                </a:cxn>
                <a:cxn ang="0">
                  <a:pos x="1710" y="120"/>
                </a:cxn>
                <a:cxn ang="0">
                  <a:pos x="1839" y="215"/>
                </a:cxn>
                <a:cxn ang="0">
                  <a:pos x="1865" y="266"/>
                </a:cxn>
                <a:cxn ang="0">
                  <a:pos x="1917" y="284"/>
                </a:cxn>
                <a:cxn ang="0">
                  <a:pos x="1977" y="413"/>
                </a:cxn>
                <a:cxn ang="0">
                  <a:pos x="1977" y="490"/>
                </a:cxn>
                <a:cxn ang="0">
                  <a:pos x="2072" y="593"/>
                </a:cxn>
                <a:cxn ang="0">
                  <a:pos x="2106" y="645"/>
                </a:cxn>
                <a:cxn ang="0">
                  <a:pos x="2132" y="653"/>
                </a:cxn>
                <a:cxn ang="0">
                  <a:pos x="2226" y="714"/>
                </a:cxn>
                <a:cxn ang="0">
                  <a:pos x="2304" y="808"/>
                </a:cxn>
                <a:cxn ang="0">
                  <a:pos x="2312" y="834"/>
                </a:cxn>
                <a:cxn ang="0">
                  <a:pos x="2407" y="894"/>
                </a:cxn>
                <a:cxn ang="0">
                  <a:pos x="2467" y="954"/>
                </a:cxn>
                <a:cxn ang="0">
                  <a:pos x="2510" y="997"/>
                </a:cxn>
                <a:cxn ang="0">
                  <a:pos x="2527" y="1023"/>
                </a:cxn>
                <a:cxn ang="0">
                  <a:pos x="2699" y="1057"/>
                </a:cxn>
              </a:cxnLst>
              <a:rect l="T0" t="T1" r="T2" b="T3"/>
              <a:pathLst>
                <a:path w="2699" h="1065">
                  <a:moveTo>
                    <a:pt x="0" y="103"/>
                  </a:moveTo>
                  <a:cubicBezTo>
                    <a:pt x="155" y="118"/>
                    <a:pt x="150" y="119"/>
                    <a:pt x="352" y="112"/>
                  </a:cubicBezTo>
                  <a:cubicBezTo>
                    <a:pt x="361" y="109"/>
                    <a:pt x="373" y="110"/>
                    <a:pt x="378" y="103"/>
                  </a:cubicBezTo>
                  <a:cubicBezTo>
                    <a:pt x="388" y="88"/>
                    <a:pt x="395" y="52"/>
                    <a:pt x="395" y="52"/>
                  </a:cubicBezTo>
                  <a:cubicBezTo>
                    <a:pt x="392" y="40"/>
                    <a:pt x="383" y="28"/>
                    <a:pt x="387" y="17"/>
                  </a:cubicBezTo>
                  <a:cubicBezTo>
                    <a:pt x="390" y="9"/>
                    <a:pt x="403" y="10"/>
                    <a:pt x="412" y="9"/>
                  </a:cubicBezTo>
                  <a:cubicBezTo>
                    <a:pt x="455" y="4"/>
                    <a:pt x="498" y="3"/>
                    <a:pt x="541" y="0"/>
                  </a:cubicBezTo>
                  <a:cubicBezTo>
                    <a:pt x="571" y="11"/>
                    <a:pt x="606" y="5"/>
                    <a:pt x="636" y="17"/>
                  </a:cubicBezTo>
                  <a:cubicBezTo>
                    <a:pt x="646" y="21"/>
                    <a:pt x="644" y="38"/>
                    <a:pt x="653" y="43"/>
                  </a:cubicBezTo>
                  <a:cubicBezTo>
                    <a:pt x="693" y="63"/>
                    <a:pt x="829" y="67"/>
                    <a:pt x="851" y="69"/>
                  </a:cubicBezTo>
                  <a:cubicBezTo>
                    <a:pt x="997" y="64"/>
                    <a:pt x="1128" y="53"/>
                    <a:pt x="1272" y="43"/>
                  </a:cubicBezTo>
                  <a:cubicBezTo>
                    <a:pt x="1392" y="49"/>
                    <a:pt x="1425" y="52"/>
                    <a:pt x="1521" y="69"/>
                  </a:cubicBezTo>
                  <a:cubicBezTo>
                    <a:pt x="1569" y="115"/>
                    <a:pt x="1648" y="102"/>
                    <a:pt x="1710" y="120"/>
                  </a:cubicBezTo>
                  <a:cubicBezTo>
                    <a:pt x="1765" y="136"/>
                    <a:pt x="1794" y="184"/>
                    <a:pt x="1839" y="215"/>
                  </a:cubicBezTo>
                  <a:cubicBezTo>
                    <a:pt x="1844" y="229"/>
                    <a:pt x="1851" y="257"/>
                    <a:pt x="1865" y="266"/>
                  </a:cubicBezTo>
                  <a:cubicBezTo>
                    <a:pt x="1881" y="276"/>
                    <a:pt x="1917" y="284"/>
                    <a:pt x="1917" y="284"/>
                  </a:cubicBezTo>
                  <a:cubicBezTo>
                    <a:pt x="1933" y="334"/>
                    <a:pt x="1940" y="374"/>
                    <a:pt x="1977" y="413"/>
                  </a:cubicBezTo>
                  <a:cubicBezTo>
                    <a:pt x="1997" y="469"/>
                    <a:pt x="1977" y="400"/>
                    <a:pt x="1977" y="490"/>
                  </a:cubicBezTo>
                  <a:cubicBezTo>
                    <a:pt x="1977" y="543"/>
                    <a:pt x="2046" y="558"/>
                    <a:pt x="2072" y="593"/>
                  </a:cubicBezTo>
                  <a:cubicBezTo>
                    <a:pt x="2084" y="610"/>
                    <a:pt x="2086" y="639"/>
                    <a:pt x="2106" y="645"/>
                  </a:cubicBezTo>
                  <a:cubicBezTo>
                    <a:pt x="2115" y="648"/>
                    <a:pt x="2123" y="650"/>
                    <a:pt x="2132" y="653"/>
                  </a:cubicBezTo>
                  <a:cubicBezTo>
                    <a:pt x="2159" y="682"/>
                    <a:pt x="2189" y="701"/>
                    <a:pt x="2226" y="714"/>
                  </a:cubicBezTo>
                  <a:cubicBezTo>
                    <a:pt x="2258" y="745"/>
                    <a:pt x="2269" y="785"/>
                    <a:pt x="2304" y="808"/>
                  </a:cubicBezTo>
                  <a:cubicBezTo>
                    <a:pt x="2307" y="817"/>
                    <a:pt x="2308" y="826"/>
                    <a:pt x="2312" y="834"/>
                  </a:cubicBezTo>
                  <a:cubicBezTo>
                    <a:pt x="2349" y="900"/>
                    <a:pt x="2336" y="883"/>
                    <a:pt x="2407" y="894"/>
                  </a:cubicBezTo>
                  <a:cubicBezTo>
                    <a:pt x="2444" y="918"/>
                    <a:pt x="2430" y="930"/>
                    <a:pt x="2467" y="954"/>
                  </a:cubicBezTo>
                  <a:cubicBezTo>
                    <a:pt x="2512" y="1023"/>
                    <a:pt x="2453" y="940"/>
                    <a:pt x="2510" y="997"/>
                  </a:cubicBezTo>
                  <a:cubicBezTo>
                    <a:pt x="2517" y="1004"/>
                    <a:pt x="2520" y="1016"/>
                    <a:pt x="2527" y="1023"/>
                  </a:cubicBezTo>
                  <a:cubicBezTo>
                    <a:pt x="2569" y="1065"/>
                    <a:pt x="2646" y="1057"/>
                    <a:pt x="2699" y="1057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9" name="任意多边形 454660"/>
            <p:cNvSpPr>
              <a:spLocks/>
            </p:cNvSpPr>
            <p:nvPr/>
          </p:nvSpPr>
          <p:spPr bwMode="auto">
            <a:xfrm>
              <a:off x="3645" y="1771"/>
              <a:ext cx="2903" cy="1513"/>
            </a:xfrm>
            <a:custGeom>
              <a:avLst/>
              <a:gdLst>
                <a:gd name="T0" fmla="*/ 0 w 2903"/>
                <a:gd name="T1" fmla="*/ 0 h 1513"/>
                <a:gd name="T2" fmla="*/ 2903 w 2903"/>
                <a:gd name="T3" fmla="*/ 1513 h 1513"/>
              </a:gdLst>
              <a:ahLst/>
              <a:cxnLst>
                <a:cxn ang="0">
                  <a:pos x="0" y="0"/>
                </a:cxn>
                <a:cxn ang="0">
                  <a:pos x="103" y="95"/>
                </a:cxn>
                <a:cxn ang="0">
                  <a:pos x="146" y="138"/>
                </a:cxn>
                <a:cxn ang="0">
                  <a:pos x="249" y="249"/>
                </a:cxn>
                <a:cxn ang="0">
                  <a:pos x="335" y="275"/>
                </a:cxn>
                <a:cxn ang="0">
                  <a:pos x="421" y="361"/>
                </a:cxn>
                <a:cxn ang="0">
                  <a:pos x="473" y="404"/>
                </a:cxn>
                <a:cxn ang="0">
                  <a:pos x="490" y="430"/>
                </a:cxn>
                <a:cxn ang="0">
                  <a:pos x="542" y="481"/>
                </a:cxn>
                <a:cxn ang="0">
                  <a:pos x="782" y="610"/>
                </a:cxn>
                <a:cxn ang="0">
                  <a:pos x="825" y="645"/>
                </a:cxn>
                <a:cxn ang="0">
                  <a:pos x="843" y="671"/>
                </a:cxn>
                <a:cxn ang="0">
                  <a:pos x="929" y="688"/>
                </a:cxn>
                <a:cxn ang="0">
                  <a:pos x="1040" y="688"/>
                </a:cxn>
                <a:cxn ang="0">
                  <a:pos x="1118" y="714"/>
                </a:cxn>
                <a:cxn ang="0">
                  <a:pos x="1470" y="688"/>
                </a:cxn>
                <a:cxn ang="0">
                  <a:pos x="1677" y="696"/>
                </a:cxn>
                <a:cxn ang="0">
                  <a:pos x="1866" y="705"/>
                </a:cxn>
                <a:cxn ang="0">
                  <a:pos x="1977" y="739"/>
                </a:cxn>
                <a:cxn ang="0">
                  <a:pos x="2063" y="757"/>
                </a:cxn>
                <a:cxn ang="0">
                  <a:pos x="2244" y="782"/>
                </a:cxn>
                <a:cxn ang="0">
                  <a:pos x="2296" y="825"/>
                </a:cxn>
                <a:cxn ang="0">
                  <a:pos x="2313" y="851"/>
                </a:cxn>
                <a:cxn ang="0">
                  <a:pos x="2407" y="885"/>
                </a:cxn>
                <a:cxn ang="0">
                  <a:pos x="2476" y="920"/>
                </a:cxn>
                <a:cxn ang="0">
                  <a:pos x="2493" y="946"/>
                </a:cxn>
                <a:cxn ang="0">
                  <a:pos x="2596" y="980"/>
                </a:cxn>
                <a:cxn ang="0">
                  <a:pos x="2682" y="1118"/>
                </a:cxn>
                <a:cxn ang="0">
                  <a:pos x="2743" y="1126"/>
                </a:cxn>
                <a:cxn ang="0">
                  <a:pos x="2794" y="1186"/>
                </a:cxn>
                <a:cxn ang="0">
                  <a:pos x="2829" y="1436"/>
                </a:cxn>
                <a:cxn ang="0">
                  <a:pos x="2872" y="1513"/>
                </a:cxn>
                <a:cxn ang="0">
                  <a:pos x="2889" y="1496"/>
                </a:cxn>
              </a:cxnLst>
              <a:rect l="T0" t="T1" r="T2" b="T3"/>
              <a:pathLst>
                <a:path w="2903" h="1513">
                  <a:moveTo>
                    <a:pt x="0" y="0"/>
                  </a:moveTo>
                  <a:cubicBezTo>
                    <a:pt x="58" y="20"/>
                    <a:pt x="39" y="72"/>
                    <a:pt x="103" y="95"/>
                  </a:cubicBezTo>
                  <a:cubicBezTo>
                    <a:pt x="168" y="191"/>
                    <a:pt x="67" y="49"/>
                    <a:pt x="146" y="138"/>
                  </a:cubicBezTo>
                  <a:cubicBezTo>
                    <a:pt x="179" y="175"/>
                    <a:pt x="200" y="228"/>
                    <a:pt x="249" y="249"/>
                  </a:cubicBezTo>
                  <a:cubicBezTo>
                    <a:pt x="275" y="260"/>
                    <a:pt x="308" y="265"/>
                    <a:pt x="335" y="275"/>
                  </a:cubicBezTo>
                  <a:cubicBezTo>
                    <a:pt x="364" y="303"/>
                    <a:pt x="390" y="335"/>
                    <a:pt x="421" y="361"/>
                  </a:cubicBezTo>
                  <a:cubicBezTo>
                    <a:pt x="460" y="394"/>
                    <a:pt x="437" y="360"/>
                    <a:pt x="473" y="404"/>
                  </a:cubicBezTo>
                  <a:cubicBezTo>
                    <a:pt x="480" y="412"/>
                    <a:pt x="483" y="422"/>
                    <a:pt x="490" y="430"/>
                  </a:cubicBezTo>
                  <a:cubicBezTo>
                    <a:pt x="506" y="448"/>
                    <a:pt x="542" y="481"/>
                    <a:pt x="542" y="481"/>
                  </a:cubicBezTo>
                  <a:cubicBezTo>
                    <a:pt x="573" y="583"/>
                    <a:pt x="692" y="593"/>
                    <a:pt x="782" y="610"/>
                  </a:cubicBezTo>
                  <a:cubicBezTo>
                    <a:pt x="795" y="623"/>
                    <a:pt x="812" y="632"/>
                    <a:pt x="825" y="645"/>
                  </a:cubicBezTo>
                  <a:cubicBezTo>
                    <a:pt x="832" y="652"/>
                    <a:pt x="835" y="664"/>
                    <a:pt x="843" y="671"/>
                  </a:cubicBezTo>
                  <a:cubicBezTo>
                    <a:pt x="866" y="689"/>
                    <a:pt x="900" y="684"/>
                    <a:pt x="929" y="688"/>
                  </a:cubicBezTo>
                  <a:cubicBezTo>
                    <a:pt x="990" y="707"/>
                    <a:pt x="918" y="688"/>
                    <a:pt x="1040" y="688"/>
                  </a:cubicBezTo>
                  <a:cubicBezTo>
                    <a:pt x="1067" y="688"/>
                    <a:pt x="1092" y="705"/>
                    <a:pt x="1118" y="714"/>
                  </a:cubicBezTo>
                  <a:cubicBezTo>
                    <a:pt x="1319" y="707"/>
                    <a:pt x="1331" y="707"/>
                    <a:pt x="1470" y="688"/>
                  </a:cubicBezTo>
                  <a:cubicBezTo>
                    <a:pt x="1523" y="670"/>
                    <a:pt x="1628" y="693"/>
                    <a:pt x="1677" y="696"/>
                  </a:cubicBezTo>
                  <a:cubicBezTo>
                    <a:pt x="1746" y="687"/>
                    <a:pt x="1796" y="698"/>
                    <a:pt x="1866" y="705"/>
                  </a:cubicBezTo>
                  <a:cubicBezTo>
                    <a:pt x="1902" y="718"/>
                    <a:pt x="1939" y="731"/>
                    <a:pt x="1977" y="739"/>
                  </a:cubicBezTo>
                  <a:cubicBezTo>
                    <a:pt x="2006" y="745"/>
                    <a:pt x="2063" y="757"/>
                    <a:pt x="2063" y="757"/>
                  </a:cubicBezTo>
                  <a:cubicBezTo>
                    <a:pt x="2121" y="742"/>
                    <a:pt x="2186" y="764"/>
                    <a:pt x="2244" y="782"/>
                  </a:cubicBezTo>
                  <a:cubicBezTo>
                    <a:pt x="2266" y="798"/>
                    <a:pt x="2278" y="803"/>
                    <a:pt x="2296" y="825"/>
                  </a:cubicBezTo>
                  <a:cubicBezTo>
                    <a:pt x="2303" y="833"/>
                    <a:pt x="2305" y="844"/>
                    <a:pt x="2313" y="851"/>
                  </a:cubicBezTo>
                  <a:cubicBezTo>
                    <a:pt x="2333" y="867"/>
                    <a:pt x="2383" y="881"/>
                    <a:pt x="2407" y="885"/>
                  </a:cubicBezTo>
                  <a:cubicBezTo>
                    <a:pt x="2428" y="907"/>
                    <a:pt x="2447" y="910"/>
                    <a:pt x="2476" y="920"/>
                  </a:cubicBezTo>
                  <a:cubicBezTo>
                    <a:pt x="2482" y="929"/>
                    <a:pt x="2485" y="940"/>
                    <a:pt x="2493" y="946"/>
                  </a:cubicBezTo>
                  <a:cubicBezTo>
                    <a:pt x="2510" y="959"/>
                    <a:pt x="2573" y="972"/>
                    <a:pt x="2596" y="980"/>
                  </a:cubicBezTo>
                  <a:cubicBezTo>
                    <a:pt x="2639" y="1021"/>
                    <a:pt x="2612" y="1104"/>
                    <a:pt x="2682" y="1118"/>
                  </a:cubicBezTo>
                  <a:cubicBezTo>
                    <a:pt x="2702" y="1122"/>
                    <a:pt x="2723" y="1123"/>
                    <a:pt x="2743" y="1126"/>
                  </a:cubicBezTo>
                  <a:cubicBezTo>
                    <a:pt x="2757" y="1172"/>
                    <a:pt x="2765" y="1144"/>
                    <a:pt x="2794" y="1186"/>
                  </a:cubicBezTo>
                  <a:cubicBezTo>
                    <a:pt x="2797" y="1259"/>
                    <a:pt x="2767" y="1374"/>
                    <a:pt x="2829" y="1436"/>
                  </a:cubicBezTo>
                  <a:cubicBezTo>
                    <a:pt x="2838" y="1476"/>
                    <a:pt x="2838" y="1490"/>
                    <a:pt x="2872" y="1513"/>
                  </a:cubicBezTo>
                  <a:cubicBezTo>
                    <a:pt x="2901" y="1503"/>
                    <a:pt x="2903" y="1510"/>
                    <a:pt x="2889" y="1496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0" name="任意多边形 454661"/>
            <p:cNvSpPr>
              <a:spLocks/>
            </p:cNvSpPr>
            <p:nvPr/>
          </p:nvSpPr>
          <p:spPr bwMode="auto">
            <a:xfrm>
              <a:off x="6508" y="3250"/>
              <a:ext cx="1745" cy="748"/>
            </a:xfrm>
            <a:custGeom>
              <a:avLst/>
              <a:gdLst>
                <a:gd name="T0" fmla="*/ 0 w 1745"/>
                <a:gd name="T1" fmla="*/ 0 h 748"/>
                <a:gd name="T2" fmla="*/ 1745 w 1745"/>
                <a:gd name="T3" fmla="*/ 748 h 748"/>
              </a:gdLst>
              <a:ahLst/>
              <a:cxnLst>
                <a:cxn ang="0">
                  <a:pos x="0" y="0"/>
                </a:cxn>
                <a:cxn ang="0">
                  <a:pos x="86" y="43"/>
                </a:cxn>
                <a:cxn ang="0">
                  <a:pos x="112" y="60"/>
                </a:cxn>
                <a:cxn ang="0">
                  <a:pos x="129" y="86"/>
                </a:cxn>
                <a:cxn ang="0">
                  <a:pos x="155" y="94"/>
                </a:cxn>
                <a:cxn ang="0">
                  <a:pos x="258" y="146"/>
                </a:cxn>
                <a:cxn ang="0">
                  <a:pos x="335" y="189"/>
                </a:cxn>
                <a:cxn ang="0">
                  <a:pos x="344" y="215"/>
                </a:cxn>
                <a:cxn ang="0">
                  <a:pos x="447" y="240"/>
                </a:cxn>
                <a:cxn ang="0">
                  <a:pos x="585" y="361"/>
                </a:cxn>
                <a:cxn ang="0">
                  <a:pos x="679" y="378"/>
                </a:cxn>
                <a:cxn ang="0">
                  <a:pos x="765" y="438"/>
                </a:cxn>
                <a:cxn ang="0">
                  <a:pos x="817" y="464"/>
                </a:cxn>
                <a:cxn ang="0">
                  <a:pos x="842" y="490"/>
                </a:cxn>
                <a:cxn ang="0">
                  <a:pos x="963" y="541"/>
                </a:cxn>
                <a:cxn ang="0">
                  <a:pos x="1212" y="584"/>
                </a:cxn>
                <a:cxn ang="0">
                  <a:pos x="1289" y="610"/>
                </a:cxn>
                <a:cxn ang="0">
                  <a:pos x="1332" y="644"/>
                </a:cxn>
                <a:cxn ang="0">
                  <a:pos x="1444" y="670"/>
                </a:cxn>
                <a:cxn ang="0">
                  <a:pos x="1694" y="748"/>
                </a:cxn>
                <a:cxn ang="0">
                  <a:pos x="1745" y="739"/>
                </a:cxn>
              </a:cxnLst>
              <a:rect l="T0" t="T1" r="T2" b="T3"/>
              <a:pathLst>
                <a:path w="1745" h="748">
                  <a:moveTo>
                    <a:pt x="0" y="0"/>
                  </a:moveTo>
                  <a:cubicBezTo>
                    <a:pt x="55" y="13"/>
                    <a:pt x="23" y="1"/>
                    <a:pt x="86" y="43"/>
                  </a:cubicBezTo>
                  <a:cubicBezTo>
                    <a:pt x="95" y="49"/>
                    <a:pt x="112" y="60"/>
                    <a:pt x="112" y="60"/>
                  </a:cubicBezTo>
                  <a:cubicBezTo>
                    <a:pt x="118" y="69"/>
                    <a:pt x="121" y="80"/>
                    <a:pt x="129" y="86"/>
                  </a:cubicBezTo>
                  <a:cubicBezTo>
                    <a:pt x="136" y="92"/>
                    <a:pt x="147" y="90"/>
                    <a:pt x="155" y="94"/>
                  </a:cubicBezTo>
                  <a:cubicBezTo>
                    <a:pt x="190" y="111"/>
                    <a:pt x="221" y="133"/>
                    <a:pt x="258" y="146"/>
                  </a:cubicBezTo>
                  <a:cubicBezTo>
                    <a:pt x="280" y="180"/>
                    <a:pt x="296" y="179"/>
                    <a:pt x="335" y="189"/>
                  </a:cubicBezTo>
                  <a:cubicBezTo>
                    <a:pt x="338" y="198"/>
                    <a:pt x="337" y="209"/>
                    <a:pt x="344" y="215"/>
                  </a:cubicBezTo>
                  <a:cubicBezTo>
                    <a:pt x="359" y="230"/>
                    <a:pt x="422" y="232"/>
                    <a:pt x="447" y="240"/>
                  </a:cubicBezTo>
                  <a:cubicBezTo>
                    <a:pt x="485" y="278"/>
                    <a:pt x="538" y="338"/>
                    <a:pt x="585" y="361"/>
                  </a:cubicBezTo>
                  <a:cubicBezTo>
                    <a:pt x="610" y="373"/>
                    <a:pt x="660" y="376"/>
                    <a:pt x="679" y="378"/>
                  </a:cubicBezTo>
                  <a:cubicBezTo>
                    <a:pt x="723" y="393"/>
                    <a:pt x="719" y="424"/>
                    <a:pt x="765" y="438"/>
                  </a:cubicBezTo>
                  <a:cubicBezTo>
                    <a:pt x="781" y="449"/>
                    <a:pt x="801" y="453"/>
                    <a:pt x="817" y="464"/>
                  </a:cubicBezTo>
                  <a:cubicBezTo>
                    <a:pt x="827" y="471"/>
                    <a:pt x="832" y="484"/>
                    <a:pt x="842" y="490"/>
                  </a:cubicBezTo>
                  <a:cubicBezTo>
                    <a:pt x="881" y="515"/>
                    <a:pt x="920" y="528"/>
                    <a:pt x="963" y="541"/>
                  </a:cubicBezTo>
                  <a:cubicBezTo>
                    <a:pt x="1035" y="596"/>
                    <a:pt x="1122" y="580"/>
                    <a:pt x="1212" y="584"/>
                  </a:cubicBezTo>
                  <a:cubicBezTo>
                    <a:pt x="1238" y="592"/>
                    <a:pt x="1266" y="596"/>
                    <a:pt x="1289" y="610"/>
                  </a:cubicBezTo>
                  <a:cubicBezTo>
                    <a:pt x="1327" y="633"/>
                    <a:pt x="1285" y="623"/>
                    <a:pt x="1332" y="644"/>
                  </a:cubicBezTo>
                  <a:cubicBezTo>
                    <a:pt x="1367" y="659"/>
                    <a:pt x="1408" y="659"/>
                    <a:pt x="1444" y="670"/>
                  </a:cubicBezTo>
                  <a:cubicBezTo>
                    <a:pt x="1514" y="740"/>
                    <a:pt x="1599" y="741"/>
                    <a:pt x="1694" y="748"/>
                  </a:cubicBezTo>
                  <a:cubicBezTo>
                    <a:pt x="1733" y="738"/>
                    <a:pt x="1716" y="739"/>
                    <a:pt x="1745" y="739"/>
                  </a:cubicBezTo>
                </a:path>
              </a:pathLst>
            </a:cu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587" name="椭圆 454662"/>
          <p:cNvSpPr>
            <a:spLocks noChangeArrowheads="1"/>
          </p:cNvSpPr>
          <p:nvPr/>
        </p:nvSpPr>
        <p:spPr bwMode="auto">
          <a:xfrm>
            <a:off x="838200" y="457200"/>
            <a:ext cx="142875" cy="142875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7588" name="椭圆 454663"/>
          <p:cNvSpPr>
            <a:spLocks noChangeArrowheads="1"/>
          </p:cNvSpPr>
          <p:nvPr/>
        </p:nvSpPr>
        <p:spPr bwMode="auto">
          <a:xfrm>
            <a:off x="8686800" y="3581400"/>
            <a:ext cx="152400" cy="1524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67589" name="文本框 454664"/>
          <p:cNvSpPr txBox="1">
            <a:spLocks noChangeArrowheads="1"/>
          </p:cNvSpPr>
          <p:nvPr/>
        </p:nvSpPr>
        <p:spPr bwMode="auto">
          <a:xfrm>
            <a:off x="-92075" y="58102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b="1"/>
          </a:p>
        </p:txBody>
      </p:sp>
      <p:sp>
        <p:nvSpPr>
          <p:cNvPr id="67590" name="文本框 454665"/>
          <p:cNvSpPr txBox="1">
            <a:spLocks noChangeArrowheads="1"/>
          </p:cNvSpPr>
          <p:nvPr/>
        </p:nvSpPr>
        <p:spPr bwMode="auto">
          <a:xfrm>
            <a:off x="250825" y="-100013"/>
            <a:ext cx="2593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ea typeface="黑体" pitchFamily="49" charset="-122"/>
              </a:rPr>
              <a:t>轮南</a:t>
            </a:r>
          </a:p>
        </p:txBody>
      </p:sp>
      <p:sp>
        <p:nvSpPr>
          <p:cNvPr id="67591" name="文本框 454666"/>
          <p:cNvSpPr txBox="1">
            <a:spLocks noChangeArrowheads="1"/>
          </p:cNvSpPr>
          <p:nvPr/>
        </p:nvSpPr>
        <p:spPr bwMode="auto">
          <a:xfrm>
            <a:off x="8229600" y="3733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ea typeface="黑体" pitchFamily="49" charset="-122"/>
              </a:rPr>
              <a:t>上海</a:t>
            </a:r>
          </a:p>
        </p:txBody>
      </p:sp>
      <p:sp>
        <p:nvSpPr>
          <p:cNvPr id="454668" name="文本框 454667"/>
          <p:cNvSpPr txBox="1">
            <a:spLocks noChangeArrowheads="1"/>
          </p:cNvSpPr>
          <p:nvPr/>
        </p:nvSpPr>
        <p:spPr bwMode="auto">
          <a:xfrm>
            <a:off x="152400" y="609600"/>
            <a:ext cx="2438400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塔里木盆地 </a:t>
            </a:r>
          </a:p>
        </p:txBody>
      </p:sp>
      <p:sp>
        <p:nvSpPr>
          <p:cNvPr id="454669" name="文本框 454668"/>
          <p:cNvSpPr txBox="1">
            <a:spLocks noChangeArrowheads="1"/>
          </p:cNvSpPr>
          <p:nvPr/>
        </p:nvSpPr>
        <p:spPr bwMode="auto">
          <a:xfrm>
            <a:off x="5257800" y="3505200"/>
            <a:ext cx="3200400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长江中下游平原 </a:t>
            </a:r>
          </a:p>
        </p:txBody>
      </p:sp>
      <p:sp>
        <p:nvSpPr>
          <p:cNvPr id="454670" name="文本框 454669"/>
          <p:cNvSpPr txBox="1">
            <a:spLocks noChangeArrowheads="1"/>
          </p:cNvSpPr>
          <p:nvPr/>
        </p:nvSpPr>
        <p:spPr bwMode="auto">
          <a:xfrm>
            <a:off x="5562600" y="1600200"/>
            <a:ext cx="1066800" cy="1066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黄土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高原</a:t>
            </a:r>
          </a:p>
        </p:txBody>
      </p:sp>
      <p:sp>
        <p:nvSpPr>
          <p:cNvPr id="454671" name="文本框 454670"/>
          <p:cNvSpPr txBox="1">
            <a:spLocks noChangeArrowheads="1"/>
          </p:cNvSpPr>
          <p:nvPr/>
        </p:nvSpPr>
        <p:spPr bwMode="auto">
          <a:xfrm>
            <a:off x="6781800" y="2590800"/>
            <a:ext cx="1905000" cy="5794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华北平原</a:t>
            </a:r>
          </a:p>
        </p:txBody>
      </p:sp>
      <p:sp>
        <p:nvSpPr>
          <p:cNvPr id="67596" name="文本框 454671"/>
          <p:cNvSpPr txBox="1">
            <a:spLocks noChangeArrowheads="1"/>
          </p:cNvSpPr>
          <p:nvPr/>
        </p:nvSpPr>
        <p:spPr bwMode="auto">
          <a:xfrm>
            <a:off x="0" y="52578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ea typeface="楷体_GB2312"/>
                <a:cs typeface="楷体_GB2312"/>
              </a:rPr>
              <a:t>西气东输主干管道自西向东经过了哪些地形区？</a:t>
            </a:r>
          </a:p>
        </p:txBody>
      </p:sp>
      <p:sp>
        <p:nvSpPr>
          <p:cNvPr id="454673" name="文本框 454672"/>
          <p:cNvSpPr txBox="1">
            <a:spLocks noChangeArrowheads="1"/>
          </p:cNvSpPr>
          <p:nvPr/>
        </p:nvSpPr>
        <p:spPr bwMode="auto">
          <a:xfrm rot="2087348">
            <a:off x="3475038" y="1011238"/>
            <a:ext cx="1868487" cy="5889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/>
              <a:t>河西走廊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4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5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5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45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68" grpId="0" bldLvl="0" animBg="1"/>
      <p:bldP spid="454669" grpId="0" bldLvl="0" animBg="1"/>
      <p:bldP spid="454670" grpId="0" bldLvl="0" animBg="1"/>
      <p:bldP spid="454671" grpId="0" bldLvl="0" animBg="1"/>
      <p:bldP spid="45467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521767~1"/>
          <p:cNvPicPr>
            <a:picLocks noChangeAspect="1"/>
          </p:cNvPicPr>
          <p:nvPr/>
        </p:nvPicPr>
        <p:blipFill>
          <a:blip r:embed="rId2"/>
          <a:srcRect t="4213" b="5881"/>
          <a:stretch>
            <a:fillRect/>
          </a:stretch>
        </p:blipFill>
        <p:spPr bwMode="auto">
          <a:xfrm>
            <a:off x="53975" y="8890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3983038" y="5414963"/>
            <a:ext cx="2016125" cy="4572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塔里木盆地</a:t>
            </a:r>
          </a:p>
        </p:txBody>
      </p:sp>
    </p:spTree>
  </p:cSld>
  <p:clrMapOvr>
    <a:masterClrMapping/>
  </p:clrMapOvr>
  <p:transition spd="slow">
    <p:wipe dir="d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文本框 421889"/>
          <p:cNvSpPr txBox="1">
            <a:spLocks noChangeArrowheads="1"/>
          </p:cNvSpPr>
          <p:nvPr/>
        </p:nvSpPr>
        <p:spPr bwMode="auto">
          <a:xfrm>
            <a:off x="3419475" y="5297488"/>
            <a:ext cx="1816100" cy="579437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西气东输</a:t>
            </a:r>
          </a:p>
        </p:txBody>
      </p:sp>
      <p:sp>
        <p:nvSpPr>
          <p:cNvPr id="421891" name="文本框 421890"/>
          <p:cNvSpPr txBox="1">
            <a:spLocks noChangeArrowheads="1"/>
          </p:cNvSpPr>
          <p:nvPr/>
        </p:nvSpPr>
        <p:spPr bwMode="auto">
          <a:xfrm>
            <a:off x="2114550" y="2273300"/>
            <a:ext cx="1816100" cy="579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青藏铁路</a:t>
            </a:r>
          </a:p>
        </p:txBody>
      </p:sp>
      <p:sp>
        <p:nvSpPr>
          <p:cNvPr id="421892" name="文本框 421891"/>
          <p:cNvSpPr txBox="1">
            <a:spLocks noChangeArrowheads="1"/>
          </p:cNvSpPr>
          <p:nvPr/>
        </p:nvSpPr>
        <p:spPr bwMode="auto">
          <a:xfrm>
            <a:off x="4572000" y="2273300"/>
            <a:ext cx="1944688" cy="579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西气东输</a:t>
            </a:r>
          </a:p>
        </p:txBody>
      </p:sp>
      <p:sp>
        <p:nvSpPr>
          <p:cNvPr id="421893" name="文本框 421892"/>
          <p:cNvSpPr txBox="1">
            <a:spLocks noChangeArrowheads="1"/>
          </p:cNvSpPr>
          <p:nvPr/>
        </p:nvSpPr>
        <p:spPr bwMode="auto">
          <a:xfrm>
            <a:off x="4572000" y="3062288"/>
            <a:ext cx="2016125" cy="5794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 </a:t>
            </a:r>
            <a:r>
              <a:rPr lang="zh-CN" altLang="en-US" sz="3200" b="1">
                <a:solidFill>
                  <a:srgbClr val="0000FF"/>
                </a:solidFill>
              </a:rPr>
              <a:t>西电东送</a:t>
            </a:r>
          </a:p>
        </p:txBody>
      </p:sp>
      <p:sp>
        <p:nvSpPr>
          <p:cNvPr id="421894" name="文本框 421893"/>
          <p:cNvSpPr txBox="1">
            <a:spLocks noChangeArrowheads="1"/>
          </p:cNvSpPr>
          <p:nvPr/>
        </p:nvSpPr>
        <p:spPr bwMode="auto">
          <a:xfrm>
            <a:off x="2114550" y="3065463"/>
            <a:ext cx="1816100" cy="57943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南水北调</a:t>
            </a:r>
          </a:p>
        </p:txBody>
      </p:sp>
      <p:sp>
        <p:nvSpPr>
          <p:cNvPr id="421895" name="矩形 421894"/>
          <p:cNvSpPr>
            <a:spLocks noChangeArrowheads="1" noChangeShapeType="1" noTextEdit="1"/>
          </p:cNvSpPr>
          <p:nvPr/>
        </p:nvSpPr>
        <p:spPr bwMode="auto">
          <a:xfrm>
            <a:off x="1231900" y="1039813"/>
            <a:ext cx="7227888" cy="733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华文新魏"/>
              </a:rPr>
              <a:t>我国新世纪的四大工程是什么？</a:t>
            </a:r>
          </a:p>
        </p:txBody>
      </p:sp>
      <p:sp>
        <p:nvSpPr>
          <p:cNvPr id="421896" name="矩形 421895"/>
          <p:cNvSpPr>
            <a:spLocks noChangeArrowheads="1" noChangeShapeType="1" noTextEdit="1"/>
          </p:cNvSpPr>
          <p:nvPr/>
        </p:nvSpPr>
        <p:spPr bwMode="auto">
          <a:xfrm>
            <a:off x="971550" y="3989388"/>
            <a:ext cx="7154863" cy="80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华文新魏"/>
              </a:rPr>
              <a:t>对西部地区影响最大的是哪个？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1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2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1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1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1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1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0" grpId="0" bldLvl="0" animBg="1"/>
      <p:bldP spid="421891" grpId="0" bldLvl="0" animBg="1"/>
      <p:bldP spid="421892" grpId="0" bldLvl="0" animBg="1"/>
      <p:bldP spid="421893" grpId="0" bldLvl="0" animBg="1"/>
      <p:bldP spid="421894" grpId="0" bldLvl="0" animBg="1"/>
      <p:bldP spid="421895" grpId="0" animBg="1"/>
      <p:bldP spid="42189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文本框 435201"/>
          <p:cNvSpPr txBox="1">
            <a:spLocks noChangeArrowheads="1"/>
          </p:cNvSpPr>
          <p:nvPr/>
        </p:nvSpPr>
        <p:spPr bwMode="auto">
          <a:xfrm>
            <a:off x="1836738" y="1341438"/>
            <a:ext cx="2803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位置</a:t>
            </a:r>
            <a:r>
              <a:rPr lang="zh-CN" altLang="en-US" sz="2400" b="1"/>
              <a:t>  我国西北边陲</a:t>
            </a:r>
          </a:p>
        </p:txBody>
      </p:sp>
      <p:sp>
        <p:nvSpPr>
          <p:cNvPr id="435203" name="文本框 435202"/>
          <p:cNvSpPr txBox="1">
            <a:spLocks noChangeArrowheads="1"/>
          </p:cNvSpPr>
          <p:nvPr/>
        </p:nvSpPr>
        <p:spPr bwMode="auto">
          <a:xfrm>
            <a:off x="1836738" y="3500438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民族</a:t>
            </a:r>
          </a:p>
        </p:txBody>
      </p:sp>
      <p:sp>
        <p:nvSpPr>
          <p:cNvPr id="435204" name="文本框 435203"/>
          <p:cNvSpPr txBox="1">
            <a:spLocks noChangeArrowheads="1"/>
          </p:cNvSpPr>
          <p:nvPr/>
        </p:nvSpPr>
        <p:spPr bwMode="auto">
          <a:xfrm>
            <a:off x="1836738" y="238760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地形</a:t>
            </a:r>
          </a:p>
        </p:txBody>
      </p:sp>
      <p:sp>
        <p:nvSpPr>
          <p:cNvPr id="435205" name="文本框 435204"/>
          <p:cNvSpPr txBox="1">
            <a:spLocks noChangeArrowheads="1"/>
          </p:cNvSpPr>
          <p:nvPr/>
        </p:nvSpPr>
        <p:spPr bwMode="auto">
          <a:xfrm>
            <a:off x="2771775" y="1916113"/>
            <a:ext cx="324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主要地形：高山、盆地</a:t>
            </a:r>
          </a:p>
        </p:txBody>
      </p:sp>
      <p:sp>
        <p:nvSpPr>
          <p:cNvPr id="435206" name="文本框 435205"/>
          <p:cNvSpPr txBox="1">
            <a:spLocks noChangeArrowheads="1"/>
          </p:cNvSpPr>
          <p:nvPr/>
        </p:nvSpPr>
        <p:spPr bwMode="auto">
          <a:xfrm>
            <a:off x="2844800" y="2781300"/>
            <a:ext cx="324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地形特点：三山夹两盆</a:t>
            </a:r>
          </a:p>
        </p:txBody>
      </p:sp>
      <p:sp>
        <p:nvSpPr>
          <p:cNvPr id="435207" name="左大括号 435206"/>
          <p:cNvSpPr>
            <a:spLocks/>
          </p:cNvSpPr>
          <p:nvPr/>
        </p:nvSpPr>
        <p:spPr bwMode="auto">
          <a:xfrm>
            <a:off x="2627313" y="2133600"/>
            <a:ext cx="217487" cy="1008063"/>
          </a:xfrm>
          <a:prstGeom prst="leftBrace">
            <a:avLst>
              <a:gd name="adj1" fmla="val 38604"/>
              <a:gd name="adj2" fmla="val 50000"/>
            </a:avLst>
          </a:prstGeom>
          <a:noFill/>
          <a:ln w="4445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35208" name="文本框 435207"/>
          <p:cNvSpPr txBox="1">
            <a:spLocks noChangeArrowheads="1"/>
          </p:cNvSpPr>
          <p:nvPr/>
        </p:nvSpPr>
        <p:spPr bwMode="auto">
          <a:xfrm>
            <a:off x="2627313" y="3468688"/>
            <a:ext cx="5392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以维吾尔族、汉族为主体的多民族聚居</a:t>
            </a:r>
          </a:p>
        </p:txBody>
      </p:sp>
      <p:sp>
        <p:nvSpPr>
          <p:cNvPr id="435209" name="左大括号 435208"/>
          <p:cNvSpPr>
            <a:spLocks/>
          </p:cNvSpPr>
          <p:nvPr/>
        </p:nvSpPr>
        <p:spPr bwMode="auto">
          <a:xfrm>
            <a:off x="1403350" y="1484313"/>
            <a:ext cx="360363" cy="4176712"/>
          </a:xfrm>
          <a:prstGeom prst="leftBrace">
            <a:avLst>
              <a:gd name="adj1" fmla="val 96532"/>
              <a:gd name="adj2" fmla="val 50000"/>
            </a:avLst>
          </a:prstGeom>
          <a:noFill/>
          <a:ln w="635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35210" name="文本框 435209"/>
          <p:cNvSpPr txBox="1">
            <a:spLocks noChangeArrowheads="1"/>
          </p:cNvSpPr>
          <p:nvPr/>
        </p:nvSpPr>
        <p:spPr bwMode="auto">
          <a:xfrm>
            <a:off x="1830388" y="4221163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气候</a:t>
            </a:r>
          </a:p>
        </p:txBody>
      </p:sp>
      <p:sp>
        <p:nvSpPr>
          <p:cNvPr id="435211" name="矩形 435210"/>
          <p:cNvSpPr>
            <a:spLocks noChangeArrowheads="1"/>
          </p:cNvSpPr>
          <p:nvPr/>
        </p:nvSpPr>
        <p:spPr bwMode="auto">
          <a:xfrm>
            <a:off x="2843213" y="3933825"/>
            <a:ext cx="410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特点：降水稀少，气候干旱</a:t>
            </a:r>
          </a:p>
        </p:txBody>
      </p:sp>
      <p:sp>
        <p:nvSpPr>
          <p:cNvPr id="435212" name="文本框 435211"/>
          <p:cNvSpPr txBox="1">
            <a:spLocks noChangeArrowheads="1"/>
          </p:cNvSpPr>
          <p:nvPr/>
        </p:nvSpPr>
        <p:spPr bwMode="auto">
          <a:xfrm>
            <a:off x="2700338" y="4508500"/>
            <a:ext cx="5765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形成原因：由于远离海洋，高大山脉的环</a:t>
            </a:r>
          </a:p>
          <a:p>
            <a:pPr>
              <a:buFont typeface="Arial" charset="0"/>
              <a:buNone/>
            </a:pPr>
            <a:r>
              <a:rPr lang="zh-CN" altLang="en-US" sz="2400" b="1"/>
              <a:t>                   抱，来自海洋的气流不易到达</a:t>
            </a:r>
          </a:p>
        </p:txBody>
      </p:sp>
      <p:sp>
        <p:nvSpPr>
          <p:cNvPr id="435213" name="文本框 435212"/>
          <p:cNvSpPr txBox="1">
            <a:spLocks noChangeArrowheads="1"/>
          </p:cNvSpPr>
          <p:nvPr/>
        </p:nvSpPr>
        <p:spPr bwMode="auto">
          <a:xfrm>
            <a:off x="1692275" y="5445125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66"/>
                </a:solidFill>
              </a:rPr>
              <a:t>绿洲</a:t>
            </a:r>
          </a:p>
        </p:txBody>
      </p:sp>
      <p:sp>
        <p:nvSpPr>
          <p:cNvPr id="435214" name="文本框 435213"/>
          <p:cNvSpPr txBox="1">
            <a:spLocks noChangeArrowheads="1"/>
          </p:cNvSpPr>
          <p:nvPr/>
        </p:nvSpPr>
        <p:spPr bwMode="auto">
          <a:xfrm>
            <a:off x="2700338" y="5229225"/>
            <a:ext cx="6005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分布：盆地边缘的山前平原和部分沿河地区</a:t>
            </a:r>
          </a:p>
        </p:txBody>
      </p:sp>
      <p:sp>
        <p:nvSpPr>
          <p:cNvPr id="435215" name="左大括号 435214"/>
          <p:cNvSpPr>
            <a:spLocks/>
          </p:cNvSpPr>
          <p:nvPr/>
        </p:nvSpPr>
        <p:spPr bwMode="auto">
          <a:xfrm>
            <a:off x="2486025" y="5445125"/>
            <a:ext cx="214313" cy="647700"/>
          </a:xfrm>
          <a:prstGeom prst="leftBrace">
            <a:avLst>
              <a:gd name="adj1" fmla="val 25171"/>
              <a:gd name="adj2" fmla="val 50000"/>
            </a:avLst>
          </a:prstGeom>
          <a:noFill/>
          <a:ln w="4445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35219" name="文本框 435218"/>
          <p:cNvSpPr txBox="1">
            <a:spLocks noChangeArrowheads="1"/>
          </p:cNvSpPr>
          <p:nvPr/>
        </p:nvSpPr>
        <p:spPr bwMode="auto">
          <a:xfrm>
            <a:off x="684213" y="2133600"/>
            <a:ext cx="611187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/>
              <a:t>高山、荒漠和绿洲</a:t>
            </a:r>
          </a:p>
        </p:txBody>
      </p:sp>
      <p:sp>
        <p:nvSpPr>
          <p:cNvPr id="435220" name="文本框 435219"/>
          <p:cNvSpPr txBox="1">
            <a:spLocks noChangeArrowheads="1"/>
          </p:cNvSpPr>
          <p:nvPr/>
        </p:nvSpPr>
        <p:spPr bwMode="auto">
          <a:xfrm>
            <a:off x="2654300" y="5734050"/>
            <a:ext cx="508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水源：主要来自山区降水和冰雪融水</a:t>
            </a:r>
          </a:p>
        </p:txBody>
      </p:sp>
      <p:sp>
        <p:nvSpPr>
          <p:cNvPr id="435221" name="左大括号 435220"/>
          <p:cNvSpPr>
            <a:spLocks/>
          </p:cNvSpPr>
          <p:nvPr/>
        </p:nvSpPr>
        <p:spPr bwMode="auto">
          <a:xfrm>
            <a:off x="2627313" y="4149725"/>
            <a:ext cx="144462" cy="647700"/>
          </a:xfrm>
          <a:prstGeom prst="leftBrace">
            <a:avLst>
              <a:gd name="adj1" fmla="val 37342"/>
              <a:gd name="adj2" fmla="val 50000"/>
            </a:avLst>
          </a:prstGeom>
          <a:noFill/>
          <a:ln w="44450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pic>
        <p:nvPicPr>
          <p:cNvPr id="69650" name="Picture 14" descr="C:\Users\zyglb\Desktop\标题33\课堂小结1.png课堂小结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55563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5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5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5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3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3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35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5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5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35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35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3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35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3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3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3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3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35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202" grpId="0"/>
      <p:bldP spid="435203" grpId="0"/>
      <p:bldP spid="435204" grpId="0"/>
      <p:bldP spid="435205" grpId="0"/>
      <p:bldP spid="435206" grpId="0"/>
      <p:bldP spid="435208" grpId="0"/>
      <p:bldP spid="435210" grpId="0"/>
      <p:bldP spid="435211" grpId="0"/>
      <p:bldP spid="435212" grpId="0"/>
      <p:bldP spid="435213" grpId="0"/>
      <p:bldP spid="435214" grpId="0"/>
      <p:bldP spid="435219" grpId="0"/>
      <p:bldP spid="435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155332~1"/>
          <p:cNvPicPr>
            <a:picLocks noChangeAspect="1"/>
          </p:cNvPicPr>
          <p:nvPr/>
        </p:nvPicPr>
        <p:blipFill>
          <a:blip r:embed="rId2"/>
          <a:srcRect t="10838" b="4323"/>
          <a:stretch>
            <a:fillRect/>
          </a:stretch>
        </p:blipFill>
        <p:spPr bwMode="auto">
          <a:xfrm>
            <a:off x="-33338" y="53975"/>
            <a:ext cx="9144001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3773488" y="5875338"/>
            <a:ext cx="1944687" cy="4572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/>
              <a:t>准噶尔盆地</a:t>
            </a:r>
          </a:p>
        </p:txBody>
      </p:sp>
    </p:spTree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中国政区图"/>
          <p:cNvPicPr>
            <a:picLocks noChangeAspect="1"/>
          </p:cNvPicPr>
          <p:nvPr/>
        </p:nvPicPr>
        <p:blipFill>
          <a:blip r:embed="rId2"/>
          <a:srcRect l="415" t="1564" r="58629" b="31963"/>
          <a:stretch>
            <a:fillRect/>
          </a:stretch>
        </p:blipFill>
        <p:spPr bwMode="auto">
          <a:xfrm>
            <a:off x="684213" y="87313"/>
            <a:ext cx="7504112" cy="6259512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355725" y="5562600"/>
            <a:ext cx="6569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b="1">
                <a:solidFill>
                  <a:srgbClr val="800000"/>
                </a:solidFill>
                <a:latin typeface="Times New Roman" pitchFamily="18" charset="0"/>
              </a:rPr>
              <a:t>        新疆位于我国</a:t>
            </a: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西北边疆</a:t>
            </a:r>
            <a:r>
              <a:rPr lang="zh-CN" altLang="zh-CN" b="1">
                <a:solidFill>
                  <a:srgbClr val="800000"/>
                </a:solidFill>
                <a:latin typeface="Times New Roman" pitchFamily="18" charset="0"/>
              </a:rPr>
              <a:t>，地域辽阔，是我国</a:t>
            </a: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面积最大</a:t>
            </a:r>
            <a:r>
              <a:rPr lang="zh-CN" altLang="zh-CN" b="1">
                <a:solidFill>
                  <a:srgbClr val="800000"/>
                </a:solidFill>
                <a:latin typeface="Times New Roman" pitchFamily="18" charset="0"/>
              </a:rPr>
              <a:t>的省区。</a:t>
            </a: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904875" y="663575"/>
            <a:ext cx="2808288" cy="1871663"/>
          </a:xfrm>
          <a:custGeom>
            <a:avLst/>
            <a:gdLst>
              <a:gd name="T0" fmla="*/ 360363 w 1769"/>
              <a:gd name="T1" fmla="*/ 1800225 h 1179"/>
              <a:gd name="T2" fmla="*/ 647700 w 1769"/>
              <a:gd name="T3" fmla="*/ 1800225 h 1179"/>
              <a:gd name="T4" fmla="*/ 720725 w 1769"/>
              <a:gd name="T5" fmla="*/ 1727200 h 1179"/>
              <a:gd name="T6" fmla="*/ 1008063 w 1769"/>
              <a:gd name="T7" fmla="*/ 1800225 h 1179"/>
              <a:gd name="T8" fmla="*/ 1223963 w 1769"/>
              <a:gd name="T9" fmla="*/ 1871663 h 1179"/>
              <a:gd name="T10" fmla="*/ 1512888 w 1769"/>
              <a:gd name="T11" fmla="*/ 1800225 h 1179"/>
              <a:gd name="T12" fmla="*/ 1871663 w 1769"/>
              <a:gd name="T13" fmla="*/ 1871663 h 1179"/>
              <a:gd name="T14" fmla="*/ 2016125 w 1769"/>
              <a:gd name="T15" fmla="*/ 1871663 h 1179"/>
              <a:gd name="T16" fmla="*/ 2087563 w 1769"/>
              <a:gd name="T17" fmla="*/ 1727200 h 1179"/>
              <a:gd name="T18" fmla="*/ 2016125 w 1769"/>
              <a:gd name="T19" fmla="*/ 1584325 h 1179"/>
              <a:gd name="T20" fmla="*/ 2087563 w 1769"/>
              <a:gd name="T21" fmla="*/ 1511300 h 1179"/>
              <a:gd name="T22" fmla="*/ 2376488 w 1769"/>
              <a:gd name="T23" fmla="*/ 1511300 h 1179"/>
              <a:gd name="T24" fmla="*/ 2305050 w 1769"/>
              <a:gd name="T25" fmla="*/ 1295400 h 1179"/>
              <a:gd name="T26" fmla="*/ 2447925 w 1769"/>
              <a:gd name="T27" fmla="*/ 1223963 h 1179"/>
              <a:gd name="T28" fmla="*/ 2736850 w 1769"/>
              <a:gd name="T29" fmla="*/ 1152525 h 1179"/>
              <a:gd name="T30" fmla="*/ 2808288 w 1769"/>
              <a:gd name="T31" fmla="*/ 1079500 h 1179"/>
              <a:gd name="T32" fmla="*/ 2736850 w 1769"/>
              <a:gd name="T33" fmla="*/ 792163 h 1179"/>
              <a:gd name="T34" fmla="*/ 2447925 w 1769"/>
              <a:gd name="T35" fmla="*/ 576263 h 1179"/>
              <a:gd name="T36" fmla="*/ 2232025 w 1769"/>
              <a:gd name="T37" fmla="*/ 576263 h 1179"/>
              <a:gd name="T38" fmla="*/ 2232025 w 1769"/>
              <a:gd name="T39" fmla="*/ 503238 h 1179"/>
              <a:gd name="T40" fmla="*/ 2232025 w 1769"/>
              <a:gd name="T41" fmla="*/ 215900 h 1179"/>
              <a:gd name="T42" fmla="*/ 2160588 w 1769"/>
              <a:gd name="T43" fmla="*/ 144463 h 1179"/>
              <a:gd name="T44" fmla="*/ 2016125 w 1769"/>
              <a:gd name="T45" fmla="*/ 71438 h 1179"/>
              <a:gd name="T46" fmla="*/ 1871663 w 1769"/>
              <a:gd name="T47" fmla="*/ 0 h 1179"/>
              <a:gd name="T48" fmla="*/ 1800225 w 1769"/>
              <a:gd name="T49" fmla="*/ 71438 h 1179"/>
              <a:gd name="T50" fmla="*/ 1728788 w 1769"/>
              <a:gd name="T51" fmla="*/ 144463 h 1179"/>
              <a:gd name="T52" fmla="*/ 1584325 w 1769"/>
              <a:gd name="T53" fmla="*/ 287338 h 1179"/>
              <a:gd name="T54" fmla="*/ 1512888 w 1769"/>
              <a:gd name="T55" fmla="*/ 215900 h 1179"/>
              <a:gd name="T56" fmla="*/ 1296988 w 1769"/>
              <a:gd name="T57" fmla="*/ 360363 h 1179"/>
              <a:gd name="T58" fmla="*/ 1152525 w 1769"/>
              <a:gd name="T59" fmla="*/ 431800 h 1179"/>
              <a:gd name="T60" fmla="*/ 1008063 w 1769"/>
              <a:gd name="T61" fmla="*/ 431800 h 1179"/>
              <a:gd name="T62" fmla="*/ 1008063 w 1769"/>
              <a:gd name="T63" fmla="*/ 647700 h 1179"/>
              <a:gd name="T64" fmla="*/ 863600 w 1769"/>
              <a:gd name="T65" fmla="*/ 792163 h 1179"/>
              <a:gd name="T66" fmla="*/ 720725 w 1769"/>
              <a:gd name="T67" fmla="*/ 792163 h 1179"/>
              <a:gd name="T68" fmla="*/ 647700 w 1769"/>
              <a:gd name="T69" fmla="*/ 863600 h 1179"/>
              <a:gd name="T70" fmla="*/ 360363 w 1769"/>
              <a:gd name="T71" fmla="*/ 863600 h 1179"/>
              <a:gd name="T72" fmla="*/ 215900 w 1769"/>
              <a:gd name="T73" fmla="*/ 863600 h 1179"/>
              <a:gd name="T74" fmla="*/ 0 w 1769"/>
              <a:gd name="T75" fmla="*/ 1008063 h 1179"/>
              <a:gd name="T76" fmla="*/ 71438 w 1769"/>
              <a:gd name="T77" fmla="*/ 1223963 h 1179"/>
              <a:gd name="T78" fmla="*/ 0 w 1769"/>
              <a:gd name="T79" fmla="*/ 1368425 h 1179"/>
              <a:gd name="T80" fmla="*/ 215900 w 1769"/>
              <a:gd name="T81" fmla="*/ 1584325 h 1179"/>
              <a:gd name="T82" fmla="*/ 287338 w 1769"/>
              <a:gd name="T83" fmla="*/ 1727200 h 1179"/>
              <a:gd name="T84" fmla="*/ 360363 w 1769"/>
              <a:gd name="T85" fmla="*/ 1800225 h 11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769"/>
              <a:gd name="T130" fmla="*/ 0 h 1179"/>
              <a:gd name="T131" fmla="*/ 1769 w 1769"/>
              <a:gd name="T132" fmla="*/ 1179 h 117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769" h="1179">
                <a:moveTo>
                  <a:pt x="227" y="1134"/>
                </a:moveTo>
                <a:lnTo>
                  <a:pt x="408" y="1134"/>
                </a:lnTo>
                <a:lnTo>
                  <a:pt x="454" y="1088"/>
                </a:lnTo>
                <a:lnTo>
                  <a:pt x="635" y="1134"/>
                </a:lnTo>
                <a:lnTo>
                  <a:pt x="771" y="1179"/>
                </a:lnTo>
                <a:lnTo>
                  <a:pt x="953" y="1134"/>
                </a:lnTo>
                <a:lnTo>
                  <a:pt x="1179" y="1179"/>
                </a:lnTo>
                <a:lnTo>
                  <a:pt x="1270" y="1179"/>
                </a:lnTo>
                <a:lnTo>
                  <a:pt x="1315" y="1088"/>
                </a:lnTo>
                <a:lnTo>
                  <a:pt x="1270" y="998"/>
                </a:lnTo>
                <a:lnTo>
                  <a:pt x="1315" y="952"/>
                </a:lnTo>
                <a:lnTo>
                  <a:pt x="1497" y="952"/>
                </a:lnTo>
                <a:lnTo>
                  <a:pt x="1452" y="816"/>
                </a:lnTo>
                <a:lnTo>
                  <a:pt x="1542" y="771"/>
                </a:lnTo>
                <a:lnTo>
                  <a:pt x="1724" y="726"/>
                </a:lnTo>
                <a:lnTo>
                  <a:pt x="1769" y="680"/>
                </a:lnTo>
                <a:lnTo>
                  <a:pt x="1724" y="499"/>
                </a:lnTo>
                <a:lnTo>
                  <a:pt x="1542" y="363"/>
                </a:lnTo>
                <a:lnTo>
                  <a:pt x="1406" y="363"/>
                </a:lnTo>
                <a:lnTo>
                  <a:pt x="1406" y="317"/>
                </a:lnTo>
                <a:lnTo>
                  <a:pt x="1406" y="136"/>
                </a:lnTo>
                <a:lnTo>
                  <a:pt x="1361" y="91"/>
                </a:lnTo>
                <a:lnTo>
                  <a:pt x="1270" y="45"/>
                </a:lnTo>
                <a:lnTo>
                  <a:pt x="1179" y="0"/>
                </a:lnTo>
                <a:lnTo>
                  <a:pt x="1134" y="45"/>
                </a:lnTo>
                <a:lnTo>
                  <a:pt x="1089" y="91"/>
                </a:lnTo>
                <a:lnTo>
                  <a:pt x="998" y="181"/>
                </a:lnTo>
                <a:lnTo>
                  <a:pt x="953" y="136"/>
                </a:lnTo>
                <a:lnTo>
                  <a:pt x="817" y="227"/>
                </a:lnTo>
                <a:lnTo>
                  <a:pt x="726" y="272"/>
                </a:lnTo>
                <a:lnTo>
                  <a:pt x="635" y="272"/>
                </a:lnTo>
                <a:lnTo>
                  <a:pt x="635" y="408"/>
                </a:lnTo>
                <a:lnTo>
                  <a:pt x="544" y="499"/>
                </a:lnTo>
                <a:lnTo>
                  <a:pt x="454" y="499"/>
                </a:lnTo>
                <a:lnTo>
                  <a:pt x="408" y="544"/>
                </a:lnTo>
                <a:lnTo>
                  <a:pt x="227" y="544"/>
                </a:lnTo>
                <a:lnTo>
                  <a:pt x="136" y="544"/>
                </a:lnTo>
                <a:lnTo>
                  <a:pt x="0" y="635"/>
                </a:lnTo>
                <a:lnTo>
                  <a:pt x="45" y="771"/>
                </a:lnTo>
                <a:lnTo>
                  <a:pt x="0" y="862"/>
                </a:lnTo>
                <a:lnTo>
                  <a:pt x="136" y="998"/>
                </a:lnTo>
                <a:lnTo>
                  <a:pt x="181" y="1088"/>
                </a:lnTo>
                <a:lnTo>
                  <a:pt x="227" y="1134"/>
                </a:lnTo>
                <a:close/>
              </a:path>
            </a:pathLst>
          </a:custGeom>
          <a:solidFill>
            <a:srgbClr val="FF9900"/>
          </a:solidFill>
          <a:ln w="12700" cap="sq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160463" y="1878013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b="1">
                <a:solidFill>
                  <a:srgbClr val="0033CC"/>
                </a:solidFill>
                <a:latin typeface="Times New Roman" pitchFamily="18" charset="0"/>
              </a:rPr>
              <a:t>新疆维吾尔自治区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 animBg="1"/>
      <p:bldP spid="8197" grpId="1" animBg="1"/>
      <p:bldP spid="81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/>
          </p:cNvSpPr>
          <p:nvPr>
            <p:ph idx="4294967295"/>
          </p:nvPr>
        </p:nvSpPr>
        <p:spPr>
          <a:xfrm>
            <a:off x="0" y="260350"/>
            <a:ext cx="9144000" cy="6337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CN" sz="3600" b="1"/>
          </a:p>
          <a:p>
            <a:pPr>
              <a:buFont typeface="Wingdings" pitchFamily="2" charset="2"/>
              <a:buNone/>
            </a:pPr>
            <a:endParaRPr lang="en-US" altLang="zh-CN" sz="3600" b="1"/>
          </a:p>
          <a:p>
            <a:pPr>
              <a:buFont typeface="Wingdings" pitchFamily="2" charset="2"/>
              <a:buNone/>
            </a:pPr>
            <a:r>
              <a:rPr lang="en-US" altLang="zh-CN" sz="3600" b="1"/>
              <a:t>  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95288" y="404813"/>
            <a:ext cx="69135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/>
              <a:t> </a:t>
            </a:r>
            <a:r>
              <a:rPr lang="zh-CN" altLang="en-US" sz="3600" b="1">
                <a:solidFill>
                  <a:srgbClr val="FF3300"/>
                </a:solidFill>
              </a:rPr>
              <a:t>面积：</a:t>
            </a:r>
            <a:r>
              <a:rPr lang="en-US" altLang="zh-CN" sz="3600" b="1"/>
              <a:t>166</a:t>
            </a:r>
            <a:r>
              <a:rPr lang="zh-CN" altLang="en-US" sz="3600" b="1"/>
              <a:t>万平方千米，是我国面积最大的省区。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23850" y="1592263"/>
            <a:ext cx="73453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/>
              <a:t> </a:t>
            </a:r>
            <a:r>
              <a:rPr lang="zh-CN" altLang="en-US" sz="3600" b="1">
                <a:solidFill>
                  <a:srgbClr val="FF3300"/>
                </a:solidFill>
              </a:rPr>
              <a:t>人口和民族：</a:t>
            </a:r>
            <a:r>
              <a:rPr lang="en-US" altLang="zh-CN" sz="3600" b="1"/>
              <a:t>2042</a:t>
            </a:r>
            <a:r>
              <a:rPr lang="zh-CN" altLang="en-US" sz="3600" b="1"/>
              <a:t>万，维吾尔族、汉族是主要的民族。</a:t>
            </a:r>
          </a:p>
        </p:txBody>
      </p:sp>
      <p:pic>
        <p:nvPicPr>
          <p:cNvPr id="20493" name="Picture 13" descr="图文：新疆歌舞轰动印尼(4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6150" y="2782888"/>
            <a:ext cx="5292725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W020060331502879803180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620713"/>
            <a:ext cx="7704138" cy="5688012"/>
          </a:xfrm>
        </p:spPr>
      </p:pic>
    </p:spTree>
  </p:cSld>
  <p:clrMapOvr>
    <a:masterClrMapping/>
  </p:clrMapOvr>
  <p:transition>
    <p:comb dir="vert"/>
  </p:transition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1258</Words>
  <Paragraphs>194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1" baseType="lpstr">
      <vt:lpstr>Calibri</vt:lpstr>
      <vt:lpstr>宋体</vt:lpstr>
      <vt:lpstr>Arial</vt:lpstr>
      <vt:lpstr>Wingdings</vt:lpstr>
      <vt:lpstr>黑体</vt:lpstr>
      <vt:lpstr>Times New Roman</vt:lpstr>
      <vt:lpstr>Tahoma</vt:lpstr>
      <vt:lpstr>华文新魏</vt:lpstr>
      <vt:lpstr>楷体_GB2312</vt:lpstr>
      <vt:lpstr>古瓶荷花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高山、盆地为主的地形</vt:lpstr>
      <vt:lpstr>有趣的地名</vt:lpstr>
      <vt:lpstr>幻灯片 14</vt:lpstr>
      <vt:lpstr>幻灯片 15</vt:lpstr>
      <vt:lpstr>幻灯片 16</vt:lpstr>
      <vt:lpstr>幻灯片 17</vt:lpstr>
      <vt:lpstr>读图说出新疆的气候特征？</vt:lpstr>
      <vt:lpstr>幻灯片 19</vt:lpstr>
      <vt:lpstr>幻灯片 20</vt:lpstr>
      <vt:lpstr>幻灯片 21</vt:lpstr>
      <vt:lpstr>幻灯片 22</vt:lpstr>
      <vt:lpstr> </vt:lpstr>
      <vt:lpstr>幻灯片 24</vt:lpstr>
      <vt:lpstr>幻灯片 25</vt:lpstr>
      <vt:lpstr>幻灯片 26</vt:lpstr>
      <vt:lpstr>幻灯片 27</vt:lpstr>
      <vt:lpstr>幻灯片 28</vt:lpstr>
      <vt:lpstr>新疆的耕地、人口、城市、交通主要分布在哪里？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潜力巨大的能源开发—西气东输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2016-08-26T13:09:00Z</dcterms:created>
  <dcterms:modified xsi:type="dcterms:W3CDTF">2018-10-09T02:24:24Z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