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0"/>
  </p:notesMasterIdLst>
  <p:sldIdLst>
    <p:sldId id="694" r:id="rId2"/>
    <p:sldId id="948" r:id="rId3"/>
    <p:sldId id="918" r:id="rId4"/>
    <p:sldId id="919" r:id="rId5"/>
    <p:sldId id="920" r:id="rId6"/>
    <p:sldId id="921" r:id="rId7"/>
    <p:sldId id="922" r:id="rId8"/>
    <p:sldId id="923" r:id="rId9"/>
    <p:sldId id="924" r:id="rId10"/>
    <p:sldId id="925" r:id="rId11"/>
    <p:sldId id="926" r:id="rId12"/>
    <p:sldId id="927" r:id="rId13"/>
    <p:sldId id="929" r:id="rId14"/>
    <p:sldId id="930" r:id="rId15"/>
    <p:sldId id="931" r:id="rId16"/>
    <p:sldId id="933" r:id="rId17"/>
    <p:sldId id="935" r:id="rId18"/>
    <p:sldId id="936" r:id="rId19"/>
    <p:sldId id="937" r:id="rId20"/>
    <p:sldId id="938" r:id="rId21"/>
    <p:sldId id="939" r:id="rId22"/>
    <p:sldId id="940" r:id="rId23"/>
    <p:sldId id="941" r:id="rId24"/>
    <p:sldId id="942" r:id="rId25"/>
    <p:sldId id="943" r:id="rId26"/>
    <p:sldId id="944" r:id="rId27"/>
    <p:sldId id="945" r:id="rId28"/>
    <p:sldId id="946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66BE"/>
    <a:srgbClr val="0000FF"/>
    <a:srgbClr val="ECFBA3"/>
    <a:srgbClr val="BCADF1"/>
    <a:srgbClr val="8C99AA"/>
    <a:srgbClr val="99CC00"/>
    <a:srgbClr val="6DFF44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0702"/>
    <p:restoredTop sz="94620"/>
  </p:normalViewPr>
  <p:slideViewPr>
    <p:cSldViewPr>
      <p:cViewPr varScale="1">
        <p:scale>
          <a:sx n="91" d="100"/>
          <a:sy n="91" d="100"/>
        </p:scale>
        <p:origin x="-144" y="-90"/>
      </p:cViewPr>
      <p:guideLst>
        <p:guide orient="horz" pos="32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buFontTx/>
              <a:buNone/>
              <a:defRPr sz="1200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buFontTx/>
              <a:buNone/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1331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buFontTx/>
              <a:buNone/>
              <a:defRPr sz="1200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8F8C53C7-7248-49FD-ADCA-F59C03E4A9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26626" name="文本占位符 2"/>
          <p:cNvSpPr>
            <a:spLocks noGrp="1"/>
          </p:cNvSpPr>
          <p:nvPr>
            <p:ph type="body" idx="4294967295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4818" name="备注占位符 2"/>
          <p:cNvSpPr>
            <a:spLocks noGrp="1"/>
          </p:cNvSpPr>
          <p:nvPr>
            <p:ph type="body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E69CDFA1-C027-4418-BD39-6A09399A402C}" type="slidenum">
              <a:rPr lang="zh-CN" altLang="en-US" smtClean="0">
                <a:ea typeface="宋体" charset="-122"/>
              </a:rPr>
              <a:pPr>
                <a:buFont typeface="Arial" charset="0"/>
                <a:buNone/>
              </a:pPr>
              <a:t>18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6866" name="备注占位符 2"/>
          <p:cNvSpPr>
            <a:spLocks noGrp="1"/>
          </p:cNvSpPr>
          <p:nvPr>
            <p:ph type="body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875E938E-6083-4CE4-AC85-FDA74ADCA6F8}" type="slidenum">
              <a:rPr lang="zh-CN" altLang="en-US" smtClean="0">
                <a:ea typeface="宋体" charset="-122"/>
              </a:rPr>
              <a:pPr>
                <a:buFont typeface="Arial" charset="0"/>
                <a:buNone/>
              </a:pPr>
              <a:t>19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01D809AA-9C68-4359-B653-2EA918302BE9}" type="slidenum">
              <a:rPr lang="en-US" altLang="zh-CN" smtClean="0">
                <a:ea typeface="宋体" charset="-122"/>
              </a:rPr>
              <a:pPr>
                <a:buFont typeface="Arial" charset="0"/>
                <a:buNone/>
              </a:pPr>
              <a:t>20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8914" name="Rectangle 2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8915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1986" name="备注占位符 2"/>
          <p:cNvSpPr>
            <a:spLocks noGrp="1"/>
          </p:cNvSpPr>
          <p:nvPr>
            <p:ph type="body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41987" name="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89097659-988A-4BDA-AAAC-D5F956AF97CB}" type="slidenum">
              <a:rPr lang="zh-CN" altLang="en-US" smtClean="0">
                <a:ea typeface="宋体" charset="-122"/>
              </a:rPr>
              <a:pPr>
                <a:buFont typeface="Arial" charset="0"/>
                <a:buNone/>
              </a:pPr>
              <a:t>22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4034" name="备注占位符 2"/>
          <p:cNvSpPr>
            <a:spLocks noGrp="1"/>
          </p:cNvSpPr>
          <p:nvPr>
            <p:ph type="body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44035" name="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B4A905D2-9BC3-4050-8487-F845A9366840}" type="slidenum">
              <a:rPr lang="zh-CN" altLang="en-US" smtClean="0">
                <a:ea typeface="宋体" charset="-122"/>
              </a:rPr>
              <a:pPr>
                <a:buFont typeface="Arial" charset="0"/>
                <a:buNone/>
              </a:pPr>
              <a:t>23</a:t>
            </a:fld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782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ADC52130-C340-4045-9A0A-525EF739B582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5333A07E-5E75-47C6-B284-9AEB5B0AC4B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C94334-21C9-4684-8B25-B0F18C5A4629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33EE68-DF46-45A5-A586-0182F7A5EE3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6F2F54-0DF3-410E-96C0-E6531C4DF857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F541C1-BB67-4EC1-A48E-08C81B87407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763DEA-F33A-4CCC-B931-31A05E5153B7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775FDD-A85C-4F79-AED8-8B59912DCCE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ED2FCE-89D8-4AC9-9C4E-1958CBA1ACC6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705F3-F092-40AE-8740-64E05A61B88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D387C2-C8B1-4BBC-9D78-7E5CCAFD36B6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E35EE1-451F-4F08-877D-4DC7A742BAC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0BA969-DA4B-4277-99E6-424130C82496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7480B-0905-400F-AB59-3FE7932464A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E8B3DE-88DF-4143-AC3F-5ECFB6D67F58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E94552-A9C4-4063-BB53-6DE56412AD0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4E2A82-E9A1-49EA-96EF-A19175611A25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3ABED5-3821-410A-BF61-853F4C5DB1F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2D090CF-A5E1-4E32-8388-F46BECB93726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D6C9A-786A-4290-AA00-D26413E14B2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5AA26A-1D6E-44B0-A8D6-46ADB2CAB9D2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6E3AC1-6632-4637-9975-501F328E6C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680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A6E78853-D295-4B05-A8FB-8CD15D7D6F19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2F9BDD3-8243-4EC1-91DC-EF040E52348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://www.qh.xinhua.org/2004-10/25/content_3094489.htm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H:/4/http:/photo.sohu.com/37/39/Img17333937.jpg" TargetMode="Externa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18"/>
          <p:cNvGrpSpPr>
            <a:grpSpLocks/>
          </p:cNvGrpSpPr>
          <p:nvPr/>
        </p:nvGrpSpPr>
        <p:grpSpPr bwMode="auto">
          <a:xfrm>
            <a:off x="350838" y="-36513"/>
            <a:ext cx="8839200" cy="5978526"/>
            <a:chOff x="538" y="-39"/>
            <a:chExt cx="13919" cy="9413"/>
          </a:xfrm>
        </p:grpSpPr>
        <p:pic>
          <p:nvPicPr>
            <p:cNvPr id="15366" name="图片 5" descr="黑板-空.png"/>
            <p:cNvPicPr>
              <a:picLocks noChangeAspect="1"/>
            </p:cNvPicPr>
            <p:nvPr/>
          </p:nvPicPr>
          <p:blipFill>
            <a:blip r:embed="rId2"/>
            <a:srcRect l="19395" t="4956" b="17786"/>
            <a:stretch>
              <a:fillRect/>
            </a:stretch>
          </p:blipFill>
          <p:spPr bwMode="auto">
            <a:xfrm>
              <a:off x="540" y="865"/>
              <a:ext cx="13550" cy="7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7" name="图片 7" descr="叶子.png"/>
            <p:cNvPicPr>
              <a:picLocks noChangeAspect="1"/>
            </p:cNvPicPr>
            <p:nvPr/>
          </p:nvPicPr>
          <p:blipFill>
            <a:blip r:embed="rId3"/>
            <a:srcRect l="54369" b="60822"/>
            <a:stretch>
              <a:fillRect/>
            </a:stretch>
          </p:blipFill>
          <p:spPr bwMode="auto">
            <a:xfrm>
              <a:off x="7809" y="-39"/>
              <a:ext cx="6648" cy="3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8" name="图片 15" descr="桌子.png"/>
            <p:cNvPicPr>
              <a:picLocks noChangeAspect="1"/>
            </p:cNvPicPr>
            <p:nvPr/>
          </p:nvPicPr>
          <p:blipFill>
            <a:blip r:embed="rId4"/>
            <a:srcRect t="80530" r="40938"/>
            <a:stretch>
              <a:fillRect/>
            </a:stretch>
          </p:blipFill>
          <p:spPr bwMode="auto">
            <a:xfrm>
              <a:off x="538" y="8038"/>
              <a:ext cx="6237" cy="1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9" name="图片 16" descr="粉笔画.png"/>
            <p:cNvPicPr>
              <a:picLocks noChangeAspect="1"/>
            </p:cNvPicPr>
            <p:nvPr/>
          </p:nvPicPr>
          <p:blipFill>
            <a:blip r:embed="rId5"/>
            <a:srcRect l="49934" t="39178" b="17915"/>
            <a:stretch>
              <a:fillRect/>
            </a:stretch>
          </p:blipFill>
          <p:spPr bwMode="auto">
            <a:xfrm>
              <a:off x="7191" y="4406"/>
              <a:ext cx="6456" cy="3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0" name="图片 11" descr="书本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71" y="7621"/>
              <a:ext cx="1658" cy="14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1" name="图片 14" descr="钟.PNG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653" y="8163"/>
              <a:ext cx="845" cy="8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图片 10" descr="铅笔筒.PNG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029" y="7416"/>
              <a:ext cx="1118" cy="1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图片 13" descr="眼镜.PNG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855" y="8568"/>
              <a:ext cx="860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362" name="图片 3" descr="女老师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696075" y="2797175"/>
            <a:ext cx="2755900" cy="389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9"/>
          <p:cNvGrpSpPr>
            <a:grpSpLocks/>
          </p:cNvGrpSpPr>
          <p:nvPr/>
        </p:nvGrpSpPr>
        <p:grpSpPr bwMode="auto">
          <a:xfrm>
            <a:off x="1770063" y="1689100"/>
            <a:ext cx="5770562" cy="2951163"/>
            <a:chOff x="2658" y="2387"/>
            <a:chExt cx="9091" cy="4641"/>
          </a:xfrm>
        </p:grpSpPr>
        <p:sp>
          <p:nvSpPr>
            <p:cNvPr id="15364" name="文本框 1"/>
            <p:cNvSpPr txBox="1">
              <a:spLocks noChangeArrowheads="1"/>
            </p:cNvSpPr>
            <p:nvPr/>
          </p:nvSpPr>
          <p:spPr bwMode="auto">
            <a:xfrm>
              <a:off x="2658" y="3720"/>
              <a:ext cx="9091" cy="3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  <a:buFont typeface="Arial" charset="0"/>
                <a:buNone/>
              </a:pPr>
              <a:r>
                <a:rPr lang="zh-CN" altLang="en-US" sz="400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第二节  生态环境保护与</a:t>
              </a:r>
            </a:p>
            <a:p>
              <a:pPr algn="ctr">
                <a:lnSpc>
                  <a:spcPct val="120000"/>
                </a:lnSpc>
                <a:buFont typeface="Arial" charset="0"/>
                <a:buNone/>
              </a:pPr>
              <a:r>
                <a:rPr lang="zh-CN" altLang="en-US" sz="400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  资源开发</a:t>
              </a:r>
            </a:p>
            <a:p>
              <a:pPr algn="ctr">
                <a:lnSpc>
                  <a:spcPct val="120000"/>
                </a:lnSpc>
                <a:buFont typeface="Arial" charset="0"/>
                <a:buNone/>
              </a:pPr>
              <a:endParaRPr lang="zh-CN" altLang="en-US" sz="300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5365" name="文本框 3"/>
            <p:cNvSpPr txBox="1">
              <a:spLocks noChangeArrowheads="1"/>
            </p:cNvSpPr>
            <p:nvPr/>
          </p:nvSpPr>
          <p:spPr bwMode="auto">
            <a:xfrm>
              <a:off x="4821" y="2387"/>
              <a:ext cx="4762" cy="1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3000">
                  <a:solidFill>
                    <a:srgbClr val="ECEEE1"/>
                  </a:solidFill>
                  <a:latin typeface="Calibri" pitchFamily="34" charset="0"/>
                  <a:sym typeface="宋体" charset="-122"/>
                </a:rPr>
                <a:t>第九章  青藏地区</a:t>
              </a:r>
              <a:endParaRPr lang="en-US" altLang="zh-CN" sz="3000">
                <a:solidFill>
                  <a:srgbClr val="ECEEE1"/>
                </a:solidFill>
                <a:latin typeface="Calibri" pitchFamily="34" charset="0"/>
                <a:sym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内容占位符 2"/>
          <p:cNvSpPr>
            <a:spLocks noGrp="1"/>
          </p:cNvSpPr>
          <p:nvPr>
            <p:ph idx="4294967295"/>
          </p:nvPr>
        </p:nvSpPr>
        <p:spPr>
          <a:xfrm>
            <a:off x="304800" y="2747963"/>
            <a:ext cx="8540750" cy="2620962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青藏地区海拔高，气候寒冷，冻土广布，土层瘠薄，生态系统十分脆弱。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Font typeface="Wingdings" pitchFamily="2" charset="2"/>
              <a:buNone/>
            </a:pP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Font typeface="Wingdings" pitchFamily="2" charset="2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过度放牧，乱采滥挖，高原牧区草场严重退化，水土流失加剧，生态环境问题突显。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Font typeface="Wingdings" pitchFamily="2" charset="2"/>
              <a:buNone/>
            </a:pP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Font typeface="Wingdings" pitchFamily="2" charset="2"/>
              <a:buNone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 idx="4294967295"/>
          </p:nvPr>
        </p:nvSpPr>
        <p:spPr>
          <a:xfrm>
            <a:off x="457200" y="557213"/>
            <a:ext cx="8229600" cy="1143000"/>
          </a:xfrm>
        </p:spPr>
        <p:txBody>
          <a:bodyPr/>
          <a:lstStyle/>
          <a:p>
            <a:r>
              <a:rPr lang="zh-CN" altLang="en-US" b="1" noProof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生态环境保护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00075" y="2011363"/>
            <a:ext cx="7200900" cy="4616450"/>
            <a:chOff x="899592" y="1559527"/>
            <a:chExt cx="7200800" cy="46151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/>
              </a:extLst>
            </a:blip>
            <a:stretch>
              <a:fillRect/>
            </a:stretch>
          </p:blipFill>
          <p:spPr>
            <a:xfrm>
              <a:off x="899592" y="1559527"/>
              <a:ext cx="7200800" cy="4615137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25611" name="TextBox 9"/>
            <p:cNvSpPr txBox="1">
              <a:spLocks noChangeArrowheads="1"/>
            </p:cNvSpPr>
            <p:nvPr/>
          </p:nvSpPr>
          <p:spPr bwMode="auto">
            <a:xfrm>
              <a:off x="1403648" y="5445224"/>
              <a:ext cx="1832553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>
                  <a:solidFill>
                    <a:srgbClr val="FFFF00"/>
                  </a:solidFill>
                </a:rPr>
                <a:t>草皮移植</a:t>
              </a:r>
            </a:p>
          </p:txBody>
        </p:sp>
      </p:grpSp>
      <p:sp>
        <p:nvSpPr>
          <p:cNvPr id="4" name="标题 1"/>
          <p:cNvSpPr>
            <a:spLocks noGrp="1"/>
          </p:cNvSpPr>
          <p:nvPr>
            <p:ph type="title" idx="4294967295"/>
          </p:nvPr>
        </p:nvSpPr>
        <p:spPr>
          <a:xfrm>
            <a:off x="377825" y="0"/>
            <a:ext cx="4032250" cy="725488"/>
          </a:xfrm>
        </p:spPr>
        <p:txBody>
          <a:bodyPr>
            <a:normAutofit/>
          </a:bodyPr>
          <a:lstStyle/>
          <a:p>
            <a:pPr algn="l"/>
            <a:r>
              <a:rPr lang="zh-CN" altLang="en-US" sz="4000" b="1" noProof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我们在行动</a:t>
            </a:r>
            <a:r>
              <a:rPr lang="zh-CN" altLang="zh-CN" sz="4000" b="1" noProof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4000" b="1" noProof="1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600075" y="2011363"/>
            <a:ext cx="7105650" cy="4254500"/>
            <a:chOff x="2555776" y="2492896"/>
            <a:chExt cx="7620000" cy="461513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/>
              </a:extLst>
            </a:blip>
            <a:stretch>
              <a:fillRect/>
            </a:stretch>
          </p:blipFill>
          <p:spPr>
            <a:xfrm>
              <a:off x="2555776" y="2492896"/>
              <a:ext cx="7620000" cy="4615137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25609" name="TextBox 1"/>
            <p:cNvSpPr txBox="1">
              <a:spLocks noChangeArrowheads="1"/>
            </p:cNvSpPr>
            <p:nvPr/>
          </p:nvSpPr>
          <p:spPr bwMode="auto">
            <a:xfrm>
              <a:off x="3048109" y="6297360"/>
              <a:ext cx="1832553" cy="3967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>
                  <a:solidFill>
                    <a:srgbClr val="FFFF66"/>
                  </a:solidFill>
                </a:rPr>
                <a:t>人工培植</a:t>
              </a:r>
            </a:p>
          </p:txBody>
        </p:sp>
      </p:grpSp>
      <p:pic>
        <p:nvPicPr>
          <p:cNvPr id="6" name="内容占位符 5"/>
          <p:cNvPicPr>
            <a:picLocks noGrp="1" noChangeAspect="1"/>
          </p:cNvPicPr>
          <p:nvPr>
            <p:ph idx="4294967295"/>
          </p:nvPr>
        </p:nvPicPr>
        <p:blipFill>
          <a:blip r:embed="rId5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00710" y="2012315"/>
            <a:ext cx="7089140" cy="43002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89915" y="2034540"/>
            <a:ext cx="7166610" cy="44215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标题 1"/>
          <p:cNvSpPr txBox="1"/>
          <p:nvPr/>
        </p:nvSpPr>
        <p:spPr>
          <a:xfrm>
            <a:off x="185738" y="757238"/>
            <a:ext cx="9267825" cy="71913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noProof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为了保护野生动植物资源，防止青藏地区水土流失，改善生态环境</a:t>
            </a:r>
            <a:endParaRPr lang="zh-CN" altLang="en-US" sz="2400" noProof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868363" y="1300163"/>
            <a:ext cx="7586662" cy="708025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noProof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国家制度了相关的法律法规，建立了许多自然保护区。</a:t>
            </a:r>
            <a:endParaRPr lang="zh-CN" altLang="en-US" sz="3200" noProof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b="1" noProof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自然保护区分布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/>
            </a:extLst>
          </a:blip>
          <a:srcRect r="5743" b="56846"/>
          <a:stretch>
            <a:fillRect/>
          </a:stretch>
        </p:blipFill>
        <p:spPr>
          <a:xfrm>
            <a:off x="1075740" y="1397378"/>
            <a:ext cx="7048379" cy="472965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/>
            </a:extLst>
          </a:blip>
          <a:srcRect l="1898" t="43774" r="4696" b="2273"/>
          <a:stretch>
            <a:fillRect/>
          </a:stretch>
        </p:blipFill>
        <p:spPr>
          <a:xfrm>
            <a:off x="1153845" y="1369504"/>
            <a:ext cx="6984776" cy="476448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三江源自然保护区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25" y="76200"/>
            <a:ext cx="8289925" cy="372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6503988" y="3178175"/>
            <a:ext cx="2684462" cy="519113"/>
          </a:xfrm>
          <a:prstGeom prst="rect">
            <a:avLst/>
          </a:prstGeom>
          <a:solidFill>
            <a:schemeClr val="bg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三江源头纪念碑</a:t>
            </a:r>
          </a:p>
        </p:txBody>
      </p:sp>
      <p:grpSp>
        <p:nvGrpSpPr>
          <p:cNvPr id="78852" name="Group 4"/>
          <p:cNvGrpSpPr>
            <a:grpSpLocks/>
          </p:cNvGrpSpPr>
          <p:nvPr/>
        </p:nvGrpSpPr>
        <p:grpSpPr bwMode="auto">
          <a:xfrm>
            <a:off x="44450" y="3670300"/>
            <a:ext cx="2555875" cy="2781300"/>
            <a:chOff x="0" y="2568"/>
            <a:chExt cx="1610" cy="1752"/>
          </a:xfrm>
        </p:grpSpPr>
        <p:pic>
          <p:nvPicPr>
            <p:cNvPr id="28683" name="Picture 5" descr="黄河源头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568"/>
              <a:ext cx="1610" cy="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4" name="Text Box 6"/>
            <p:cNvSpPr txBox="1">
              <a:spLocks noChangeArrowheads="1"/>
            </p:cNvSpPr>
            <p:nvPr/>
          </p:nvSpPr>
          <p:spPr bwMode="auto">
            <a:xfrm>
              <a:off x="295" y="3993"/>
              <a:ext cx="101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solidFill>
                    <a:srgbClr val="0033CC"/>
                  </a:solidFill>
                  <a:latin typeface="微软雅黑" pitchFamily="34" charset="-122"/>
                  <a:ea typeface="微软雅黑" pitchFamily="34" charset="-122"/>
                </a:rPr>
                <a:t>黄河源头</a:t>
              </a:r>
            </a:p>
          </p:txBody>
        </p:sp>
      </p:grpSp>
      <p:grpSp>
        <p:nvGrpSpPr>
          <p:cNvPr id="78855" name="Group 7"/>
          <p:cNvGrpSpPr>
            <a:grpSpLocks/>
          </p:cNvGrpSpPr>
          <p:nvPr/>
        </p:nvGrpSpPr>
        <p:grpSpPr bwMode="auto">
          <a:xfrm>
            <a:off x="2627313" y="3714750"/>
            <a:ext cx="3529012" cy="2808288"/>
            <a:chOff x="1655" y="2568"/>
            <a:chExt cx="2223" cy="1769"/>
          </a:xfrm>
        </p:grpSpPr>
        <p:pic>
          <p:nvPicPr>
            <p:cNvPr id="28681" name="Picture 8" descr="长江源头3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655" y="2568"/>
              <a:ext cx="2223" cy="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2" name="Text Box 9"/>
            <p:cNvSpPr txBox="1">
              <a:spLocks noChangeArrowheads="1"/>
            </p:cNvSpPr>
            <p:nvPr/>
          </p:nvSpPr>
          <p:spPr bwMode="auto">
            <a:xfrm>
              <a:off x="2336" y="4010"/>
              <a:ext cx="101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solidFill>
                    <a:srgbClr val="0000FF"/>
                  </a:solidFill>
                  <a:latin typeface="微软雅黑" pitchFamily="34" charset="-122"/>
                  <a:ea typeface="微软雅黑" pitchFamily="34" charset="-122"/>
                </a:rPr>
                <a:t>长江源头</a:t>
              </a:r>
            </a:p>
          </p:txBody>
        </p:sp>
      </p:grpSp>
      <p:grpSp>
        <p:nvGrpSpPr>
          <p:cNvPr id="78858" name="Group 10"/>
          <p:cNvGrpSpPr>
            <a:grpSpLocks/>
          </p:cNvGrpSpPr>
          <p:nvPr/>
        </p:nvGrpSpPr>
        <p:grpSpPr bwMode="auto">
          <a:xfrm>
            <a:off x="6216650" y="3790950"/>
            <a:ext cx="2916238" cy="2781300"/>
            <a:chOff x="3923" y="2568"/>
            <a:chExt cx="1837" cy="1752"/>
          </a:xfrm>
        </p:grpSpPr>
        <p:pic>
          <p:nvPicPr>
            <p:cNvPr id="28679" name="Picture 11" descr="三江源头2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923" y="2568"/>
              <a:ext cx="1837" cy="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0" name="Text Box 12"/>
            <p:cNvSpPr txBox="1">
              <a:spLocks noChangeArrowheads="1"/>
            </p:cNvSpPr>
            <p:nvPr/>
          </p:nvSpPr>
          <p:spPr bwMode="auto">
            <a:xfrm>
              <a:off x="4286" y="3993"/>
              <a:ext cx="124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澜沧江源头</a:t>
              </a:r>
            </a:p>
          </p:txBody>
        </p:sp>
      </p:grpSp>
      <p:sp>
        <p:nvSpPr>
          <p:cNvPr id="28678" name="Text Box 13"/>
          <p:cNvSpPr txBox="1">
            <a:spLocks noChangeArrowheads="1"/>
          </p:cNvSpPr>
          <p:nvPr/>
        </p:nvSpPr>
        <p:spPr bwMode="auto">
          <a:xfrm>
            <a:off x="0" y="0"/>
            <a:ext cx="53641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大河源头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——“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中华水塔”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36198"/>
          <p:cNvSpPr txBox="1">
            <a:spLocks noChangeArrowheads="1"/>
          </p:cNvSpPr>
          <p:nvPr/>
        </p:nvSpPr>
        <p:spPr bwMode="auto">
          <a:xfrm>
            <a:off x="1079500" y="5741988"/>
            <a:ext cx="66468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>
                <a:latin typeface="Verdana" pitchFamily="34" charset="0"/>
              </a:rPr>
              <a:t>      </a:t>
            </a:r>
            <a:r>
              <a:rPr lang="zh-CN" altLang="en-US" sz="2800">
                <a:latin typeface="Verdana" pitchFamily="34" charset="0"/>
              </a:rPr>
              <a:t>这是黄河源头地区的湿地生态区。</a:t>
            </a:r>
          </a:p>
        </p:txBody>
      </p:sp>
      <p:pic>
        <p:nvPicPr>
          <p:cNvPr id="29698" name="图片 136199" descr="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66975" y="1125538"/>
            <a:ext cx="6654800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图片 136197" descr="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036888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34145" descr="tem028-s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13" y="889000"/>
            <a:ext cx="9144000" cy="405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文本框 134146"/>
          <p:cNvSpPr txBox="1">
            <a:spLocks noChangeArrowheads="1"/>
          </p:cNvSpPr>
          <p:nvPr/>
        </p:nvSpPr>
        <p:spPr bwMode="auto">
          <a:xfrm>
            <a:off x="115888" y="5159375"/>
            <a:ext cx="83613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latin typeface="Times New Roman" pitchFamily="18" charset="0"/>
              </a:rPr>
              <a:t>长江河源</a:t>
            </a:r>
            <a:r>
              <a:rPr lang="en-US" altLang="zh-CN" sz="2800">
                <a:latin typeface="Times New Roman" pitchFamily="18" charset="0"/>
              </a:rPr>
              <a:t>—</a:t>
            </a:r>
            <a:r>
              <a:rPr lang="en-US" altLang="zh-CN" sz="280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zh-CN" altLang="en-US" sz="2800">
                <a:latin typeface="Times New Roman" pitchFamily="18" charset="0"/>
              </a:rPr>
              <a:t>唐古拉山脉各拉丹冬雪山西南坡冰川。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xin_231001251458796325066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/>
            </a:extLst>
          </a:blip>
          <a:srcRect b="12615"/>
          <a:stretch>
            <a:fillRect/>
          </a:stretch>
        </p:blipFill>
        <p:spPr bwMode="auto">
          <a:xfrm>
            <a:off x="43815" y="855345"/>
            <a:ext cx="3600450" cy="41616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74755" name="Picture 3" descr="xin_1710012514585311772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/>
            </a:extLst>
          </a:blip>
          <a:srcRect b="18614"/>
          <a:stretch>
            <a:fillRect/>
          </a:stretch>
        </p:blipFill>
        <p:spPr bwMode="auto">
          <a:xfrm>
            <a:off x="3700780" y="1009650"/>
            <a:ext cx="5508625" cy="30245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250825" y="5202238"/>
            <a:ext cx="374491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800">
                <a:latin typeface="微软雅黑" pitchFamily="34" charset="-122"/>
                <a:ea typeface="微软雅黑" pitchFamily="34" charset="-122"/>
              </a:rPr>
              <a:t>太阳能丰富</a:t>
            </a: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3786188" y="4405313"/>
            <a:ext cx="5040312" cy="1878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noProof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</a:t>
            </a:r>
            <a:r>
              <a:rPr lang="zh-CN" altLang="en-US" sz="2800" noProof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本区全年日照时数比东部同纬度地区约多</a:t>
            </a:r>
            <a:r>
              <a:rPr lang="en-US" altLang="zh-CN" sz="2800" noProof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1000</a:t>
            </a:r>
            <a:r>
              <a:rPr lang="zh-CN" altLang="en-US" sz="2800" noProof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小时，西藏的</a:t>
            </a:r>
            <a:r>
              <a:rPr lang="zh-CN" altLang="en-US" sz="2800" noProof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拉萨</a:t>
            </a:r>
            <a:r>
              <a:rPr lang="zh-CN" altLang="en-US" sz="2800" noProof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，每年日照时数达</a:t>
            </a:r>
            <a:r>
              <a:rPr lang="en-US" altLang="zh-CN" sz="2800" noProof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3000</a:t>
            </a:r>
            <a:r>
              <a:rPr lang="zh-CN" altLang="en-US" sz="2800" noProof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小时以上，有</a:t>
            </a:r>
            <a:r>
              <a:rPr lang="zh-CN" altLang="en-US" sz="2800" noProof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“日光城”</a:t>
            </a:r>
            <a:r>
              <a:rPr lang="zh-CN" altLang="en-US" sz="2800" noProof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之称。</a:t>
            </a:r>
            <a:endParaRPr lang="zh-CN" altLang="en-US" sz="2800" noProof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4489450" y="3757613"/>
            <a:ext cx="3889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西藏光伏电站的太阳能板</a:t>
            </a: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1588" y="4283075"/>
            <a:ext cx="3332162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Arial" charset="0"/>
              <a:buNone/>
            </a:pP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西藏色拉寺一位僧侣在使用太阳能灶烧水</a:t>
            </a:r>
          </a:p>
          <a:p>
            <a:pPr>
              <a:buFont typeface="Arial" charset="0"/>
              <a:buNone/>
            </a:pPr>
            <a:endParaRPr lang="en-US" altLang="zh-CN">
              <a:solidFill>
                <a:schemeClr val="hlink"/>
              </a:solidFill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76275" y="3016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资源开发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 bldLvl="0" animBg="1"/>
      <p:bldP spid="74757" grpId="0" bldLvl="0" animBg="1"/>
      <p:bldP spid="74758" grpId="0" bldLvl="0" animBg="1"/>
      <p:bldP spid="7475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2" name="Picture 2" descr="http://photo.sohu.com/37/39/Img17333937.jpg"/>
          <p:cNvPicPr>
            <a:picLocks noChangeAspect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66675" y="185738"/>
            <a:ext cx="4824413" cy="319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63" name="Picture 3" descr="羊八井地热电站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8350" y="3390900"/>
            <a:ext cx="8078788" cy="300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64" name="Text Box 4"/>
          <p:cNvSpPr txBox="1">
            <a:spLocks noChangeArrowheads="1"/>
          </p:cNvSpPr>
          <p:nvPr/>
        </p:nvSpPr>
        <p:spPr bwMode="auto">
          <a:xfrm>
            <a:off x="4859338" y="1298575"/>
            <a:ext cx="4284662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    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   </a:t>
            </a:r>
            <a:r>
              <a:rPr lang="zh-CN" altLang="en-US" sz="3200">
                <a:latin typeface="Times New Roman" pitchFamily="18" charset="0"/>
                <a:ea typeface="黑体" pitchFamily="49" charset="-122"/>
              </a:rPr>
              <a:t>羊八井地热电站，是我国目前最大的地热电站。</a:t>
            </a:r>
          </a:p>
        </p:txBody>
      </p:sp>
      <p:sp>
        <p:nvSpPr>
          <p:cNvPr id="32772" name="标题 1"/>
          <p:cNvSpPr>
            <a:spLocks noGrp="1"/>
          </p:cNvSpPr>
          <p:nvPr/>
        </p:nvSpPr>
        <p:spPr bwMode="auto">
          <a:xfrm>
            <a:off x="6084888" y="274638"/>
            <a:ext cx="26019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buFont typeface="Arial" charset="0"/>
              <a:buNone/>
            </a:pPr>
            <a:r>
              <a:rPr lang="zh-CN" altLang="en-US" sz="4400">
                <a:latin typeface="Calibri" pitchFamily="34" charset="0"/>
              </a:rPr>
              <a:t>地热能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 idx="4294967295"/>
          </p:nvPr>
        </p:nvSpPr>
        <p:spPr>
          <a:xfrm>
            <a:off x="1730375" y="0"/>
            <a:ext cx="5986463" cy="946150"/>
          </a:xfrm>
        </p:spPr>
        <p:txBody>
          <a:bodyPr/>
          <a:lstStyle/>
          <a:p>
            <a:r>
              <a:rPr lang="zh-CN" altLang="en-US" sz="3200" b="1"/>
              <a:t>青藏高原规模最大的太阳能电站</a:t>
            </a:r>
          </a:p>
        </p:txBody>
      </p:sp>
      <p:pic>
        <p:nvPicPr>
          <p:cNvPr id="33794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7513" y="790575"/>
            <a:ext cx="8220075" cy="560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 idx="4294967295"/>
          </p:nvPr>
        </p:nvSpPr>
        <p:spPr>
          <a:xfrm>
            <a:off x="2308225" y="5484813"/>
            <a:ext cx="5915025" cy="1143000"/>
          </a:xfrm>
        </p:spPr>
        <p:txBody>
          <a:bodyPr/>
          <a:lstStyle/>
          <a:p>
            <a:r>
              <a:rPr lang="zh-CN" altLang="en-US" sz="3600" b="1"/>
              <a:t>“聚宝盆”</a:t>
            </a:r>
            <a:r>
              <a:rPr lang="en-US" altLang="zh-CN" sz="3600" b="1"/>
              <a:t>——</a:t>
            </a:r>
            <a:r>
              <a:rPr lang="zh-CN" altLang="en-US" sz="3600" b="1"/>
              <a:t>柴达木盆地</a:t>
            </a:r>
          </a:p>
        </p:txBody>
      </p:sp>
      <p:pic>
        <p:nvPicPr>
          <p:cNvPr id="3584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" y="514350"/>
            <a:ext cx="9075738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36220" y="96520"/>
            <a:ext cx="8597900" cy="470598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标题 1"/>
          <p:cNvSpPr>
            <a:spLocks noGrp="1"/>
          </p:cNvSpPr>
          <p:nvPr/>
        </p:nvSpPr>
        <p:spPr>
          <a:xfrm>
            <a:off x="577850" y="5180013"/>
            <a:ext cx="8229600" cy="1011237"/>
          </a:xfrm>
          <a:prstGeom prst="rect">
            <a:avLst/>
          </a:prstGeom>
          <a:noFill/>
          <a:ln w="952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800" b="1" noProof="1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世界屋脊</a:t>
            </a:r>
            <a:r>
              <a:rPr lang="en-US" altLang="zh-CN" sz="4800" b="1" noProof="1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4800" b="1" noProof="1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青藏高原</a:t>
            </a:r>
            <a:endParaRPr lang="zh-CN" altLang="en-US" sz="4800" b="1" noProof="1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2800" b="1">
                <a:ea typeface="黑体" pitchFamily="49" charset="-122"/>
              </a:rPr>
              <a:t>交通与城市</a:t>
            </a:r>
          </a:p>
        </p:txBody>
      </p:sp>
      <p:sp>
        <p:nvSpPr>
          <p:cNvPr id="51203" name="Rectangle 3"/>
          <p:cNvSpPr>
            <a:spLocks noGrp="1"/>
          </p:cNvSpPr>
          <p:nvPr>
            <p:ph idx="4294967295"/>
          </p:nvPr>
        </p:nvSpPr>
        <p:spPr>
          <a:xfrm>
            <a:off x="-39688" y="3810000"/>
            <a:ext cx="9040813" cy="28130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2400" b="1">
                <a:solidFill>
                  <a:schemeClr val="tx2"/>
                </a:solidFill>
                <a:ea typeface="楷体_GB2312"/>
                <a:cs typeface="楷体_GB2312"/>
              </a:rPr>
              <a:t>以公路为主的交通运输。</a:t>
            </a:r>
          </a:p>
          <a:p>
            <a:pPr>
              <a:buFont typeface="Wingdings" pitchFamily="2" charset="2"/>
              <a:buNone/>
            </a:pPr>
            <a:r>
              <a:rPr lang="en-US" altLang="zh-CN" sz="2400" b="1">
                <a:solidFill>
                  <a:schemeClr val="accent2"/>
                </a:solidFill>
                <a:ea typeface="楷体_GB2312"/>
                <a:cs typeface="楷体_GB2312"/>
              </a:rPr>
              <a:t>1.</a:t>
            </a:r>
            <a:r>
              <a:rPr lang="zh-CN" altLang="en-US" sz="2400" b="1">
                <a:solidFill>
                  <a:schemeClr val="accent2"/>
                </a:solidFill>
                <a:ea typeface="楷体_GB2312"/>
                <a:cs typeface="楷体_GB2312"/>
              </a:rPr>
              <a:t>以拉萨为中心公路网：青藏公路、川藏公路、滇藏公路、新藏公路</a:t>
            </a:r>
          </a:p>
          <a:p>
            <a:pPr>
              <a:buFont typeface="Wingdings" pitchFamily="2" charset="2"/>
              <a:buNone/>
            </a:pPr>
            <a:r>
              <a:rPr lang="en-US" altLang="zh-CN" sz="2400" b="1">
                <a:solidFill>
                  <a:schemeClr val="accent2"/>
                </a:solidFill>
                <a:ea typeface="楷体_GB2312"/>
                <a:cs typeface="楷体_GB2312"/>
              </a:rPr>
              <a:t>2.</a:t>
            </a:r>
            <a:r>
              <a:rPr lang="zh-CN" altLang="en-US" sz="2400" b="1">
                <a:solidFill>
                  <a:schemeClr val="accent2"/>
                </a:solidFill>
                <a:ea typeface="楷体_GB2312"/>
                <a:cs typeface="楷体_GB2312"/>
              </a:rPr>
              <a:t>航空</a:t>
            </a:r>
            <a:r>
              <a:rPr lang="en-US" altLang="zh-CN" sz="2400" b="1">
                <a:solidFill>
                  <a:schemeClr val="accent2"/>
                </a:solidFill>
                <a:ea typeface="楷体_GB2312"/>
                <a:cs typeface="楷体_GB2312"/>
              </a:rPr>
              <a:t>:</a:t>
            </a:r>
            <a:r>
              <a:rPr lang="zh-CN" altLang="en-US" sz="2400" b="1">
                <a:solidFill>
                  <a:schemeClr val="accent2"/>
                </a:solidFill>
                <a:ea typeface="楷体_GB2312"/>
                <a:cs typeface="楷体_GB2312"/>
              </a:rPr>
              <a:t>地面交通建设难度大</a:t>
            </a:r>
            <a:r>
              <a:rPr lang="en-US" altLang="zh-CN" sz="2400" b="1">
                <a:solidFill>
                  <a:schemeClr val="accent2"/>
                </a:solidFill>
                <a:ea typeface="楷体_GB2312"/>
                <a:cs typeface="楷体_GB2312"/>
              </a:rPr>
              <a:t>(</a:t>
            </a:r>
            <a:r>
              <a:rPr lang="zh-CN" altLang="en-US" sz="2400" b="1">
                <a:solidFill>
                  <a:schemeClr val="accent2"/>
                </a:solidFill>
                <a:ea typeface="楷体_GB2312"/>
                <a:cs typeface="楷体_GB2312"/>
              </a:rPr>
              <a:t>高寒</a:t>
            </a:r>
            <a:r>
              <a:rPr lang="en-US" altLang="zh-CN" sz="2400" b="1">
                <a:solidFill>
                  <a:schemeClr val="accent2"/>
                </a:solidFill>
                <a:ea typeface="楷体_GB2312"/>
                <a:cs typeface="楷体_GB2312"/>
              </a:rPr>
              <a:t>.</a:t>
            </a:r>
            <a:r>
              <a:rPr lang="zh-CN" altLang="en-US" sz="2400" b="1">
                <a:solidFill>
                  <a:schemeClr val="accent2"/>
                </a:solidFill>
                <a:ea typeface="楷体_GB2312"/>
                <a:cs typeface="楷体_GB2312"/>
              </a:rPr>
              <a:t>缺氧</a:t>
            </a:r>
            <a:r>
              <a:rPr lang="en-US" altLang="zh-CN" sz="2400" b="1">
                <a:solidFill>
                  <a:schemeClr val="accent2"/>
                </a:solidFill>
                <a:ea typeface="楷体_GB2312"/>
                <a:cs typeface="楷体_GB2312"/>
              </a:rPr>
              <a:t>.</a:t>
            </a:r>
            <a:r>
              <a:rPr lang="zh-CN" altLang="en-US" sz="2400" b="1">
                <a:solidFill>
                  <a:schemeClr val="accent2"/>
                </a:solidFill>
                <a:ea typeface="楷体_GB2312"/>
                <a:cs typeface="楷体_GB2312"/>
              </a:rPr>
              <a:t>冻土</a:t>
            </a:r>
            <a:r>
              <a:rPr lang="en-US" altLang="zh-CN" sz="2400" b="1">
                <a:solidFill>
                  <a:schemeClr val="accent2"/>
                </a:solidFill>
                <a:ea typeface="楷体_GB2312"/>
                <a:cs typeface="楷体_GB2312"/>
              </a:rPr>
              <a:t>),</a:t>
            </a:r>
            <a:r>
              <a:rPr lang="zh-CN" altLang="en-US" sz="2400" b="1">
                <a:solidFill>
                  <a:schemeClr val="accent2"/>
                </a:solidFill>
                <a:ea typeface="楷体_GB2312"/>
                <a:cs typeface="楷体_GB2312"/>
              </a:rPr>
              <a:t>航空可避开地表影响</a:t>
            </a:r>
            <a:r>
              <a:rPr lang="en-US" altLang="zh-CN" sz="2400" b="1">
                <a:solidFill>
                  <a:schemeClr val="accent2"/>
                </a:solidFill>
                <a:ea typeface="楷体_GB2312"/>
                <a:cs typeface="楷体_GB2312"/>
              </a:rPr>
              <a:t>.</a:t>
            </a:r>
          </a:p>
          <a:p>
            <a:pPr>
              <a:buFont typeface="Wingdings" pitchFamily="2" charset="2"/>
              <a:buNone/>
            </a:pPr>
            <a:r>
              <a:rPr lang="en-US" altLang="zh-CN" sz="2400" b="1">
                <a:solidFill>
                  <a:schemeClr val="accent2"/>
                </a:solidFill>
                <a:ea typeface="楷体_GB2312"/>
                <a:cs typeface="楷体_GB2312"/>
              </a:rPr>
              <a:t>3.</a:t>
            </a:r>
            <a:r>
              <a:rPr lang="zh-CN" altLang="en-US" sz="2400" b="1">
                <a:solidFill>
                  <a:schemeClr val="accent2"/>
                </a:solidFill>
                <a:ea typeface="楷体_GB2312"/>
                <a:cs typeface="楷体_GB2312"/>
              </a:rPr>
              <a:t>主要铁路：兰青线、青藏线</a:t>
            </a:r>
          </a:p>
          <a:p>
            <a:pPr>
              <a:buFont typeface="Wingdings" pitchFamily="2" charset="2"/>
              <a:buNone/>
            </a:pPr>
            <a:r>
              <a:rPr lang="en-US" altLang="zh-CN" sz="2400" b="1">
                <a:solidFill>
                  <a:schemeClr val="accent2"/>
                </a:solidFill>
                <a:ea typeface="楷体_GB2312"/>
                <a:cs typeface="楷体_GB2312"/>
              </a:rPr>
              <a:t>4.</a:t>
            </a:r>
            <a:r>
              <a:rPr lang="zh-CN" altLang="en-US" sz="2400" b="1">
                <a:solidFill>
                  <a:schemeClr val="accent2"/>
                </a:solidFill>
                <a:ea typeface="楷体_GB2312"/>
                <a:cs typeface="楷体_GB2312"/>
              </a:rPr>
              <a:t>交通不便，制约经济发展</a:t>
            </a:r>
            <a:r>
              <a:rPr lang="en-US" altLang="zh-CN" sz="2400" b="1">
                <a:solidFill>
                  <a:schemeClr val="accent2"/>
                </a:solidFill>
                <a:ea typeface="楷体_GB2312"/>
                <a:cs typeface="楷体_GB2312"/>
              </a:rPr>
              <a:t>.</a:t>
            </a:r>
          </a:p>
          <a:p>
            <a:endParaRPr lang="en-US" altLang="zh-CN" sz="2400" b="1">
              <a:solidFill>
                <a:schemeClr val="accent2"/>
              </a:solidFill>
              <a:ea typeface="楷体_GB2312"/>
              <a:cs typeface="楷体_GB2312"/>
            </a:endParaRPr>
          </a:p>
        </p:txBody>
      </p:sp>
      <p:pic>
        <p:nvPicPr>
          <p:cNvPr id="37891" name="Picture 4" descr="53 拷贝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88" y="165100"/>
            <a:ext cx="6572250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5"/>
          <p:cNvSpPr txBox="1">
            <a:spLocks noChangeArrowheads="1"/>
          </p:cNvSpPr>
          <p:nvPr/>
        </p:nvSpPr>
        <p:spPr bwMode="auto">
          <a:xfrm>
            <a:off x="3402013" y="3354388"/>
            <a:ext cx="2339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>
                <a:latin typeface="Calibri" pitchFamily="34" charset="0"/>
                <a:ea typeface="黑体" pitchFamily="49" charset="-122"/>
              </a:rPr>
              <a:t>交通运输</a:t>
            </a: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6445250" y="307975"/>
            <a:ext cx="2555875" cy="3046413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latin typeface="Calibri" pitchFamily="34" charset="0"/>
              </a:rPr>
              <a:t>青藏铁路已于</a:t>
            </a:r>
            <a:r>
              <a:rPr lang="en-US" altLang="zh-CN" sz="2400">
                <a:latin typeface="Calibri" pitchFamily="34" charset="0"/>
              </a:rPr>
              <a:t>2006</a:t>
            </a:r>
            <a:r>
              <a:rPr lang="zh-CN" altLang="en-US" sz="2400">
                <a:latin typeface="Calibri" pitchFamily="34" charset="0"/>
              </a:rPr>
              <a:t>年</a:t>
            </a:r>
            <a:r>
              <a:rPr lang="en-US" altLang="zh-CN" sz="2400">
                <a:latin typeface="Calibri" pitchFamily="34" charset="0"/>
              </a:rPr>
              <a:t>7</a:t>
            </a:r>
            <a:r>
              <a:rPr lang="zh-CN" altLang="en-US" sz="2400">
                <a:latin typeface="Calibri" pitchFamily="34" charset="0"/>
              </a:rPr>
              <a:t>月</a:t>
            </a:r>
            <a:r>
              <a:rPr lang="en-US" altLang="zh-CN" sz="2400">
                <a:latin typeface="Calibri" pitchFamily="34" charset="0"/>
              </a:rPr>
              <a:t>1</a:t>
            </a:r>
            <a:r>
              <a:rPr lang="zh-CN" altLang="en-US" sz="2400">
                <a:latin typeface="Calibri" pitchFamily="34" charset="0"/>
              </a:rPr>
              <a:t>日</a:t>
            </a:r>
            <a:r>
              <a:rPr lang="en-US" altLang="zh-CN" sz="2400">
                <a:latin typeface="Calibri" pitchFamily="34" charset="0"/>
              </a:rPr>
              <a:t>9:00</a:t>
            </a:r>
            <a:r>
              <a:rPr lang="zh-CN" altLang="en-US" sz="2400">
                <a:latin typeface="Calibri" pitchFamily="34" charset="0"/>
              </a:rPr>
              <a:t>全线通车。青藏铁路，是世界上海拔最高、路程最长、在冻土上克服了世界级困难的铁路。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uiExpand="1" build="p"/>
      <p:bldP spid="5120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/>
            </a:extLst>
          </a:blip>
          <a:srcRect t="4296" b="52772"/>
          <a:stretch>
            <a:fillRect/>
          </a:stretch>
        </p:blipFill>
        <p:spPr>
          <a:xfrm rot="16200000">
            <a:off x="2268783" y="195719"/>
            <a:ext cx="4566056" cy="7375641"/>
          </a:xfrm>
          <a:ln w="2286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  <p:sp>
        <p:nvSpPr>
          <p:cNvPr id="4" name="标题 1"/>
          <p:cNvSpPr>
            <a:spLocks noGrp="1"/>
          </p:cNvSpPr>
          <p:nvPr>
            <p:ph type="title" idx="4294967295"/>
          </p:nvPr>
        </p:nvSpPr>
        <p:spPr>
          <a:xfrm>
            <a:off x="493713" y="125413"/>
            <a:ext cx="8229600" cy="1143000"/>
          </a:xfrm>
        </p:spPr>
        <p:txBody>
          <a:bodyPr/>
          <a:lstStyle/>
          <a:p>
            <a:pPr algn="l"/>
            <a:r>
              <a:rPr lang="zh-CN" altLang="en-US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青藏铁路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" y="1196975"/>
            <a:ext cx="7921625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903913" y="5876925"/>
            <a:ext cx="2657475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地热开发利用</a:t>
            </a:r>
            <a:endParaRPr lang="zh-CN" altLang="en-US" noProof="1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/>
            </a:extLst>
          </a:blip>
          <a:srcRect t="47250" b="7451"/>
          <a:stretch>
            <a:fillRect/>
          </a:stretch>
        </p:blipFill>
        <p:spPr>
          <a:xfrm rot="16200000">
            <a:off x="2103873" y="-82508"/>
            <a:ext cx="4824536" cy="767336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1800" y="1052513"/>
            <a:ext cx="8137525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083300" y="5940425"/>
            <a:ext cx="224472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太阳能电站</a:t>
            </a:r>
            <a:endParaRPr lang="zh-CN" altLang="en-US" noProof="1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/>
          <a:srcRect l="15664" t="10681" r="8532"/>
          <a:stretch>
            <a:fillRect/>
          </a:stretch>
        </p:blipFill>
        <p:spPr>
          <a:xfrm>
            <a:off x="355600" y="1028700"/>
            <a:ext cx="8213725" cy="52800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3279775" y="1916113"/>
            <a:ext cx="2657475" cy="5857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西气东输工程</a:t>
            </a:r>
            <a:endParaRPr lang="zh-CN" altLang="en-US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6875" y="1028700"/>
            <a:ext cx="8237538" cy="52800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3"/>
          <p:cNvSpPr>
            <a:spLocks noGrp="1"/>
          </p:cNvSpPr>
          <p:nvPr>
            <p:ph type="title" idx="4294967295"/>
          </p:nvPr>
        </p:nvSpPr>
        <p:spPr>
          <a:xfrm>
            <a:off x="3060700" y="55563"/>
            <a:ext cx="4835525" cy="922337"/>
          </a:xfrm>
        </p:spPr>
        <p:txBody>
          <a:bodyPr/>
          <a:lstStyle/>
          <a:p>
            <a:r>
              <a:rPr lang="zh-CN" altLang="en-US"/>
              <a:t>天路</a:t>
            </a:r>
            <a:r>
              <a:rPr lang="en-US" altLang="zh-CN"/>
              <a:t>——</a:t>
            </a:r>
            <a:r>
              <a:rPr lang="zh-CN" altLang="en-US"/>
              <a:t>青藏铁路</a:t>
            </a:r>
          </a:p>
        </p:txBody>
      </p:sp>
      <p:pic>
        <p:nvPicPr>
          <p:cNvPr id="4096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4200" y="979488"/>
            <a:ext cx="7678738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3"/>
          <p:cNvSpPr>
            <a:spLocks noGrp="1"/>
          </p:cNvSpPr>
          <p:nvPr>
            <p:ph type="title" idx="4294967295"/>
          </p:nvPr>
        </p:nvSpPr>
        <p:spPr>
          <a:xfrm>
            <a:off x="3771900" y="55563"/>
            <a:ext cx="3467100" cy="1143000"/>
          </a:xfrm>
        </p:spPr>
        <p:txBody>
          <a:bodyPr/>
          <a:lstStyle/>
          <a:p>
            <a:r>
              <a:rPr lang="zh-CN" altLang="en-US"/>
              <a:t>青藏公路</a:t>
            </a:r>
          </a:p>
        </p:txBody>
      </p:sp>
      <p:pic>
        <p:nvPicPr>
          <p:cNvPr id="43010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00" y="1047750"/>
            <a:ext cx="8305800" cy="522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b="1" noProof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青藏旅游</a:t>
            </a:r>
          </a:p>
        </p:txBody>
      </p:sp>
      <p:pic>
        <p:nvPicPr>
          <p:cNvPr id="4" name="雪域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46113" y="1509713"/>
            <a:ext cx="7972425" cy="4940300"/>
          </a:xfrm>
        </p:spPr>
      </p:pic>
      <p:sp>
        <p:nvSpPr>
          <p:cNvPr id="11" name="雪域风光"/>
          <p:cNvSpPr txBox="1">
            <a:spLocks noChangeArrowheads="1"/>
          </p:cNvSpPr>
          <p:nvPr/>
        </p:nvSpPr>
        <p:spPr bwMode="auto">
          <a:xfrm>
            <a:off x="971550" y="5661025"/>
            <a:ext cx="26558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>
                <a:solidFill>
                  <a:srgbClr val="FFFF66"/>
                </a:solidFill>
              </a:rPr>
              <a:t>高原雪域风光</a:t>
            </a:r>
          </a:p>
        </p:txBody>
      </p:sp>
      <p:pic>
        <p:nvPicPr>
          <p:cNvPr id="3" name="大昭寺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1484313"/>
            <a:ext cx="8145462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拉萨大昭寺"/>
          <p:cNvSpPr txBox="1"/>
          <p:nvPr/>
        </p:nvSpPr>
        <p:spPr>
          <a:xfrm>
            <a:off x="1927225" y="5732463"/>
            <a:ext cx="2244725" cy="5857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拉萨大昭寺</a:t>
            </a:r>
            <a:endParaRPr lang="zh-CN" altLang="en-US" noProof="1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布达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4213" y="1484313"/>
            <a:ext cx="8128000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布达拉宫"/>
          <p:cNvSpPr txBox="1"/>
          <p:nvPr/>
        </p:nvSpPr>
        <p:spPr>
          <a:xfrm>
            <a:off x="1177925" y="5661025"/>
            <a:ext cx="1831975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布达拉宫</a:t>
            </a:r>
            <a:endParaRPr lang="zh-CN" altLang="en-US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锅庄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1487488"/>
            <a:ext cx="8110537" cy="493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藏族锅庄舞"/>
          <p:cNvSpPr txBox="1"/>
          <p:nvPr/>
        </p:nvSpPr>
        <p:spPr>
          <a:xfrm>
            <a:off x="1384300" y="5595938"/>
            <a:ext cx="2243138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藏族锅庄舞</a:t>
            </a:r>
            <a:endParaRPr lang="zh-CN" altLang="en-US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攀登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5325" y="1490663"/>
            <a:ext cx="8116888" cy="493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珠峰攀登"/>
          <p:cNvSpPr txBox="1"/>
          <p:nvPr/>
        </p:nvSpPr>
        <p:spPr>
          <a:xfrm>
            <a:off x="1538288" y="5732463"/>
            <a:ext cx="1831975" cy="5857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珠峰攀登</a:t>
            </a:r>
            <a:endParaRPr lang="zh-CN" altLang="en-US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湖泊"/>
          <p:cNvPicPr>
            <a:picLocks noChangeAspect="1"/>
          </p:cNvPicPr>
          <p:nvPr/>
        </p:nvPicPr>
        <p:blipFill>
          <a:blip r:embed="rId7"/>
          <a:srcRect b="11453"/>
          <a:stretch>
            <a:fillRect/>
          </a:stretch>
        </p:blipFill>
        <p:spPr bwMode="auto">
          <a:xfrm>
            <a:off x="682625" y="1481138"/>
            <a:ext cx="8099425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高原湖泊"/>
          <p:cNvSpPr txBox="1"/>
          <p:nvPr/>
        </p:nvSpPr>
        <p:spPr>
          <a:xfrm>
            <a:off x="1384300" y="5648325"/>
            <a:ext cx="1831975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高原湖泊</a:t>
            </a:r>
            <a:endParaRPr lang="zh-CN" altLang="en-US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碉楼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4213" y="1487488"/>
            <a:ext cx="8081962" cy="493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藏族碉楼"/>
          <p:cNvSpPr txBox="1"/>
          <p:nvPr/>
        </p:nvSpPr>
        <p:spPr>
          <a:xfrm>
            <a:off x="1384300" y="5732463"/>
            <a:ext cx="1831975" cy="5857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藏族碉楼</a:t>
            </a:r>
            <a:endParaRPr lang="zh-CN" altLang="en-US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0"/>
                            </p:stCondLst>
                            <p:childTnLst>
                              <p:par>
                                <p:cTn id="4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0"/>
                            </p:stCondLst>
                            <p:childTnLst>
                              <p:par>
                                <p:cTn id="49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3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500"/>
                            </p:stCondLst>
                            <p:childTnLst>
                              <p:par>
                                <p:cTn id="61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0"/>
                            </p:stCondLst>
                            <p:childTnLst>
                              <p:par>
                                <p:cTn id="65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2500"/>
                            </p:stCondLst>
                            <p:childTnLst>
                              <p:par>
                                <p:cTn id="77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3000"/>
                            </p:stCondLst>
                            <p:childTnLst>
                              <p:par>
                                <p:cTn id="81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3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7500"/>
                            </p:stCondLst>
                            <p:childTnLst>
                              <p:par>
                                <p:cTn id="93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8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199681"/>
          <p:cNvSpPr>
            <a:spLocks noChangeArrowheads="1"/>
          </p:cNvSpPr>
          <p:nvPr/>
        </p:nvSpPr>
        <p:spPr bwMode="auto">
          <a:xfrm>
            <a:off x="0" y="0"/>
            <a:ext cx="8675688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　　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青藏地区原生态的高原雪域风光，独特的藏族风情文化，吸引着国内外游客前来观光、探险。</a:t>
            </a:r>
            <a:r>
              <a:rPr lang="en-US" altLang="zh-CN" sz="2800">
                <a:latin typeface="黑体" pitchFamily="49" charset="-122"/>
                <a:ea typeface="黑体" pitchFamily="49" charset="-122"/>
              </a:rPr>
              <a:t>2006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年，青藏铁路全线通车，促进了当地旅游业的快速发展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grpSp>
        <p:nvGrpSpPr>
          <p:cNvPr id="199683" name="组合 199682"/>
          <p:cNvGrpSpPr>
            <a:grpSpLocks/>
          </p:cNvGrpSpPr>
          <p:nvPr/>
        </p:nvGrpSpPr>
        <p:grpSpPr bwMode="auto">
          <a:xfrm>
            <a:off x="387350" y="1630363"/>
            <a:ext cx="8191500" cy="4803775"/>
            <a:chOff x="317" y="1230"/>
            <a:chExt cx="5160" cy="3026"/>
          </a:xfrm>
        </p:grpSpPr>
        <p:pic>
          <p:nvPicPr>
            <p:cNvPr id="46083" name="图片 19968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71" y="1230"/>
              <a:ext cx="2427" cy="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084" name="图片 19968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30" y="2750"/>
              <a:ext cx="1656" cy="1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085" name="图片 199685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311" y="2137"/>
              <a:ext cx="2166" cy="1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086" name="矩形 199686"/>
            <p:cNvSpPr>
              <a:spLocks noChangeArrowheads="1"/>
            </p:cNvSpPr>
            <p:nvPr/>
          </p:nvSpPr>
          <p:spPr bwMode="auto">
            <a:xfrm>
              <a:off x="3020" y="1239"/>
              <a:ext cx="123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拉萨大昭寺</a:t>
              </a:r>
            </a:p>
          </p:txBody>
        </p:sp>
        <p:sp>
          <p:nvSpPr>
            <p:cNvPr id="46087" name="矩形 199687"/>
            <p:cNvSpPr>
              <a:spLocks noChangeArrowheads="1"/>
            </p:cNvSpPr>
            <p:nvPr/>
          </p:nvSpPr>
          <p:spPr bwMode="auto">
            <a:xfrm>
              <a:off x="317" y="3929"/>
              <a:ext cx="288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攀登珠穆朗玛峰</a:t>
              </a:r>
              <a:endParaRPr lang="zh-CN" altLang="en-US" sz="2800"/>
            </a:p>
          </p:txBody>
        </p:sp>
        <p:sp>
          <p:nvSpPr>
            <p:cNvPr id="46088" name="矩形 199688"/>
            <p:cNvSpPr>
              <a:spLocks noChangeArrowheads="1"/>
            </p:cNvSpPr>
            <p:nvPr/>
          </p:nvSpPr>
          <p:spPr bwMode="auto">
            <a:xfrm>
              <a:off x="3922" y="3575"/>
              <a:ext cx="101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跳锅庄舞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9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204803" descr="西藏锅庄舞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8" y="307975"/>
            <a:ext cx="8997950" cy="602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205827" descr="西藏锅庄舞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13" y="307975"/>
            <a:ext cx="89535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206852" descr="西藏锅庄舞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9925" y="142875"/>
            <a:ext cx="7826375" cy="586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矩形 206853"/>
          <p:cNvSpPr>
            <a:spLocks noChangeArrowheads="1"/>
          </p:cNvSpPr>
          <p:nvPr/>
        </p:nvSpPr>
        <p:spPr bwMode="auto">
          <a:xfrm>
            <a:off x="1835150" y="5842000"/>
            <a:ext cx="4673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charset="-122"/>
              </a:rPr>
              <a:t>称多县白龙村 白龙卓舞</a:t>
            </a:r>
            <a:r>
              <a:rPr lang="zh-CN" altLang="en-US" sz="3200" b="1">
                <a:latin typeface="宋体" charset="-122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19088" y="404813"/>
            <a:ext cx="3178175" cy="1143000"/>
          </a:xfrm>
        </p:spPr>
        <p:txBody>
          <a:bodyPr/>
          <a:lstStyle/>
          <a:p>
            <a:pPr algn="l"/>
            <a:r>
              <a:rPr lang="zh-CN" altLang="en-US" noProof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这里有</a:t>
            </a:r>
            <a:r>
              <a:rPr lang="zh-CN" altLang="zh-CN" noProof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noProof="1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410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2060575"/>
            <a:ext cx="4564063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700" y="2060575"/>
            <a:ext cx="4570413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1"/>
          <p:cNvSpPr txBox="1"/>
          <p:nvPr/>
        </p:nvSpPr>
        <p:spPr>
          <a:xfrm>
            <a:off x="971550" y="5445125"/>
            <a:ext cx="1871663" cy="62071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noProof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冬虫夏草</a:t>
            </a:r>
            <a:endParaRPr lang="zh-CN" altLang="en-US" sz="3200" noProof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413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62475" y="2011363"/>
            <a:ext cx="448945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57713" y="2060575"/>
            <a:ext cx="4559300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1"/>
          <p:cNvSpPr txBox="1"/>
          <p:nvPr/>
        </p:nvSpPr>
        <p:spPr>
          <a:xfrm>
            <a:off x="6011863" y="5445125"/>
            <a:ext cx="1873250" cy="62071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noProof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天山雪莲</a:t>
            </a:r>
            <a:endParaRPr lang="zh-CN" altLang="en-US" sz="3200" noProof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 idx="4294967295"/>
          </p:nvPr>
        </p:nvSpPr>
        <p:spPr>
          <a:xfrm>
            <a:off x="301625" y="685800"/>
            <a:ext cx="3000375" cy="1143000"/>
          </a:xfrm>
        </p:spPr>
        <p:txBody>
          <a:bodyPr/>
          <a:lstStyle/>
          <a:p>
            <a:pPr algn="l"/>
            <a:r>
              <a:rPr lang="zh-CN" altLang="en-US" noProof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这里有</a:t>
            </a:r>
            <a:r>
              <a:rPr lang="zh-CN" altLang="zh-CN" noProof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noProof="1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434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84313"/>
            <a:ext cx="451802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84313"/>
            <a:ext cx="4516438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35500" y="1516063"/>
            <a:ext cx="4567238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1516063"/>
            <a:ext cx="4602163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1"/>
          <p:cNvSpPr txBox="1"/>
          <p:nvPr/>
        </p:nvSpPr>
        <p:spPr>
          <a:xfrm>
            <a:off x="971550" y="5445125"/>
            <a:ext cx="1871663" cy="62071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noProof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藏红花</a:t>
            </a:r>
            <a:endParaRPr lang="zh-CN" altLang="en-US" sz="3200" noProof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5867400" y="5445125"/>
            <a:ext cx="1873250" cy="62071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noProof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红景天</a:t>
            </a:r>
            <a:endParaRPr lang="zh-CN" altLang="en-US" sz="3200" noProof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19088" y="404813"/>
            <a:ext cx="3178175" cy="1143000"/>
          </a:xfrm>
        </p:spPr>
        <p:txBody>
          <a:bodyPr/>
          <a:lstStyle/>
          <a:p>
            <a:pPr algn="l"/>
            <a:r>
              <a:rPr lang="zh-CN" altLang="en-US" noProof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这里有</a:t>
            </a:r>
            <a:r>
              <a:rPr lang="zh-CN" altLang="zh-CN" noProof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noProof="1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539750" y="5135563"/>
            <a:ext cx="3527425" cy="619125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noProof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高原精灵</a:t>
            </a:r>
            <a:r>
              <a:rPr lang="en-US" altLang="zh-CN" sz="3200" noProof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3200" noProof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藏羚羊</a:t>
            </a:r>
            <a:endParaRPr lang="zh-CN" altLang="en-US" sz="3200" noProof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5651500" y="5229225"/>
            <a:ext cx="3090863" cy="62071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noProof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高原之舟</a:t>
            </a:r>
            <a:r>
              <a:rPr lang="en-US" altLang="zh-CN" sz="3200" noProof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3200" noProof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牦牛</a:t>
            </a:r>
            <a:endParaRPr lang="zh-CN" altLang="en-US" sz="3200" noProof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460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39913"/>
            <a:ext cx="4530725" cy="313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39913"/>
            <a:ext cx="4572000" cy="313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图片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1850" y="1839913"/>
            <a:ext cx="4460875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1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35500" y="1830388"/>
            <a:ext cx="4508500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19088" y="404813"/>
            <a:ext cx="3178175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4000" noProof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这里还有</a:t>
            </a:r>
            <a:r>
              <a:rPr lang="zh-CN" altLang="zh-CN" sz="4000" noProof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4000" noProof="1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5292725" y="1797050"/>
            <a:ext cx="3600450" cy="32607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noProof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这里还有很多很多珍稀物种，由于人类的贪婪，它们正在遭受严重破坏。</a:t>
            </a:r>
            <a:endParaRPr lang="zh-CN" altLang="en-US" sz="3200" noProof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1042988" y="5373688"/>
            <a:ext cx="1873250" cy="6191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noProof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高原雪豹</a:t>
            </a:r>
            <a:endParaRPr lang="zh-CN" altLang="en-US" sz="3200" noProof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484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" y="1798638"/>
            <a:ext cx="4572000" cy="327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400" y="1860550"/>
            <a:ext cx="4572000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606925" y="0"/>
            <a:ext cx="4537075" cy="2852738"/>
          </a:xfrm>
        </p:spPr>
      </p:pic>
      <p:pic>
        <p:nvPicPr>
          <p:cNvPr id="21506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" y="0"/>
            <a:ext cx="4224338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76488" y="3152775"/>
            <a:ext cx="4679950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1"/>
          <p:cNvSpPr txBox="1"/>
          <p:nvPr/>
        </p:nvSpPr>
        <p:spPr>
          <a:xfrm>
            <a:off x="684213" y="2857500"/>
            <a:ext cx="2519362" cy="500063"/>
          </a:xfrm>
          <a:prstGeom prst="rect">
            <a:avLst/>
          </a:prstGeom>
        </p:spPr>
        <p:txBody>
          <a:bodyPr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noProof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人类活动垃圾</a:t>
            </a:r>
            <a:endParaRPr lang="zh-CN" altLang="en-US" sz="3200" noProof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5940425" y="2857500"/>
            <a:ext cx="2519363" cy="500063"/>
          </a:xfrm>
          <a:prstGeom prst="rect">
            <a:avLst/>
          </a:prstGeom>
        </p:spPr>
        <p:txBody>
          <a:bodyPr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noProof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掠夺式采挖</a:t>
            </a:r>
            <a:endParaRPr lang="zh-CN" altLang="en-US" sz="3200" noProof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3236913" y="6149975"/>
            <a:ext cx="2520950" cy="500063"/>
          </a:xfrm>
          <a:prstGeom prst="rect">
            <a:avLst/>
          </a:prstGeom>
        </p:spPr>
        <p:txBody>
          <a:bodyPr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noProof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人类疯狂猎杀</a:t>
            </a:r>
            <a:endParaRPr lang="zh-CN" altLang="en-US" sz="3200" noProof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图片 108545" descr="DSC0009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90488"/>
            <a:ext cx="4457700" cy="334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7" name="图片 108546" descr="1_1-1-23_200204029402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08525" y="31750"/>
            <a:ext cx="3995738" cy="378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8" name="图片 108547" descr="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3988" y="3498850"/>
            <a:ext cx="42672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9" name="图片 108548" descr="tuchang3-l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48175" y="3571875"/>
            <a:ext cx="4572000" cy="29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09569" descr="藏羚羊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588963"/>
            <a:ext cx="3505200" cy="265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图片 109570" descr="藏羚羊皮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536700"/>
            <a:ext cx="4343400" cy="379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文本框 109572"/>
          <p:cNvSpPr txBox="1">
            <a:spLocks noChangeArrowheads="1"/>
          </p:cNvSpPr>
          <p:nvPr/>
        </p:nvSpPr>
        <p:spPr bwMode="auto">
          <a:xfrm>
            <a:off x="900113" y="176213"/>
            <a:ext cx="716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Times New Roman" pitchFamily="18" charset="0"/>
              </a:rPr>
              <a:t>偷猎、滥捕，使野生动物濒临灭绝，生态环境恶化。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23556" name="文本框 109573"/>
          <p:cNvSpPr txBox="1">
            <a:spLocks noChangeArrowheads="1"/>
          </p:cNvSpPr>
          <p:nvPr/>
        </p:nvSpPr>
        <p:spPr bwMode="auto">
          <a:xfrm>
            <a:off x="1636713" y="3244850"/>
            <a:ext cx="152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>
                <a:latin typeface="Times New Roman" pitchFamily="18" charset="0"/>
              </a:rPr>
              <a:t>藏羚羊</a:t>
            </a:r>
          </a:p>
        </p:txBody>
      </p:sp>
      <p:sp>
        <p:nvSpPr>
          <p:cNvPr id="23557" name="文本框 109574"/>
          <p:cNvSpPr txBox="1">
            <a:spLocks noChangeArrowheads="1"/>
          </p:cNvSpPr>
          <p:nvPr/>
        </p:nvSpPr>
        <p:spPr bwMode="auto">
          <a:xfrm>
            <a:off x="4610100" y="6005513"/>
            <a:ext cx="1524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>
                <a:latin typeface="Times New Roman" pitchFamily="18" charset="0"/>
              </a:rPr>
              <a:t>藏野驴</a:t>
            </a:r>
          </a:p>
        </p:txBody>
      </p:sp>
      <p:sp>
        <p:nvSpPr>
          <p:cNvPr id="23558" name="文本框 109575"/>
          <p:cNvSpPr txBox="1">
            <a:spLocks noChangeArrowheads="1"/>
          </p:cNvSpPr>
          <p:nvPr/>
        </p:nvSpPr>
        <p:spPr bwMode="auto">
          <a:xfrm>
            <a:off x="5867400" y="5638800"/>
            <a:ext cx="2590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>
                <a:latin typeface="Times New Roman" pitchFamily="18" charset="0"/>
              </a:rPr>
              <a:t>藏羚羊皮</a:t>
            </a:r>
          </a:p>
        </p:txBody>
      </p:sp>
      <p:pic>
        <p:nvPicPr>
          <p:cNvPr id="23559" name="图片 109577" descr="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7325" y="3611563"/>
            <a:ext cx="4422775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0</TotalTime>
  <Words>557</Words>
  <Paragraphs>82</Paragraphs>
  <Slides>28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Calibri</vt:lpstr>
      <vt:lpstr>宋体</vt:lpstr>
      <vt:lpstr>Arial</vt:lpstr>
      <vt:lpstr>Wingdings</vt:lpstr>
      <vt:lpstr>黑体</vt:lpstr>
      <vt:lpstr>微软雅黑</vt:lpstr>
      <vt:lpstr>Times New Roman</vt:lpstr>
      <vt:lpstr>Verdana</vt:lpstr>
      <vt:lpstr>楷体_GB2312</vt:lpstr>
      <vt:lpstr>古瓶荷花</vt:lpstr>
      <vt:lpstr>幻灯片 1</vt:lpstr>
      <vt:lpstr>幻灯片 2</vt:lpstr>
      <vt:lpstr>这里有……</vt:lpstr>
      <vt:lpstr>这里有……</vt:lpstr>
      <vt:lpstr>这里有……</vt:lpstr>
      <vt:lpstr>这里还有……</vt:lpstr>
      <vt:lpstr>幻灯片 7</vt:lpstr>
      <vt:lpstr>幻灯片 8</vt:lpstr>
      <vt:lpstr>幻灯片 9</vt:lpstr>
      <vt:lpstr>生态环境保护</vt:lpstr>
      <vt:lpstr>我们在行动……</vt:lpstr>
      <vt:lpstr>自然保护区分布</vt:lpstr>
      <vt:lpstr>幻灯片 13</vt:lpstr>
      <vt:lpstr>幻灯片 14</vt:lpstr>
      <vt:lpstr>幻灯片 15</vt:lpstr>
      <vt:lpstr>幻灯片 16</vt:lpstr>
      <vt:lpstr>幻灯片 17</vt:lpstr>
      <vt:lpstr>青藏高原规模最大的太阳能电站</vt:lpstr>
      <vt:lpstr>“聚宝盆”——柴达木盆地</vt:lpstr>
      <vt:lpstr>交通与城市</vt:lpstr>
      <vt:lpstr>青藏铁路</vt:lpstr>
      <vt:lpstr>天路——青藏铁路</vt:lpstr>
      <vt:lpstr>青藏公路</vt:lpstr>
      <vt:lpstr>青藏旅游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USER</cp:lastModifiedBy>
  <dcterms:created xsi:type="dcterms:W3CDTF">2016-08-26T13:09:00Z</dcterms:created>
  <dcterms:modified xsi:type="dcterms:W3CDTF">2018-10-09T02:24:24Z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