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5"/>
  </p:notesMasterIdLst>
  <p:sldIdLst>
    <p:sldId id="694" r:id="rId2"/>
    <p:sldId id="772" r:id="rId3"/>
    <p:sldId id="906" r:id="rId4"/>
    <p:sldId id="998" r:id="rId5"/>
    <p:sldId id="1000" r:id="rId6"/>
    <p:sldId id="911" r:id="rId7"/>
    <p:sldId id="912" r:id="rId8"/>
    <p:sldId id="913" r:id="rId9"/>
    <p:sldId id="914" r:id="rId10"/>
    <p:sldId id="915" r:id="rId11"/>
    <p:sldId id="920" r:id="rId12"/>
    <p:sldId id="946" r:id="rId13"/>
    <p:sldId id="963" r:id="rId14"/>
    <p:sldId id="973" r:id="rId15"/>
    <p:sldId id="974" r:id="rId16"/>
    <p:sldId id="975" r:id="rId17"/>
    <p:sldId id="982" r:id="rId18"/>
    <p:sldId id="986" r:id="rId19"/>
    <p:sldId id="988" r:id="rId20"/>
    <p:sldId id="989" r:id="rId21"/>
    <p:sldId id="991" r:id="rId22"/>
    <p:sldId id="994" r:id="rId23"/>
    <p:sldId id="1001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6BE"/>
    <a:srgbClr val="0000FF"/>
    <a:srgbClr val="ECFBA3"/>
    <a:srgbClr val="BCADF1"/>
    <a:srgbClr val="8C99AA"/>
    <a:srgbClr val="99CC00"/>
    <a:srgbClr val="6DFF44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702"/>
    <p:restoredTop sz="94620"/>
  </p:normalViewPr>
  <p:slideViewPr>
    <p:cSldViewPr>
      <p:cViewPr varScale="1">
        <p:scale>
          <a:sx n="91" d="100"/>
          <a:sy n="91" d="100"/>
        </p:scale>
        <p:origin x="-144" y="-90"/>
      </p:cViewPr>
      <p:guideLst>
        <p:guide orient="horz" pos="3258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buFontTx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buFontTx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B3E8264-74FB-4A68-8D69-7F5320FCB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D881607-327E-497E-9886-7874865DFEFC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5603A3B-B7EE-4994-A982-24FFCB91982A}" type="slidenum">
              <a:rPr lang="zh-CN" altLang="en-US"/>
              <a:pPr/>
              <a:t>‹#›</a:t>
            </a:fld>
            <a:endParaRPr lang="en-US" altLang="zh-CN"/>
          </a:p>
        </p:txBody>
      </p:sp>
      <p:grpSp>
        <p:nvGrpSpPr>
          <p:cNvPr id="6759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7593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4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5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596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67597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8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599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00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01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7602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7603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4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5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7606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7607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08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09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10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11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7612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613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267CC3-AF55-428F-8904-E35EDC449D43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B8271-8417-46A3-8CCA-60E5E746C3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3BED38-8550-4F51-9B06-49F8E6AA2ECE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B4E91-7B4C-499E-86E2-90BF869F369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E71487-EF12-46BD-AE14-2ABABD1A1655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E3C789-62B9-4031-AF4F-8AA73EFB0C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511F6C-5F7A-4176-B4CB-6CACB4E6E14C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5D8BD-C240-4D91-A6CC-FDDF088A810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001882-B87C-4DC5-B7D3-FAD100A7A296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194C6A-6048-49E5-9B9C-A85ACED135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98DDE4-18DB-4F6C-8527-647AB3286695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726AD4-4CBA-4D2F-8B9D-536F9D96E3A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ECACCD1-A8C3-4F78-85C7-08FE2DD8163D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6BF8A-665C-42D1-A15D-7730046AF12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BF8671-1C71-4930-A26D-39F57AD0E5B9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66323-D153-4966-B732-EC75F5102EF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33116F-6494-4443-8922-201FB8183D8A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E096E-B68A-41CA-ABBD-7AC36612ADB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132D05-5F38-4CBE-9736-7FE41325B72C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52686-EA9F-4C09-8C6B-9C7C0FBED40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0043D9D-63DC-4D35-B45C-DC98E6FBAA8E}" type="datetimeFigureOut">
              <a:rPr lang="zh-CN" altLang="en-US"/>
              <a:pPr/>
              <a:t>2017/8/2</a:t>
            </a:fld>
            <a:endParaRPr lang="en-US" altLang="zh-CN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65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A818076-15F8-47A9-BE93-ACE5F0EEC59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656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56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657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657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658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658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6582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83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84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6585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86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87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6588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6589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0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1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2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3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4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5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59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659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6598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99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60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660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6602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6603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6604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05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06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07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08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09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10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611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661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2278063" y="1689100"/>
            <a:ext cx="4754562" cy="2219325"/>
            <a:chOff x="3457" y="2387"/>
            <a:chExt cx="7491" cy="3491"/>
          </a:xfrm>
        </p:grpSpPr>
        <p:sp>
          <p:nvSpPr>
            <p:cNvPr id="15364" name="文本框 1"/>
            <p:cNvSpPr txBox="1">
              <a:spLocks noChangeArrowheads="1"/>
            </p:cNvSpPr>
            <p:nvPr/>
          </p:nvSpPr>
          <p:spPr bwMode="auto">
            <a:xfrm>
              <a:off x="3457" y="3720"/>
              <a:ext cx="7491" cy="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Arial" charset="0"/>
                <a:buNone/>
              </a:pPr>
              <a:r>
                <a:rPr lang="zh-CN" altLang="en-US" sz="4000">
                  <a:latin typeface="黑体" pitchFamily="49" charset="-122"/>
                  <a:ea typeface="黑体" pitchFamily="49" charset="-122"/>
                </a:rPr>
                <a:t>第一节  辽阔的海域</a:t>
              </a:r>
            </a:p>
            <a:p>
              <a:pPr algn="ctr">
                <a:lnSpc>
                  <a:spcPct val="120000"/>
                </a:lnSpc>
                <a:buFont typeface="Arial" charset="0"/>
                <a:buNone/>
              </a:pPr>
              <a:endParaRPr lang="zh-CN" altLang="en-US" sz="300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5365" name="文本框 3"/>
            <p:cNvSpPr txBox="1">
              <a:spLocks noChangeArrowheads="1"/>
            </p:cNvSpPr>
            <p:nvPr/>
          </p:nvSpPr>
          <p:spPr bwMode="auto">
            <a:xfrm>
              <a:off x="3922" y="2387"/>
              <a:ext cx="6562" cy="1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000">
                  <a:solidFill>
                    <a:srgbClr val="ECEEE1"/>
                  </a:solidFill>
                  <a:latin typeface="Calibri" pitchFamily="34" charset="0"/>
                  <a:sym typeface="宋体" charset="-122"/>
                </a:rPr>
                <a:t>第十章  我国的海洋国土</a:t>
              </a:r>
              <a:endParaRPr lang="en-US" altLang="zh-CN" sz="3000">
                <a:solidFill>
                  <a:srgbClr val="ECEEE1"/>
                </a:solidFill>
                <a:latin typeface="Calibri" pitchFamily="34" charset="0"/>
                <a:sym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黄海海鸥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1073150"/>
            <a:ext cx="8351837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876300" y="5884863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黄海海鸥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南海诸岛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9550" y="558800"/>
            <a:ext cx="4837113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2063750" y="65088"/>
            <a:ext cx="645636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黄岩岛属中国海南省三沙市中沙群岛</a:t>
            </a:r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。黄岩岛以</a:t>
            </a:r>
            <a:endParaRPr lang="zh-CN" altLang="en-US" sz="2800" b="1">
              <a:solidFill>
                <a:srgbClr val="FF33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黄岩岛是中国领土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174625"/>
            <a:ext cx="3560763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6" descr="黄岩岛在南海的位置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1075" y="295275"/>
            <a:ext cx="4275138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199" name="Rectangle 7"/>
          <p:cNvSpPr>
            <a:spLocks noChangeArrowheads="1"/>
          </p:cNvSpPr>
          <p:nvPr/>
        </p:nvSpPr>
        <p:spPr bwMode="auto">
          <a:xfrm>
            <a:off x="387350" y="3141663"/>
            <a:ext cx="9009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Calibri" pitchFamily="34" charset="0"/>
              </a:rPr>
              <a:t>黄岩岛自古以来就是中国神圣不可分割领土的一部分！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“领海基线”的划法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53975"/>
            <a:ext cx="8545513" cy="615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4572000" y="5949950"/>
            <a:ext cx="385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000000"/>
                </a:solidFill>
                <a:latin typeface="宋体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</a:rPr>
              <a:t>领海基线</a:t>
            </a:r>
            <a:r>
              <a:rPr lang="zh-CN" altLang="en-US" sz="3200" b="1">
                <a:solidFill>
                  <a:srgbClr val="000000"/>
                </a:solidFill>
                <a:latin typeface="宋体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Calibri" pitchFamily="34" charset="0"/>
              </a:rPr>
              <a:t>的划法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1223963" y="1736725"/>
            <a:ext cx="70580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　　我国大陆海岸漫长曲折，北起辽宁省的鸭绿江口，南到广西壮族自治区的北仑河口，全长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1.8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万多千米。我国大陆海岸主要有平原海岸和山地海岸两大类，大致以杭州湾为界，以北两类海岸交错分布，以南则基本上是山地海岸。</a:t>
            </a:r>
          </a:p>
        </p:txBody>
      </p:sp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1828800" y="452438"/>
            <a:ext cx="2478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漫长的海岸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10"/>
          <p:cNvGrpSpPr>
            <a:grpSpLocks/>
          </p:cNvGrpSpPr>
          <p:nvPr/>
        </p:nvGrpSpPr>
        <p:grpSpPr bwMode="auto">
          <a:xfrm>
            <a:off x="1042988" y="3105150"/>
            <a:ext cx="7380287" cy="2954338"/>
            <a:chOff x="295" y="845"/>
            <a:chExt cx="5238" cy="2122"/>
          </a:xfrm>
        </p:grpSpPr>
        <p:pic>
          <p:nvPicPr>
            <p:cNvPr id="30723" name="Picture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845"/>
              <a:ext cx="2523" cy="1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4" name="Picture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890"/>
              <a:ext cx="2472" cy="1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907" y="2704"/>
              <a:ext cx="1266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南沙群岛珊瑚礁</a:t>
              </a:r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3628" y="2636"/>
              <a:ext cx="1428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海南东岗寨红树林</a:t>
              </a:r>
            </a:p>
          </p:txBody>
        </p:sp>
      </p:grpSp>
      <p:sp>
        <p:nvSpPr>
          <p:cNvPr id="30722" name="Rectangle 9"/>
          <p:cNvSpPr>
            <a:spLocks noChangeArrowheads="1"/>
          </p:cNvSpPr>
          <p:nvPr/>
        </p:nvSpPr>
        <p:spPr bwMode="auto">
          <a:xfrm>
            <a:off x="719138" y="620713"/>
            <a:ext cx="78041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　　在我国热带、亚热带部分大陆和岛屿，还分布有独特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的珊瑚礁和红树林海岸。台湾东部的太平洋沿岸是我国海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岸地形最丰富、奇特的地区。我国海岸自然资源丰富，仅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潮间滩涂面积就有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380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万公顷，水深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0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～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15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米的浅海面积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>
                <a:latin typeface="Verdana" pitchFamily="34" charset="0"/>
                <a:ea typeface="黑体" pitchFamily="49" charset="-122"/>
              </a:rPr>
              <a:t>12.4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万平方千米。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5" descr="u=2773407668,3397121705&amp;fm=23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050" y="285750"/>
            <a:ext cx="51816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7" descr="u=1403495486,1318745145&amp;fm=23&amp;gp=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41675"/>
            <a:ext cx="444976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9" descr="u=2297012159,963464542&amp;fm=21&amp;gp=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5" y="334963"/>
            <a:ext cx="370840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1" descr="u=558433375,3572050603&amp;fm=23&amp;gp=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3067050"/>
            <a:ext cx="44640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长江三角洲地区主要港口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52388"/>
            <a:ext cx="7038975" cy="62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9733" name="Oval 6"/>
          <p:cNvSpPr>
            <a:spLocks noChangeArrowheads="1"/>
          </p:cNvSpPr>
          <p:nvPr/>
        </p:nvSpPr>
        <p:spPr bwMode="auto">
          <a:xfrm rot="-875963">
            <a:off x="5586413" y="3794125"/>
            <a:ext cx="1512887" cy="63658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4" name="Oval 8"/>
          <p:cNvSpPr>
            <a:spLocks noChangeArrowheads="1"/>
          </p:cNvSpPr>
          <p:nvPr/>
        </p:nvSpPr>
        <p:spPr bwMode="auto">
          <a:xfrm>
            <a:off x="2484438" y="1052513"/>
            <a:ext cx="719137" cy="5048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5" name="Oval 6"/>
          <p:cNvSpPr>
            <a:spLocks noChangeArrowheads="1"/>
          </p:cNvSpPr>
          <p:nvPr/>
        </p:nvSpPr>
        <p:spPr bwMode="auto">
          <a:xfrm rot="-238134">
            <a:off x="1905000" y="836613"/>
            <a:ext cx="3311525" cy="79057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6" name="Oval 6"/>
          <p:cNvSpPr>
            <a:spLocks noChangeArrowheads="1"/>
          </p:cNvSpPr>
          <p:nvPr/>
        </p:nvSpPr>
        <p:spPr bwMode="auto">
          <a:xfrm rot="-1015670">
            <a:off x="4618038" y="4124325"/>
            <a:ext cx="803275" cy="328613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7" name="Oval 6"/>
          <p:cNvSpPr>
            <a:spLocks noChangeArrowheads="1"/>
          </p:cNvSpPr>
          <p:nvPr/>
        </p:nvSpPr>
        <p:spPr bwMode="auto">
          <a:xfrm rot="-2842083">
            <a:off x="3681413" y="4678362"/>
            <a:ext cx="927100" cy="339725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vert="eaVert"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8" name="Oval 6"/>
          <p:cNvSpPr>
            <a:spLocks noChangeArrowheads="1"/>
          </p:cNvSpPr>
          <p:nvPr/>
        </p:nvSpPr>
        <p:spPr bwMode="auto">
          <a:xfrm rot="-5400000">
            <a:off x="6906419" y="3140869"/>
            <a:ext cx="1223962" cy="431800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vert="eaVert"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39" name="Oval 8"/>
          <p:cNvSpPr>
            <a:spLocks noChangeArrowheads="1"/>
          </p:cNvSpPr>
          <p:nvPr/>
        </p:nvSpPr>
        <p:spPr bwMode="auto">
          <a:xfrm>
            <a:off x="3419475" y="908050"/>
            <a:ext cx="936625" cy="576263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41" name="Oval 8"/>
          <p:cNvSpPr>
            <a:spLocks noChangeArrowheads="1"/>
          </p:cNvSpPr>
          <p:nvPr/>
        </p:nvSpPr>
        <p:spPr bwMode="auto">
          <a:xfrm>
            <a:off x="4694238" y="1495425"/>
            <a:ext cx="792162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42" name="Oval 8"/>
          <p:cNvSpPr>
            <a:spLocks noChangeArrowheads="1"/>
          </p:cNvSpPr>
          <p:nvPr/>
        </p:nvSpPr>
        <p:spPr bwMode="auto">
          <a:xfrm>
            <a:off x="6226175" y="2571750"/>
            <a:ext cx="792163" cy="576263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43" name="Oval 8"/>
          <p:cNvSpPr>
            <a:spLocks noChangeArrowheads="1"/>
          </p:cNvSpPr>
          <p:nvPr/>
        </p:nvSpPr>
        <p:spPr bwMode="auto">
          <a:xfrm>
            <a:off x="5999163" y="3187700"/>
            <a:ext cx="647700" cy="4318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9744" name="Oval 8"/>
          <p:cNvSpPr>
            <a:spLocks noChangeArrowheads="1"/>
          </p:cNvSpPr>
          <p:nvPr/>
        </p:nvSpPr>
        <p:spPr bwMode="auto">
          <a:xfrm>
            <a:off x="6640513" y="4318000"/>
            <a:ext cx="1439862" cy="7207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9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33" grpId="0" bldLvl="0" animBg="1"/>
      <p:bldP spid="329734" grpId="0" bldLvl="0" animBg="1"/>
      <p:bldP spid="329735" grpId="0" bldLvl="0" animBg="1"/>
      <p:bldP spid="329736" grpId="0" bldLvl="0" animBg="1"/>
      <p:bldP spid="329737" grpId="0" bldLvl="0" animBg="1"/>
      <p:bldP spid="329738" grpId="0" bldLvl="0" animBg="1"/>
      <p:bldP spid="329739" grpId="0" bldLvl="0" animBg="1"/>
      <p:bldP spid="329741" grpId="0" bldLvl="0" animBg="1"/>
      <p:bldP spid="329742" grpId="0" bldLvl="0" animBg="1"/>
      <p:bldP spid="329743" grpId="0" bldLvl="0" animBg="1"/>
      <p:bldP spid="32974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ChangeArrowheads="1"/>
          </p:cNvSpPr>
          <p:nvPr/>
        </p:nvSpPr>
        <p:spPr bwMode="auto">
          <a:xfrm>
            <a:off x="3908425" y="3246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latin typeface="Arial" charset="0"/>
            </a:endParaRPr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852488" y="736600"/>
            <a:ext cx="774065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　　我国拥有面积大于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500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平方米的岛屿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6500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多个，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绝大多数分布在东海和南海。我国岛屿岸线的总长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度约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1.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４万千米。台湾岛和海南岛分别是我国第一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和第二大岛屿，它们原来都与大陆相连。崇明岛是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我国第三大岛，也是我国最大的冲积岛。</a:t>
            </a:r>
          </a:p>
        </p:txBody>
      </p:sp>
      <p:pic>
        <p:nvPicPr>
          <p:cNvPr id="33795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3068638"/>
            <a:ext cx="327660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2484438" y="5984875"/>
            <a:ext cx="3841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我国第二大岛屿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海南岛卫星影像</a:t>
            </a:r>
          </a:p>
        </p:txBody>
      </p:sp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3046413" y="144463"/>
            <a:ext cx="247808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众多的岛屿</a:t>
            </a:r>
          </a:p>
          <a:p>
            <a:pPr>
              <a:defRPr/>
            </a:pPr>
            <a:endParaRPr kumimoji="1" lang="en-US" altLang="zh-CN" sz="3600" b="1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9" descr="04bb2ed1-8b5f-45a4-8ae9-82d2460b720a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3397250"/>
            <a:ext cx="4335463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11" descr="413227_843461042_200903271418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9025" y="3473450"/>
            <a:ext cx="39052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3" descr="1-110F413150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4075" y="79375"/>
            <a:ext cx="4395788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5" descr="200908030542426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88" y="14288"/>
            <a:ext cx="428466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16"/>
          <p:cNvSpPr txBox="1">
            <a:spLocks noChangeArrowheads="1"/>
          </p:cNvSpPr>
          <p:nvPr/>
        </p:nvSpPr>
        <p:spPr bwMode="auto">
          <a:xfrm>
            <a:off x="3322638" y="3046413"/>
            <a:ext cx="25193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charset="0"/>
              </a:rPr>
              <a:t>南沙群岛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C:\Users\zyglb\Desktop\标题33\学习目标1.png学习目标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63525"/>
            <a:ext cx="2206625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Group 5"/>
          <p:cNvGraphicFramePr>
            <a:graphicFrameLocks noGrp="1"/>
          </p:cNvGraphicFramePr>
          <p:nvPr/>
        </p:nvGraphicFramePr>
        <p:xfrm>
          <a:off x="457200" y="1981200"/>
          <a:ext cx="8232775" cy="3082925"/>
        </p:xfrm>
        <a:graphic>
          <a:graphicData uri="http://schemas.openxmlformats.org/drawingml/2006/table">
            <a:tbl>
              <a:tblPr/>
              <a:tblGrid>
                <a:gridCol w="1371600"/>
                <a:gridCol w="6861175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sym typeface="Tahoma" pitchFamily="34" charset="0"/>
                        </a:rPr>
                        <a:t>学习目标 1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Tahoma" pitchFamily="34" charset="0"/>
                      </a:endParaRPr>
                    </a:p>
                  </a:txBody>
                  <a:tcPr marL="46990" marR="46990" marT="46962" marB="469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黑体" pitchFamily="49" charset="-122"/>
                          <a:sym typeface="Tahoma" pitchFamily="34" charset="0"/>
                        </a:rPr>
                        <a:t>  能够运用地图说出我国的近海海域包括哪些及其范围。</a:t>
                      </a:r>
                    </a:p>
                  </a:txBody>
                  <a:tcPr marL="46990" marR="46990" marT="46972" marB="469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sym typeface="Tahoma" pitchFamily="34" charset="0"/>
                        </a:rPr>
                        <a:t>学习目标 2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Tahoma" pitchFamily="34" charset="0"/>
                      </a:endParaRPr>
                    </a:p>
                  </a:txBody>
                  <a:tcPr marL="46990" marR="46990" marT="46962" marB="469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黑体" pitchFamily="49" charset="-122"/>
                          <a:sym typeface="Tahoma" pitchFamily="34" charset="0"/>
                        </a:rPr>
                        <a:t>  了解我国有漫长的海岸及海岸类型的分类和特点。</a:t>
                      </a:r>
                    </a:p>
                  </a:txBody>
                  <a:tcPr marL="46990" marR="46990" marT="46972" marB="469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49" charset="-122"/>
                          <a:sym typeface="Tahoma" pitchFamily="34" charset="0"/>
                        </a:rPr>
                        <a:t>学习目标 3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49" charset="-122"/>
                        <a:ea typeface="黑体" pitchFamily="49" charset="-122"/>
                        <a:sym typeface="Tahoma" pitchFamily="34" charset="0"/>
                      </a:endParaRPr>
                    </a:p>
                  </a:txBody>
                  <a:tcPr marL="46990" marR="46990" marT="46962" marB="4696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黑体" pitchFamily="49" charset="-122"/>
                          <a:sym typeface="Tahoma" pitchFamily="34" charset="0"/>
                        </a:rPr>
                        <a:t>  知道我国有众多的岛屿，及主要的岛屿和群岛。</a:t>
                      </a:r>
                    </a:p>
                  </a:txBody>
                  <a:tcPr marL="46990" marR="46990" marT="46972" marB="4697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ChangeArrowheads="1"/>
          </p:cNvSpPr>
          <p:nvPr/>
        </p:nvSpPr>
        <p:spPr bwMode="auto">
          <a:xfrm>
            <a:off x="719138" y="728663"/>
            <a:ext cx="792003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400">
                <a:latin typeface="Verdana" pitchFamily="34" charset="0"/>
                <a:ea typeface="黑体" pitchFamily="49" charset="-122"/>
              </a:rPr>
              <a:t>      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我国有些岛屿成群分布，成为群岛，如庙岛群岛和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舟山群岛。其中，舟山群岛是我国最大的群岛，附近的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舟山渔场是我国最大的渔场。有些岛屿与大陆（或岛屿）之间形成海峡，如台湾海峡和琼州海峡，它们的宽度较小、水流较急、深度也较大，多为交通要道。</a:t>
            </a:r>
          </a:p>
        </p:txBody>
      </p:sp>
      <p:grpSp>
        <p:nvGrpSpPr>
          <p:cNvPr id="35842" name="Group 5"/>
          <p:cNvGrpSpPr>
            <a:grpSpLocks/>
          </p:cNvGrpSpPr>
          <p:nvPr/>
        </p:nvGrpSpPr>
        <p:grpSpPr bwMode="auto">
          <a:xfrm>
            <a:off x="2843213" y="3429000"/>
            <a:ext cx="3455987" cy="2563813"/>
            <a:chOff x="3198" y="1207"/>
            <a:chExt cx="2177" cy="1615"/>
          </a:xfrm>
        </p:grpSpPr>
        <p:pic>
          <p:nvPicPr>
            <p:cNvPr id="35843" name="Picture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98" y="1207"/>
              <a:ext cx="2177" cy="1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4" name="Rectangle 7"/>
            <p:cNvSpPr>
              <a:spLocks noChangeArrowheads="1"/>
            </p:cNvSpPr>
            <p:nvPr/>
          </p:nvSpPr>
          <p:spPr bwMode="auto">
            <a:xfrm>
              <a:off x="3946" y="2591"/>
              <a:ext cx="6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舟山群岛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6324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500" b="1">
                <a:solidFill>
                  <a:srgbClr val="FFFFFF"/>
                </a:solidFill>
                <a:latin typeface="Calibri" pitchFamily="34" charset="0"/>
              </a:rPr>
              <a:t>祖国不可分割的部分</a:t>
            </a:r>
            <a:r>
              <a:rPr lang="en-US" altLang="zh-CN" sz="2500" b="1">
                <a:solidFill>
                  <a:srgbClr val="FFFFFF"/>
                </a:solidFill>
                <a:latin typeface="Calibri" pitchFamily="34" charset="0"/>
              </a:rPr>
              <a:t>——</a:t>
            </a:r>
            <a:r>
              <a:rPr lang="zh-CN" altLang="en-US" sz="2500" b="1">
                <a:solidFill>
                  <a:srgbClr val="FFFFFF"/>
                </a:solidFill>
                <a:latin typeface="Calibri" pitchFamily="34" charset="0"/>
              </a:rPr>
              <a:t>钓鱼岛</a:t>
            </a:r>
          </a:p>
        </p:txBody>
      </p:sp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228600" y="1219200"/>
            <a:ext cx="25908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en-US" altLang="zh-CN" sz="20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00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钓鱼诸岛自古以来就是中国的领土，它和台湾一样是中国领土不可分割的一部分。中国对钓鱼诸岛及其附近海域拥有无可争辩的主权。</a:t>
            </a:r>
            <a:r>
              <a:rPr lang="zh-CN" altLang="en-US" sz="20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pic>
        <p:nvPicPr>
          <p:cNvPr id="36867" name="Picture 4" descr="台湾地形"/>
          <p:cNvPicPr>
            <a:picLocks noChangeAspect="1"/>
          </p:cNvPicPr>
          <p:nvPr/>
        </p:nvPicPr>
        <p:blipFill>
          <a:blip r:embed="rId2"/>
          <a:srcRect l="42000" t="696" r="259" b="45816"/>
          <a:stretch>
            <a:fillRect/>
          </a:stretch>
        </p:blipFill>
        <p:spPr bwMode="auto">
          <a:xfrm>
            <a:off x="2819400" y="1295400"/>
            <a:ext cx="6172200" cy="4856163"/>
          </a:xfrm>
          <a:prstGeom prst="rect">
            <a:avLst/>
          </a:prstGeom>
          <a:noFill/>
          <a:ln w="38100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36868" name="Picture 5" descr="贝贝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4419600"/>
            <a:ext cx="172243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中国东海防空识别区划设示意图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 flipH="1" flipV="1">
            <a:off x="2433638" y="304800"/>
            <a:ext cx="4240212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流程图: 联系 19"/>
          <p:cNvSpPr/>
          <p:nvPr/>
        </p:nvSpPr>
        <p:spPr bwMode="auto">
          <a:xfrm rot="1426700">
            <a:off x="4046538" y="2278063"/>
            <a:ext cx="1190625" cy="2784475"/>
          </a:xfrm>
          <a:prstGeom prst="flowChartConnector">
            <a:avLst/>
          </a:prstGeom>
          <a:noFill/>
          <a:ln w="28575" cap="flat" cmpd="sng" algn="ctr">
            <a:solidFill>
              <a:srgbClr val="9FD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+mn-ea"/>
                <a:ea typeface="+mn-ea"/>
              </a:rPr>
              <a:t>辽阔的海域</a:t>
            </a:r>
          </a:p>
        </p:txBody>
      </p:sp>
      <p:sp>
        <p:nvSpPr>
          <p:cNvPr id="38914" name="流程图: 联系 2"/>
          <p:cNvSpPr>
            <a:spLocks noChangeArrowheads="1"/>
          </p:cNvSpPr>
          <p:nvPr/>
        </p:nvSpPr>
        <p:spPr bwMode="auto">
          <a:xfrm>
            <a:off x="3506788" y="1371600"/>
            <a:ext cx="1436687" cy="1422400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世界海洋大国</a:t>
            </a:r>
          </a:p>
        </p:txBody>
      </p:sp>
      <p:sp>
        <p:nvSpPr>
          <p:cNvPr id="38915" name="流程图: 联系 19"/>
          <p:cNvSpPr>
            <a:spLocks noChangeArrowheads="1"/>
          </p:cNvSpPr>
          <p:nvPr/>
        </p:nvSpPr>
        <p:spPr bwMode="auto">
          <a:xfrm>
            <a:off x="2530475" y="3883025"/>
            <a:ext cx="1473200" cy="1301750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漫长的海岸</a:t>
            </a:r>
          </a:p>
        </p:txBody>
      </p:sp>
      <p:sp>
        <p:nvSpPr>
          <p:cNvPr id="38916" name="流程图: 联系 29"/>
          <p:cNvSpPr>
            <a:spLocks noChangeArrowheads="1"/>
          </p:cNvSpPr>
          <p:nvPr/>
        </p:nvSpPr>
        <p:spPr bwMode="auto">
          <a:xfrm>
            <a:off x="4662488" y="4014788"/>
            <a:ext cx="1341437" cy="1276350"/>
          </a:xfrm>
          <a:prstGeom prst="flowChartConnector">
            <a:avLst/>
          </a:prstGeom>
          <a:solidFill>
            <a:srgbClr val="9FD0F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众多的岛屿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427788" y="3883025"/>
            <a:ext cx="1192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岛屿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305425" y="965200"/>
            <a:ext cx="2343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近海海域及其范围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103313" y="3778250"/>
            <a:ext cx="1344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平原海岸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5294313" y="2089150"/>
            <a:ext cx="25352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我国管辖的海域范围</a:t>
            </a:r>
          </a:p>
        </p:txBody>
      </p:sp>
      <p:sp>
        <p:nvSpPr>
          <p:cNvPr id="38921" name="左大括号 2"/>
          <p:cNvSpPr>
            <a:spLocks/>
          </p:cNvSpPr>
          <p:nvPr/>
        </p:nvSpPr>
        <p:spPr bwMode="auto">
          <a:xfrm>
            <a:off x="4776788" y="1135063"/>
            <a:ext cx="517525" cy="1279525"/>
          </a:xfrm>
          <a:prstGeom prst="leftBrace">
            <a:avLst>
              <a:gd name="adj1" fmla="val 8344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38922" name="左大括号 32"/>
          <p:cNvSpPr>
            <a:spLocks/>
          </p:cNvSpPr>
          <p:nvPr/>
        </p:nvSpPr>
        <p:spPr bwMode="auto">
          <a:xfrm rot="10800000">
            <a:off x="2181225" y="3978275"/>
            <a:ext cx="517525" cy="1279525"/>
          </a:xfrm>
          <a:prstGeom prst="leftBrace">
            <a:avLst>
              <a:gd name="adj1" fmla="val 8344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1084263" y="4221163"/>
            <a:ext cx="1344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山地海岸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841375" y="4606925"/>
            <a:ext cx="16621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珊瑚礁海岸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825500" y="5019675"/>
            <a:ext cx="16637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红树林海岸</a:t>
            </a:r>
          </a:p>
        </p:txBody>
      </p:sp>
      <p:sp>
        <p:nvSpPr>
          <p:cNvPr id="38926" name="左大括号 36"/>
          <p:cNvSpPr>
            <a:spLocks/>
          </p:cNvSpPr>
          <p:nvPr/>
        </p:nvSpPr>
        <p:spPr bwMode="auto">
          <a:xfrm>
            <a:off x="5872163" y="4079875"/>
            <a:ext cx="534987" cy="1154113"/>
          </a:xfrm>
          <a:prstGeom prst="leftBrace">
            <a:avLst>
              <a:gd name="adj1" fmla="val 8349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6427788" y="5006975"/>
            <a:ext cx="1192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群岛</a:t>
            </a:r>
          </a:p>
        </p:txBody>
      </p:sp>
      <p:pic>
        <p:nvPicPr>
          <p:cNvPr id="38928" name="Picture 14" descr="C:\Users\zyglb\Desktop\标题33\课堂小结1.png课堂小结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55563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4" grpId="0"/>
      <p:bldP spid="35" grpId="0"/>
      <p:bldP spid="36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ChangeArrowheads="1"/>
          </p:cNvSpPr>
          <p:nvPr/>
        </p:nvSpPr>
        <p:spPr bwMode="auto">
          <a:xfrm>
            <a:off x="712788" y="949325"/>
            <a:ext cx="7885112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　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我爱这蓝色的海洋， 祖国的海疆壮丽宽广，我爱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海岸耸立的山峰，俯瞰着海面像哨兵一样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我爱这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蓝色的海洋，祖国的海疆有丰富的宝藏，我爱晴朗辽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阔的海空，英雄的战鹰在展翅飞翔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……”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歌曲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《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我爱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蓝色的海洋</a:t>
            </a:r>
            <a:r>
              <a:rPr lang="en-US" altLang="zh-CN" sz="2400">
                <a:latin typeface="Verdana" pitchFamily="34" charset="0"/>
                <a:ea typeface="黑体" pitchFamily="49" charset="-122"/>
              </a:rPr>
              <a:t>》</a:t>
            </a:r>
            <a:r>
              <a:rPr lang="zh-CN" altLang="en-US" sz="2400">
                <a:latin typeface="Verdana" pitchFamily="34" charset="0"/>
                <a:ea typeface="黑体" pitchFamily="49" charset="-122"/>
              </a:rPr>
              <a:t>，表达了人民子弟兵热爱海洋国土与守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卫祖国海防的情感与信念。我国海域辽阔，资源丰富，</a:t>
            </a:r>
          </a:p>
          <a:p>
            <a:pPr>
              <a:lnSpc>
                <a:spcPct val="11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维护国家安全和海洋权益，是历史赋予我们的神圣责任。</a:t>
            </a:r>
          </a:p>
        </p:txBody>
      </p:sp>
      <p:grpSp>
        <p:nvGrpSpPr>
          <p:cNvPr id="222224" name="Group 16"/>
          <p:cNvGrpSpPr>
            <a:grpSpLocks/>
          </p:cNvGrpSpPr>
          <p:nvPr/>
        </p:nvGrpSpPr>
        <p:grpSpPr bwMode="auto">
          <a:xfrm>
            <a:off x="5435600" y="4545013"/>
            <a:ext cx="3133725" cy="1817687"/>
            <a:chOff x="2857" y="2727"/>
            <a:chExt cx="1996" cy="1157"/>
          </a:xfrm>
        </p:grpSpPr>
        <p:sp>
          <p:nvSpPr>
            <p:cNvPr id="18439" name="AutoShape 17"/>
            <p:cNvSpPr>
              <a:spLocks noChangeArrowheads="1"/>
            </p:cNvSpPr>
            <p:nvPr/>
          </p:nvSpPr>
          <p:spPr bwMode="auto">
            <a:xfrm>
              <a:off x="2857" y="2727"/>
              <a:ext cx="1996" cy="1157"/>
            </a:xfrm>
            <a:prstGeom prst="cloudCallout">
              <a:avLst>
                <a:gd name="adj1" fmla="val 25148"/>
                <a:gd name="adj2" fmla="val 53542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buFont typeface="Arial" charset="0"/>
                <a:buNone/>
              </a:pPr>
              <a:endParaRPr lang="zh-CN" altLang="zh-CN"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8440" name="Text Box 18"/>
            <p:cNvSpPr txBox="1">
              <a:spLocks noChangeArrowheads="1"/>
            </p:cNvSpPr>
            <p:nvPr/>
          </p:nvSpPr>
          <p:spPr bwMode="auto">
            <a:xfrm>
              <a:off x="3016" y="3135"/>
              <a:ext cx="1749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solidFill>
                    <a:srgbClr val="FF3300"/>
                  </a:solidFill>
                  <a:latin typeface="黑体" pitchFamily="49" charset="-122"/>
                  <a:ea typeface="黑体" pitchFamily="49" charset="-122"/>
                </a:rPr>
                <a:t>　　关于我国的海洋国土，你还知道些什么？</a:t>
              </a:r>
            </a:p>
          </p:txBody>
        </p:sp>
      </p:grpSp>
      <p:grpSp>
        <p:nvGrpSpPr>
          <p:cNvPr id="18435" name="Group 20"/>
          <p:cNvGrpSpPr>
            <a:grpSpLocks/>
          </p:cNvGrpSpPr>
          <p:nvPr/>
        </p:nvGrpSpPr>
        <p:grpSpPr bwMode="auto">
          <a:xfrm>
            <a:off x="1254125" y="3992563"/>
            <a:ext cx="4718050" cy="2349500"/>
            <a:chOff x="975" y="2865"/>
            <a:chExt cx="3243" cy="1455"/>
          </a:xfrm>
        </p:grpSpPr>
        <p:sp>
          <p:nvSpPr>
            <p:cNvPr id="18437" name="AutoShape 19"/>
            <p:cNvSpPr>
              <a:spLocks noChangeArrowheads="1"/>
            </p:cNvSpPr>
            <p:nvPr/>
          </p:nvSpPr>
          <p:spPr bwMode="auto">
            <a:xfrm>
              <a:off x="975" y="2865"/>
              <a:ext cx="1519" cy="1455"/>
            </a:xfrm>
            <a:prstGeom prst="flowChartPunchedTape">
              <a:avLst/>
            </a:prstGeom>
            <a:solidFill>
              <a:srgbClr val="00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8438" name="Rectangle 15"/>
            <p:cNvSpPr>
              <a:spLocks noChangeArrowheads="1"/>
            </p:cNvSpPr>
            <p:nvPr/>
          </p:nvSpPr>
          <p:spPr bwMode="auto">
            <a:xfrm>
              <a:off x="1338" y="3135"/>
              <a:ext cx="2880" cy="1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蓝色国土</a:t>
              </a:r>
            </a:p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中国海</a:t>
              </a:r>
            </a:p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领海及毗连区</a:t>
              </a:r>
            </a:p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漫长的海岸</a:t>
              </a:r>
            </a:p>
            <a:p>
              <a:pPr>
                <a:buFont typeface="Arial" charset="0"/>
                <a:buNone/>
              </a:pPr>
              <a:r>
                <a:rPr lang="zh-CN" altLang="en-US">
                  <a:latin typeface="黑体" pitchFamily="49" charset="-122"/>
                  <a:ea typeface="黑体" pitchFamily="49" charset="-122"/>
                </a:rPr>
                <a:t>南海诸岛</a:t>
              </a:r>
            </a:p>
            <a:p>
              <a:pPr>
                <a:buFont typeface="Arial" charset="0"/>
                <a:buNone/>
              </a:pPr>
              <a:r>
                <a:rPr lang="en-US" altLang="zh-CN">
                  <a:latin typeface="黑体" pitchFamily="49" charset="-122"/>
                  <a:ea typeface="黑体" pitchFamily="49" charset="-122"/>
                </a:rPr>
                <a:t>……</a:t>
              </a:r>
            </a:p>
          </p:txBody>
        </p:sp>
      </p:grpSp>
      <p:pic>
        <p:nvPicPr>
          <p:cNvPr id="18436" name="Picture 2" descr="C:\Users\zyglb\Desktop\标题33\情境导入1.png情境导入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6350"/>
            <a:ext cx="2232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066800"/>
            <a:ext cx="5334000" cy="516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4"/>
          <p:cNvSpPr>
            <a:spLocks noChangeArrowheads="1"/>
          </p:cNvSpPr>
          <p:nvPr/>
        </p:nvSpPr>
        <p:spPr bwMode="auto">
          <a:xfrm>
            <a:off x="5257800" y="2362200"/>
            <a:ext cx="3448050" cy="2286000"/>
          </a:xfrm>
          <a:prstGeom prst="roundRect">
            <a:avLst>
              <a:gd name="adj" fmla="val 4204"/>
            </a:avLst>
          </a:prstGeom>
          <a:solidFill>
            <a:schemeClr val="bg1"/>
          </a:solidFill>
          <a:ln w="25400">
            <a:solidFill>
              <a:srgbClr val="C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>
                <a:latin typeface="黑体" pitchFamily="49" charset="-122"/>
                <a:ea typeface="黑体" pitchFamily="49" charset="-122"/>
              </a:rPr>
              <a:t>读图，独立完成后小组交流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指出渤海、黄海、东海、南海之间的大致界线。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说出我国</a:t>
            </a:r>
            <a:r>
              <a:rPr lang="en-US" altLang="zh-CN">
                <a:latin typeface="黑体" pitchFamily="49" charset="-122"/>
                <a:ea typeface="黑体" pitchFamily="49" charset="-122"/>
              </a:rPr>
              <a:t>14</a:t>
            </a:r>
            <a:r>
              <a:rPr lang="zh-CN" altLang="en-US">
                <a:latin typeface="黑体" pitchFamily="49" charset="-122"/>
                <a:ea typeface="黑体" pitchFamily="49" charset="-122"/>
              </a:rPr>
              <a:t>个沿海省级行政区域。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24260" name="Rectangle 4"/>
          <p:cNvSpPr>
            <a:spLocks noChangeArrowheads="1"/>
          </p:cNvSpPr>
          <p:nvPr/>
        </p:nvSpPr>
        <p:spPr bwMode="auto">
          <a:xfrm>
            <a:off x="2805113" y="220663"/>
            <a:ext cx="29368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36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世界海洋大国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 txBox="1">
            <a:spLocks noChangeArrowheads="1"/>
          </p:cNvSpPr>
          <p:nvPr/>
        </p:nvSpPr>
        <p:spPr>
          <a:xfrm>
            <a:off x="533400" y="914400"/>
            <a:ext cx="8286750" cy="42052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b="0" dirty="0" smtClean="0">
                <a:latin typeface="黑体" panose="02010609060101010101" pitchFamily="49" charset="-122"/>
              </a:rPr>
              <a:t>自北向南呈弧状分布的海洋有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渤海、黄海、东海、台湾岛</a:t>
            </a:r>
            <a:endParaRPr lang="en-US" altLang="zh-CN" b="0" dirty="0" smtClean="0">
              <a:solidFill>
                <a:srgbClr val="FF3300"/>
              </a:solidFill>
              <a:latin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以东的太平洋海域、南海</a:t>
            </a:r>
            <a:r>
              <a:rPr lang="zh-CN" altLang="en-US" b="0" dirty="0" smtClean="0">
                <a:latin typeface="黑体" panose="02010609060101010101" pitchFamily="49" charset="-122"/>
              </a:rPr>
              <a:t>，其中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渤海</a:t>
            </a:r>
            <a:r>
              <a:rPr lang="zh-CN" altLang="en-US" b="0" dirty="0" smtClean="0">
                <a:latin typeface="黑体" panose="02010609060101010101" pitchFamily="49" charset="-122"/>
              </a:rPr>
              <a:t>是我国的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内海</a:t>
            </a:r>
            <a:r>
              <a:rPr lang="zh-CN" altLang="en-US" b="0" dirty="0" smtClean="0">
                <a:latin typeface="黑体" panose="02010609060101010101" pitchFamily="49" charset="-122"/>
              </a:rPr>
              <a:t>。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b="0" dirty="0" smtClean="0">
                <a:latin typeface="黑体" panose="02010609060101010101" pitchFamily="49" charset="-122"/>
              </a:rPr>
              <a:t>海域分界线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    渤海</a:t>
            </a:r>
            <a:r>
              <a:rPr lang="zh-CN" altLang="en-US" b="0" dirty="0" smtClean="0">
                <a:latin typeface="黑体" panose="02010609060101010101" pitchFamily="49" charset="-122"/>
              </a:rPr>
              <a:t>和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黄海</a:t>
            </a:r>
            <a:r>
              <a:rPr lang="zh-CN" altLang="en-US" b="0" dirty="0" smtClean="0">
                <a:latin typeface="黑体" panose="02010609060101010101" pitchFamily="49" charset="-122"/>
              </a:rPr>
              <a:t>分界线：老铁山角</a:t>
            </a:r>
            <a:r>
              <a:rPr lang="en-US" altLang="zh-CN" b="0" dirty="0" smtClean="0">
                <a:latin typeface="黑体" panose="02010609060101010101" pitchFamily="49" charset="-122"/>
              </a:rPr>
              <a:t>——</a:t>
            </a:r>
            <a:r>
              <a:rPr lang="zh-CN" altLang="en-US" b="0" dirty="0" smtClean="0">
                <a:latin typeface="黑体" panose="02010609060101010101" pitchFamily="49" charset="-122"/>
              </a:rPr>
              <a:t>蓬莱角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    黄海</a:t>
            </a:r>
            <a:r>
              <a:rPr lang="zh-CN" altLang="en-US" b="0" dirty="0" smtClean="0">
                <a:latin typeface="黑体" panose="02010609060101010101" pitchFamily="49" charset="-122"/>
              </a:rPr>
              <a:t>和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东海</a:t>
            </a:r>
            <a:r>
              <a:rPr lang="zh-CN" altLang="en-US" b="0" dirty="0" smtClean="0">
                <a:latin typeface="黑体" panose="02010609060101010101" pitchFamily="49" charset="-122"/>
              </a:rPr>
              <a:t>分界线：启东角</a:t>
            </a:r>
            <a:r>
              <a:rPr lang="en-US" altLang="zh-CN" b="0" dirty="0" smtClean="0">
                <a:latin typeface="黑体" panose="02010609060101010101" pitchFamily="49" charset="-122"/>
              </a:rPr>
              <a:t>——</a:t>
            </a:r>
            <a:r>
              <a:rPr lang="zh-CN" altLang="en-US" b="0" dirty="0" smtClean="0">
                <a:latin typeface="黑体" panose="02010609060101010101" pitchFamily="49" charset="-122"/>
              </a:rPr>
              <a:t>济州岛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    东海</a:t>
            </a:r>
            <a:r>
              <a:rPr lang="zh-CN" altLang="en-US" b="0" dirty="0" smtClean="0">
                <a:latin typeface="黑体" panose="02010609060101010101" pitchFamily="49" charset="-122"/>
              </a:rPr>
              <a:t>和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南海</a:t>
            </a:r>
            <a:r>
              <a:rPr lang="zh-CN" altLang="en-US" b="0" dirty="0" smtClean="0">
                <a:latin typeface="黑体" panose="02010609060101010101" pitchFamily="49" charset="-122"/>
              </a:rPr>
              <a:t>分界线：南粤岛</a:t>
            </a:r>
            <a:r>
              <a:rPr lang="en-US" altLang="zh-CN" b="0" dirty="0" smtClean="0">
                <a:latin typeface="黑体" panose="02010609060101010101" pitchFamily="49" charset="-122"/>
              </a:rPr>
              <a:t>——</a:t>
            </a:r>
            <a:r>
              <a:rPr lang="zh-CN" altLang="en-US" b="0" dirty="0" smtClean="0">
                <a:latin typeface="黑体" panose="02010609060101010101" pitchFamily="49" charset="-122"/>
              </a:rPr>
              <a:t>鹅銮鼻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latin typeface="黑体" panose="02010609060101010101" pitchFamily="49" charset="-122"/>
              </a:rPr>
              <a:t>    琉球群岛以南、巴士海峡以东为</a:t>
            </a:r>
            <a:r>
              <a:rPr lang="zh-CN" altLang="en-US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太平洋海域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/>
            </a:pPr>
            <a:r>
              <a:rPr lang="en-US" altLang="zh-CN" b="0" dirty="0" smtClean="0">
                <a:solidFill>
                  <a:srgbClr val="FF3300"/>
                </a:solidFill>
                <a:latin typeface="黑体" panose="02010609060101010101" pitchFamily="49" charset="-122"/>
              </a:rPr>
              <a:t>14</a:t>
            </a:r>
            <a:r>
              <a:rPr lang="zh-CN" altLang="en-US" b="0" dirty="0" smtClean="0">
                <a:latin typeface="黑体" panose="02010609060101010101" pitchFamily="49" charset="-122"/>
              </a:rPr>
              <a:t>个沿海的省区：辽、冀、津、鲁、苏、沪、浙、闽、台</a:t>
            </a:r>
            <a:endParaRPr lang="en-US" altLang="zh-CN" b="0" dirty="0" smtClean="0">
              <a:latin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0" dirty="0" smtClean="0">
                <a:latin typeface="黑体" panose="02010609060101010101" pitchFamily="49" charset="-122"/>
              </a:rPr>
              <a:t>、粤、港、澳、琼、桂。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defRPr/>
            </a:pPr>
            <a:endParaRPr lang="en-US" altLang="zh-CN" b="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1008063" y="836613"/>
            <a:ext cx="81359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　　我国是世界海洋大国，近海海域包括渤海、黄海、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东海、台湾岛以东的太平洋海域、南海，它们自北向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南呈弧状分布。其中，渤海是我国的内海，为山东半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岛和辽东半岛环抱，面积最小；黄海因黄河泥沙导致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海水呈黄色调而得名；东海是东中国海的简称，其南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部为祖国大陆与台湾省之间的台湾海峡；南海是南中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国海的简称，分布有众多岛屿、岩礁、沙洲和浅滩，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统称为南海诸岛；台湾以东太平洋海域位于琉球群岛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以南、巴士海峡以东，地震、火山活动和灾害性海浪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2400">
                <a:latin typeface="Verdana" pitchFamily="34" charset="0"/>
                <a:ea typeface="黑体" pitchFamily="49" charset="-122"/>
              </a:rPr>
              <a:t>频繁。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渤海湾日出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241300"/>
            <a:ext cx="7640638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3187700" y="5995988"/>
            <a:ext cx="2232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渤海湾日出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渤海湾畔明珠·辽河油田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280988"/>
            <a:ext cx="8002587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5248275" y="5956300"/>
            <a:ext cx="3565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渤海湾畔辽河油田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黄海海上日落黄昏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200" y="55563"/>
            <a:ext cx="8040688" cy="591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3381375" y="6022975"/>
            <a:ext cx="324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黄海海上日落黄昏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1275</Words>
  <Paragraphs>87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Calibri</vt:lpstr>
      <vt:lpstr>宋体</vt:lpstr>
      <vt:lpstr>Arial</vt:lpstr>
      <vt:lpstr>Comic Sans MS</vt:lpstr>
      <vt:lpstr>黑体</vt:lpstr>
      <vt:lpstr>Times New Roman</vt:lpstr>
      <vt:lpstr>Tahoma</vt:lpstr>
      <vt:lpstr>Verdana</vt:lpstr>
      <vt:lpstr>Wingdings</vt:lpstr>
      <vt:lpstr>楷体_GB2312</vt:lpstr>
      <vt:lpstr>Crayons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2016-08-26T13:09:00Z</dcterms:created>
  <dcterms:modified xsi:type="dcterms:W3CDTF">2018-10-09T02:24:24Z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