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Override5.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heme/themeOverride4.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29"/>
  </p:notesMasterIdLst>
  <p:sldIdLst>
    <p:sldId id="415" r:id="rId2"/>
    <p:sldId id="327" r:id="rId3"/>
    <p:sldId id="332" r:id="rId4"/>
    <p:sldId id="573" r:id="rId5"/>
    <p:sldId id="576" r:id="rId6"/>
    <p:sldId id="575" r:id="rId7"/>
    <p:sldId id="325" r:id="rId8"/>
    <p:sldId id="348" r:id="rId9"/>
    <p:sldId id="358" r:id="rId10"/>
    <p:sldId id="361" r:id="rId11"/>
    <p:sldId id="385" r:id="rId12"/>
    <p:sldId id="365" r:id="rId13"/>
    <p:sldId id="366" r:id="rId14"/>
    <p:sldId id="367" r:id="rId15"/>
    <p:sldId id="370" r:id="rId16"/>
    <p:sldId id="508" r:id="rId17"/>
    <p:sldId id="371" r:id="rId18"/>
    <p:sldId id="392" r:id="rId19"/>
    <p:sldId id="310" r:id="rId20"/>
    <p:sldId id="312" r:id="rId21"/>
    <p:sldId id="403" r:id="rId22"/>
    <p:sldId id="326" r:id="rId23"/>
    <p:sldId id="455" r:id="rId24"/>
    <p:sldId id="321" r:id="rId25"/>
    <p:sldId id="302" r:id="rId26"/>
    <p:sldId id="322" r:id="rId27"/>
    <p:sldId id="323" r:id="rId28"/>
  </p:sldIdLst>
  <p:sldSz cx="11522075" cy="6480175"/>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642" y="-192"/>
      </p:cViewPr>
      <p:guideLst>
        <p:guide orient="horz" pos="2024"/>
        <p:guide pos="359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3794" name="Rectangle 4"/>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614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Tree>
    <p:extLst>
      <p:ext uri="{BB962C8B-B14F-4D97-AF65-F5344CB8AC3E}">
        <p14:creationId xmlns:p14="http://schemas.microsoft.com/office/powerpoint/2010/main" xmlns="" val="32736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p:sp>
      <p:sp>
        <p:nvSpPr>
          <p:cNvPr id="34819" name="Rectangle 3"/>
          <p:cNvSpPr>
            <a:spLocks noGrp="1" noChangeArrowheads="1"/>
          </p:cNvSpPr>
          <p:nvPr>
            <p:ph type="body" idx="1"/>
          </p:nvPr>
        </p:nvSpPr>
        <p:spPr>
          <a:noFill/>
        </p:spPr>
        <p:txBody>
          <a:bodyPr anchor="t"/>
          <a:lstStyle/>
          <a:p>
            <a:pPr eaLnBrk="1" hangingPunct="1"/>
            <a:endParaRPr lang="en-US" altLang="zh-CN"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p:sp>
      <p:sp>
        <p:nvSpPr>
          <p:cNvPr id="35843" name="Rectangle 3"/>
          <p:cNvSpPr>
            <a:spLocks noGrp="1" noChangeArrowheads="1"/>
          </p:cNvSpPr>
          <p:nvPr>
            <p:ph type="body" idx="1"/>
          </p:nvPr>
        </p:nvSpPr>
        <p:spPr>
          <a:noFill/>
        </p:spPr>
        <p:txBody>
          <a:bodyPr anchor="t"/>
          <a:lstStyle/>
          <a:p>
            <a:pPr eaLnBrk="1" hangingPunct="1"/>
            <a:endParaRPr lang="en-US" altLang="zh-CN"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p:sp>
      <p:sp>
        <p:nvSpPr>
          <p:cNvPr id="36867" name="Rectangle 3"/>
          <p:cNvSpPr>
            <a:spLocks noGrp="1" noChangeArrowheads="1"/>
          </p:cNvSpPr>
          <p:nvPr>
            <p:ph type="body" idx="1"/>
          </p:nvPr>
        </p:nvSpPr>
        <p:spPr>
          <a:noFill/>
        </p:spPr>
        <p:txBody>
          <a:bodyPr anchor="t"/>
          <a:lstStyle/>
          <a:p>
            <a:pPr eaLnBrk="1" hangingPunct="1"/>
            <a:endParaRPr lang="en-US" altLang="zh-CN"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p:sp>
      <p:sp>
        <p:nvSpPr>
          <p:cNvPr id="37891" name="Rectangle 3"/>
          <p:cNvSpPr>
            <a:spLocks noGrp="1" noChangeArrowheads="1"/>
          </p:cNvSpPr>
          <p:nvPr>
            <p:ph type="body" idx="1"/>
          </p:nvPr>
        </p:nvSpPr>
        <p:spPr>
          <a:noFill/>
        </p:spPr>
        <p:txBody>
          <a:bodyPr anchor="t"/>
          <a:lstStyle/>
          <a:p>
            <a:pPr eaLnBrk="1" hangingPunct="1"/>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p:sp>
      <p:sp>
        <p:nvSpPr>
          <p:cNvPr id="38915" name="Rectangle 3"/>
          <p:cNvSpPr>
            <a:spLocks noGrp="1" noChangeArrowheads="1"/>
          </p:cNvSpPr>
          <p:nvPr>
            <p:ph type="body" idx="1"/>
          </p:nvPr>
        </p:nvSpPr>
        <p:spPr>
          <a:noFill/>
        </p:spPr>
        <p:txBody>
          <a:bodyPr anchor="t"/>
          <a:lstStyle/>
          <a:p>
            <a:pPr eaLnBrk="1" hangingPunct="1"/>
            <a:endParaRPr lang="en-US" altLang="zh-CN"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289946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10369550" cy="1081087"/>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263" y="1511300"/>
            <a:ext cx="10369550" cy="42767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1949201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425" y="258763"/>
            <a:ext cx="2592388" cy="552926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263" y="258763"/>
            <a:ext cx="7624762" cy="552926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23968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18086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09638" y="4164013"/>
            <a:ext cx="9794875" cy="12874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09638" y="2746375"/>
            <a:ext cx="9794875" cy="14176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586511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10369550" cy="108108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263" y="1511300"/>
            <a:ext cx="5108575" cy="4276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37238" y="1511300"/>
            <a:ext cx="5108575" cy="42767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83386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10369550" cy="1081087"/>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263" y="1450975"/>
            <a:ext cx="5091112" cy="6048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76263" y="2055813"/>
            <a:ext cx="5091112" cy="373221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113" y="1450975"/>
            <a:ext cx="5092700" cy="604838"/>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853113" y="2055813"/>
            <a:ext cx="5092700" cy="3732212"/>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546510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10369550" cy="1081087"/>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xmlns="" val="1650215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70270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263" y="258763"/>
            <a:ext cx="3790950" cy="109696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5325" y="258763"/>
            <a:ext cx="6440488" cy="552926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263" y="1355725"/>
            <a:ext cx="3790950" cy="44323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2308131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9013" y="4535488"/>
            <a:ext cx="6911975" cy="5365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9013" y="579438"/>
            <a:ext cx="6911975" cy="3887787"/>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259013" y="5072063"/>
            <a:ext cx="6911975" cy="76041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428367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ctr" defTabSz="758825" rtl="0" eaLnBrk="0" fontAlgn="base" hangingPunct="0">
        <a:spcBef>
          <a:spcPct val="0"/>
        </a:spcBef>
        <a:spcAft>
          <a:spcPct val="0"/>
        </a:spcAft>
        <a:defRPr sz="3700">
          <a:solidFill>
            <a:schemeClr val="tx1"/>
          </a:solidFill>
          <a:latin typeface="+mj-lt"/>
          <a:ea typeface="+mj-ea"/>
          <a:cs typeface="+mj-cs"/>
        </a:defRPr>
      </a:lvl1pPr>
      <a:lvl2pPr algn="ctr" defTabSz="758825" rtl="0" eaLnBrk="0" fontAlgn="base" hangingPunct="0">
        <a:spcBef>
          <a:spcPct val="0"/>
        </a:spcBef>
        <a:spcAft>
          <a:spcPct val="0"/>
        </a:spcAft>
        <a:defRPr sz="3700">
          <a:solidFill>
            <a:schemeClr val="tx1"/>
          </a:solidFill>
          <a:latin typeface="Calibri" pitchFamily="34" charset="0"/>
          <a:ea typeface="宋体" pitchFamily="2" charset="-122"/>
        </a:defRPr>
      </a:lvl2pPr>
      <a:lvl3pPr algn="ctr" defTabSz="758825" rtl="0" eaLnBrk="0" fontAlgn="base" hangingPunct="0">
        <a:spcBef>
          <a:spcPct val="0"/>
        </a:spcBef>
        <a:spcAft>
          <a:spcPct val="0"/>
        </a:spcAft>
        <a:defRPr sz="3700">
          <a:solidFill>
            <a:schemeClr val="tx1"/>
          </a:solidFill>
          <a:latin typeface="Calibri" pitchFamily="34" charset="0"/>
          <a:ea typeface="宋体" pitchFamily="2" charset="-122"/>
        </a:defRPr>
      </a:lvl3pPr>
      <a:lvl4pPr algn="ctr" defTabSz="758825" rtl="0" eaLnBrk="0" fontAlgn="base" hangingPunct="0">
        <a:spcBef>
          <a:spcPct val="0"/>
        </a:spcBef>
        <a:spcAft>
          <a:spcPct val="0"/>
        </a:spcAft>
        <a:defRPr sz="3700">
          <a:solidFill>
            <a:schemeClr val="tx1"/>
          </a:solidFill>
          <a:latin typeface="Calibri" pitchFamily="34" charset="0"/>
          <a:ea typeface="宋体" pitchFamily="2" charset="-122"/>
        </a:defRPr>
      </a:lvl4pPr>
      <a:lvl5pPr algn="ctr" defTabSz="758825" rtl="0" eaLnBrk="0" fontAlgn="base" hangingPunct="0">
        <a:spcBef>
          <a:spcPct val="0"/>
        </a:spcBef>
        <a:spcAft>
          <a:spcPct val="0"/>
        </a:spcAft>
        <a:defRPr sz="3700">
          <a:solidFill>
            <a:schemeClr val="tx1"/>
          </a:solidFill>
          <a:latin typeface="Calibri" pitchFamily="34" charset="0"/>
          <a:ea typeface="宋体" pitchFamily="2" charset="-122"/>
        </a:defRPr>
      </a:lvl5pPr>
      <a:lvl6pPr marL="457200" algn="ctr" defTabSz="758825" rtl="0" fontAlgn="base">
        <a:spcBef>
          <a:spcPct val="0"/>
        </a:spcBef>
        <a:spcAft>
          <a:spcPct val="0"/>
        </a:spcAft>
        <a:defRPr sz="3700">
          <a:solidFill>
            <a:schemeClr val="tx1"/>
          </a:solidFill>
          <a:latin typeface="Calibri" pitchFamily="34" charset="0"/>
          <a:ea typeface="宋体" pitchFamily="2" charset="-122"/>
        </a:defRPr>
      </a:lvl6pPr>
      <a:lvl7pPr marL="914400" algn="ctr" defTabSz="758825" rtl="0" fontAlgn="base">
        <a:spcBef>
          <a:spcPct val="0"/>
        </a:spcBef>
        <a:spcAft>
          <a:spcPct val="0"/>
        </a:spcAft>
        <a:defRPr sz="3700">
          <a:solidFill>
            <a:schemeClr val="tx1"/>
          </a:solidFill>
          <a:latin typeface="Calibri" pitchFamily="34" charset="0"/>
          <a:ea typeface="宋体" pitchFamily="2" charset="-122"/>
        </a:defRPr>
      </a:lvl7pPr>
      <a:lvl8pPr marL="1371600" algn="ctr" defTabSz="758825" rtl="0" fontAlgn="base">
        <a:spcBef>
          <a:spcPct val="0"/>
        </a:spcBef>
        <a:spcAft>
          <a:spcPct val="0"/>
        </a:spcAft>
        <a:defRPr sz="3700">
          <a:solidFill>
            <a:schemeClr val="tx1"/>
          </a:solidFill>
          <a:latin typeface="Calibri" pitchFamily="34" charset="0"/>
          <a:ea typeface="宋体" pitchFamily="2" charset="-122"/>
        </a:defRPr>
      </a:lvl8pPr>
      <a:lvl9pPr marL="1828800" algn="ctr" defTabSz="758825" rtl="0" fontAlgn="base">
        <a:spcBef>
          <a:spcPct val="0"/>
        </a:spcBef>
        <a:spcAft>
          <a:spcPct val="0"/>
        </a:spcAft>
        <a:defRPr sz="3700">
          <a:solidFill>
            <a:schemeClr val="tx1"/>
          </a:solidFill>
          <a:latin typeface="Calibri" pitchFamily="34" charset="0"/>
          <a:ea typeface="宋体" pitchFamily="2" charset="-122"/>
        </a:defRPr>
      </a:lvl9pPr>
    </p:titleStyle>
    <p:bodyStyle>
      <a:lvl1pPr marL="284163" indent="-284163" algn="l" defTabSz="758825" rtl="0" eaLnBrk="0" fontAlgn="base" hangingPunct="0">
        <a:spcBef>
          <a:spcPct val="20000"/>
        </a:spcBef>
        <a:spcAft>
          <a:spcPct val="0"/>
        </a:spcAft>
        <a:buFont typeface="Arial" charset="0"/>
        <a:buChar char="•"/>
        <a:defRPr sz="2700">
          <a:solidFill>
            <a:schemeClr val="tx1"/>
          </a:solidFill>
          <a:latin typeface="+mn-lt"/>
          <a:ea typeface="+mn-ea"/>
          <a:cs typeface="+mn-cs"/>
        </a:defRPr>
      </a:lvl1pPr>
      <a:lvl2pPr marL="617538" indent="-236538" algn="l" defTabSz="758825" rtl="0" eaLnBrk="0" fontAlgn="base" hangingPunct="0">
        <a:spcBef>
          <a:spcPct val="20000"/>
        </a:spcBef>
        <a:spcAft>
          <a:spcPct val="0"/>
        </a:spcAft>
        <a:buFont typeface="Arial" charset="0"/>
        <a:buChar char="–"/>
        <a:defRPr sz="2300">
          <a:solidFill>
            <a:schemeClr val="tx1"/>
          </a:solidFill>
          <a:latin typeface="+mn-lt"/>
          <a:ea typeface="+mn-ea"/>
        </a:defRPr>
      </a:lvl2pPr>
      <a:lvl3pPr marL="949325" indent="-188913" algn="l" defTabSz="758825" rtl="0" eaLnBrk="0" fontAlgn="base" hangingPunct="0">
        <a:spcBef>
          <a:spcPct val="20000"/>
        </a:spcBef>
        <a:spcAft>
          <a:spcPct val="0"/>
        </a:spcAft>
        <a:buFont typeface="Arial" charset="0"/>
        <a:buChar char="•"/>
        <a:defRPr sz="2000">
          <a:solidFill>
            <a:schemeClr val="tx1"/>
          </a:solidFill>
          <a:latin typeface="+mn-lt"/>
          <a:ea typeface="+mn-ea"/>
        </a:defRPr>
      </a:lvl3pPr>
      <a:lvl4pPr marL="1328738" indent="-188913" algn="l" defTabSz="758825" rtl="0" eaLnBrk="0" fontAlgn="base" hangingPunct="0">
        <a:spcBef>
          <a:spcPct val="20000"/>
        </a:spcBef>
        <a:spcAft>
          <a:spcPct val="0"/>
        </a:spcAft>
        <a:buFont typeface="Arial" charset="0"/>
        <a:buChar char="–"/>
        <a:defRPr sz="1700">
          <a:solidFill>
            <a:schemeClr val="tx1"/>
          </a:solidFill>
          <a:latin typeface="+mn-lt"/>
          <a:ea typeface="+mn-ea"/>
        </a:defRPr>
      </a:lvl4pPr>
      <a:lvl5pPr marL="1709738" indent="-188913" algn="l" defTabSz="758825" rtl="0" eaLnBrk="0" fontAlgn="base" hangingPunct="0">
        <a:spcBef>
          <a:spcPct val="20000"/>
        </a:spcBef>
        <a:spcAft>
          <a:spcPct val="0"/>
        </a:spcAft>
        <a:buFont typeface="Arial" charset="0"/>
        <a:buChar char="»"/>
        <a:defRPr sz="1700">
          <a:solidFill>
            <a:schemeClr val="tx1"/>
          </a:solidFill>
          <a:latin typeface="+mn-lt"/>
          <a:ea typeface="+mn-ea"/>
        </a:defRPr>
      </a:lvl5pPr>
      <a:lvl6pPr marL="2166938" indent="-188913" algn="l" defTabSz="758825" rtl="0" fontAlgn="base">
        <a:spcBef>
          <a:spcPct val="20000"/>
        </a:spcBef>
        <a:spcAft>
          <a:spcPct val="0"/>
        </a:spcAft>
        <a:buFont typeface="Arial" pitchFamily="34" charset="0"/>
        <a:buChar char="»"/>
        <a:defRPr sz="1700">
          <a:solidFill>
            <a:schemeClr val="tx1"/>
          </a:solidFill>
          <a:latin typeface="+mn-lt"/>
          <a:ea typeface="+mn-ea"/>
        </a:defRPr>
      </a:lvl6pPr>
      <a:lvl7pPr marL="2624138" indent="-188913" algn="l" defTabSz="758825" rtl="0" fontAlgn="base">
        <a:spcBef>
          <a:spcPct val="20000"/>
        </a:spcBef>
        <a:spcAft>
          <a:spcPct val="0"/>
        </a:spcAft>
        <a:buFont typeface="Arial" pitchFamily="34" charset="0"/>
        <a:buChar char="»"/>
        <a:defRPr sz="1700">
          <a:solidFill>
            <a:schemeClr val="tx1"/>
          </a:solidFill>
          <a:latin typeface="+mn-lt"/>
          <a:ea typeface="+mn-ea"/>
        </a:defRPr>
      </a:lvl7pPr>
      <a:lvl8pPr marL="3081338" indent="-188913" algn="l" defTabSz="758825" rtl="0" fontAlgn="base">
        <a:spcBef>
          <a:spcPct val="20000"/>
        </a:spcBef>
        <a:spcAft>
          <a:spcPct val="0"/>
        </a:spcAft>
        <a:buFont typeface="Arial" pitchFamily="34" charset="0"/>
        <a:buChar char="»"/>
        <a:defRPr sz="1700">
          <a:solidFill>
            <a:schemeClr val="tx1"/>
          </a:solidFill>
          <a:latin typeface="+mn-lt"/>
          <a:ea typeface="+mn-ea"/>
        </a:defRPr>
      </a:lvl8pPr>
      <a:lvl9pPr marL="3538538" indent="-188913" algn="l" defTabSz="758825" rtl="0" fontAlgn="base">
        <a:spcBef>
          <a:spcPct val="20000"/>
        </a:spcBef>
        <a:spcAft>
          <a:spcPct val="0"/>
        </a:spcAft>
        <a:buFont typeface="Arial" pitchFamily="34" charset="0"/>
        <a:buChar char="»"/>
        <a:defRPr sz="17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4" descr="QQ图片2015011215245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24533" y="1167480"/>
            <a:ext cx="9234177" cy="4808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Rectangle 2">
            <a:hlinkClick r:id="rId3" action="ppaction://hlinksldjump"/>
          </p:cNvPr>
          <p:cNvSpPr>
            <a:spLocks noChangeArrowheads="1"/>
          </p:cNvSpPr>
          <p:nvPr/>
        </p:nvSpPr>
        <p:spPr bwMode="auto">
          <a:xfrm>
            <a:off x="3603802" y="375392"/>
            <a:ext cx="447563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3600" b="1" smtClean="0">
                <a:solidFill>
                  <a:srgbClr val="FF0000"/>
                </a:solidFill>
                <a:latin typeface="黑体" pitchFamily="49" charset="-122"/>
                <a:ea typeface="黑体" pitchFamily="49" charset="-122"/>
              </a:rPr>
              <a:t>海洋的利用和保护</a:t>
            </a:r>
            <a:endParaRPr lang="zh-CN" altLang="en-US" sz="3600" b="1">
              <a:solidFill>
                <a:srgbClr val="FF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bwMode="auto">
          <a:xfrm>
            <a:off x="1449741" y="530905"/>
            <a:ext cx="3159168" cy="58442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zh-CN" altLang="en-US" sz="2800" smtClean="0">
                <a:latin typeface="+mn-ea"/>
                <a:ea typeface="+mn-ea"/>
              </a:rPr>
              <a:t>海洋生物资源</a:t>
            </a:r>
          </a:p>
        </p:txBody>
      </p:sp>
      <p:pic>
        <p:nvPicPr>
          <p:cNvPr id="16387" name="Picture 3" descr="水产养殖"/>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46100" y="1239838"/>
            <a:ext cx="4857750" cy="435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8" name="Picture 4" descr="人工鱼礁"/>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03850" y="1239838"/>
            <a:ext cx="5772150" cy="435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1+#ppt_w/2"/>
                                          </p:val>
                                        </p:tav>
                                        <p:tav tm="100000">
                                          <p:val>
                                            <p:strVal val="#ppt_x"/>
                                          </p:val>
                                        </p:tav>
                                      </p:tavLst>
                                    </p:anim>
                                    <p:anim calcmode="lin" valueType="num">
                                      <p:cBhvr additive="base">
                                        <p:cTn id="14"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type="body" idx="4294967295"/>
          </p:nvPr>
        </p:nvPicPr>
        <p:blipFill>
          <a:blip r:embed="rId2">
            <a:extLst>
              <a:ext uri="{28A0092B-C50C-407E-A947-70E740481C1C}">
                <a14:useLocalDpi xmlns:a14="http://schemas.microsoft.com/office/drawing/2010/main" xmlns="" val="0"/>
              </a:ext>
            </a:extLst>
          </a:blip>
          <a:srcRect/>
          <a:stretch>
            <a:fillRect/>
          </a:stretch>
        </p:blipFill>
        <p:spPr bwMode="auto">
          <a:xfrm>
            <a:off x="523730" y="636383"/>
            <a:ext cx="10474614" cy="4763944"/>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Text Box 3"/>
          <p:cNvSpPr txBox="1">
            <a:spLocks noChangeArrowheads="1"/>
          </p:cNvSpPr>
          <p:nvPr/>
        </p:nvSpPr>
        <p:spPr bwMode="auto">
          <a:xfrm>
            <a:off x="4586287" y="5653857"/>
            <a:ext cx="2349500" cy="5385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b="1">
                <a:latin typeface="微软雅黑" pitchFamily="34" charset="-122"/>
                <a:ea typeface="微软雅黑" pitchFamily="34" charset="-122"/>
              </a:rPr>
              <a:t>地形、温度带</a:t>
            </a:r>
          </a:p>
          <a:p>
            <a:pPr eaLnBrk="1" hangingPunct="1"/>
            <a:endParaRPr lang="en-US" altLang="zh-CN" sz="2800" b="1">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wipe(down)">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ChangeArrowheads="1"/>
          </p:cNvSpPr>
          <p:nvPr/>
        </p:nvSpPr>
        <p:spPr bwMode="auto">
          <a:xfrm>
            <a:off x="360438" y="1694787"/>
            <a:ext cx="10858500" cy="3323987"/>
          </a:xfrm>
          <a:prstGeom prst="rect">
            <a:avLst/>
          </a:prstGeom>
          <a:solidFill>
            <a:srgbClr val="DCE6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nSpc>
                <a:spcPct val="150000"/>
              </a:lnSpc>
            </a:pPr>
            <a:r>
              <a:rPr lang="zh-CN" altLang="en-US" sz="2800">
                <a:solidFill>
                  <a:srgbClr val="000000"/>
                </a:solidFill>
                <a:latin typeface="+mn-ea"/>
                <a:ea typeface="+mn-ea"/>
              </a:rPr>
              <a:t>从洋流对渔场影响的角度讲，世界上有四大渔场： </a:t>
            </a:r>
            <a:br>
              <a:rPr lang="zh-CN" altLang="en-US" sz="2800">
                <a:solidFill>
                  <a:srgbClr val="000000"/>
                </a:solidFill>
                <a:latin typeface="+mn-ea"/>
                <a:ea typeface="+mn-ea"/>
              </a:rPr>
            </a:br>
            <a:r>
              <a:rPr lang="zh-CN" altLang="en-US" sz="2800">
                <a:solidFill>
                  <a:srgbClr val="000000"/>
                </a:solidFill>
                <a:latin typeface="+mn-ea"/>
                <a:ea typeface="+mn-ea"/>
              </a:rPr>
              <a:t>　　</a:t>
            </a:r>
            <a:r>
              <a:rPr lang="en-US" altLang="zh-CN" sz="2800">
                <a:solidFill>
                  <a:srgbClr val="000000"/>
                </a:solidFill>
                <a:latin typeface="+mn-ea"/>
                <a:ea typeface="+mn-ea"/>
              </a:rPr>
              <a:t>1</a:t>
            </a:r>
            <a:r>
              <a:rPr lang="zh-CN" altLang="en-US" sz="2800">
                <a:solidFill>
                  <a:srgbClr val="000000"/>
                </a:solidFill>
                <a:latin typeface="+mn-ea"/>
                <a:ea typeface="+mn-ea"/>
              </a:rPr>
              <a:t>、北海道渔场：是由日本暖流与千岛寒流交汇形成的。</a:t>
            </a:r>
            <a:br>
              <a:rPr lang="zh-CN" altLang="en-US" sz="2800">
                <a:solidFill>
                  <a:srgbClr val="000000"/>
                </a:solidFill>
                <a:latin typeface="+mn-ea"/>
                <a:ea typeface="+mn-ea"/>
              </a:rPr>
            </a:br>
            <a:r>
              <a:rPr lang="zh-CN" altLang="en-US" sz="2800">
                <a:solidFill>
                  <a:srgbClr val="000000"/>
                </a:solidFill>
                <a:latin typeface="+mn-ea"/>
                <a:ea typeface="+mn-ea"/>
              </a:rPr>
              <a:t>　　</a:t>
            </a:r>
            <a:r>
              <a:rPr lang="en-US" altLang="zh-CN" sz="2800">
                <a:solidFill>
                  <a:srgbClr val="000000"/>
                </a:solidFill>
                <a:latin typeface="+mn-ea"/>
                <a:ea typeface="+mn-ea"/>
              </a:rPr>
              <a:t>2</a:t>
            </a:r>
            <a:r>
              <a:rPr lang="zh-CN" altLang="en-US" sz="2800">
                <a:solidFill>
                  <a:srgbClr val="000000"/>
                </a:solidFill>
                <a:latin typeface="+mn-ea"/>
                <a:ea typeface="+mn-ea"/>
              </a:rPr>
              <a:t>、纽芬兰渔场：是由墨西哥湾暖流与拉布拉多寒流交汇形成的 </a:t>
            </a:r>
            <a:br>
              <a:rPr lang="zh-CN" altLang="en-US" sz="2800">
                <a:solidFill>
                  <a:srgbClr val="000000"/>
                </a:solidFill>
                <a:latin typeface="+mn-ea"/>
                <a:ea typeface="+mn-ea"/>
              </a:rPr>
            </a:br>
            <a:r>
              <a:rPr lang="zh-CN" altLang="en-US" sz="2800">
                <a:solidFill>
                  <a:srgbClr val="000000"/>
                </a:solidFill>
                <a:latin typeface="+mn-ea"/>
                <a:ea typeface="+mn-ea"/>
              </a:rPr>
              <a:t>　　</a:t>
            </a:r>
            <a:r>
              <a:rPr lang="en-US" altLang="zh-CN" sz="2800">
                <a:solidFill>
                  <a:srgbClr val="000000"/>
                </a:solidFill>
                <a:latin typeface="+mn-ea"/>
                <a:ea typeface="+mn-ea"/>
              </a:rPr>
              <a:t>3</a:t>
            </a:r>
            <a:r>
              <a:rPr lang="zh-CN" altLang="en-US" sz="2800">
                <a:solidFill>
                  <a:srgbClr val="000000"/>
                </a:solidFill>
                <a:latin typeface="+mn-ea"/>
                <a:ea typeface="+mn-ea"/>
              </a:rPr>
              <a:t>、北海渔场：是由北大西洋暖流与东格陵兰寒流交汇形成的。 </a:t>
            </a:r>
            <a:br>
              <a:rPr lang="zh-CN" altLang="en-US" sz="2800">
                <a:solidFill>
                  <a:srgbClr val="000000"/>
                </a:solidFill>
                <a:latin typeface="+mn-ea"/>
                <a:ea typeface="+mn-ea"/>
              </a:rPr>
            </a:br>
            <a:r>
              <a:rPr lang="zh-CN" altLang="en-US" sz="2800">
                <a:solidFill>
                  <a:srgbClr val="000000"/>
                </a:solidFill>
                <a:latin typeface="+mn-ea"/>
                <a:ea typeface="+mn-ea"/>
              </a:rPr>
              <a:t>　　</a:t>
            </a:r>
            <a:r>
              <a:rPr lang="en-US" altLang="zh-CN" sz="2800">
                <a:solidFill>
                  <a:srgbClr val="000000"/>
                </a:solidFill>
                <a:latin typeface="+mn-ea"/>
                <a:ea typeface="+mn-ea"/>
              </a:rPr>
              <a:t>4</a:t>
            </a:r>
            <a:r>
              <a:rPr lang="zh-CN" altLang="en-US" sz="2800">
                <a:solidFill>
                  <a:srgbClr val="000000"/>
                </a:solidFill>
                <a:latin typeface="+mn-ea"/>
                <a:ea typeface="+mn-ea"/>
              </a:rPr>
              <a:t>、秘鲁渔场：是由秘鲁沿岸的上升补偿流形成的。 </a:t>
            </a:r>
          </a:p>
        </p:txBody>
      </p:sp>
      <p:sp>
        <p:nvSpPr>
          <p:cNvPr id="18435" name="Rectangle 5"/>
          <p:cNvSpPr>
            <a:spLocks noChangeArrowheads="1"/>
          </p:cNvSpPr>
          <p:nvPr/>
        </p:nvSpPr>
        <p:spPr bwMode="auto">
          <a:xfrm>
            <a:off x="360437" y="1009488"/>
            <a:ext cx="10858500" cy="523875"/>
          </a:xfrm>
          <a:prstGeom prst="rect">
            <a:avLst/>
          </a:prstGeom>
          <a:solidFill>
            <a:srgbClr val="C6D9F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r>
              <a:rPr lang="zh-CN" altLang="en-US" sz="2800">
                <a:solidFill>
                  <a:srgbClr val="000000"/>
                </a:solidFill>
                <a:latin typeface="+mn-ea"/>
                <a:ea typeface="+mn-ea"/>
              </a:rPr>
              <a:t>世界四大渔场：北海道渔场、纽芬兰渔场、北海渔场、秘鲁渔场</a:t>
            </a:r>
            <a:r>
              <a:rPr lang="zh-CN" altLang="en-US" sz="2800">
                <a:latin typeface="+mn-ea"/>
                <a:ea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3"/>
          <p:cNvSpPr>
            <a:spLocks noChangeArrowheads="1"/>
          </p:cNvSpPr>
          <p:nvPr/>
        </p:nvSpPr>
        <p:spPr bwMode="auto">
          <a:xfrm>
            <a:off x="5160837" y="1295449"/>
            <a:ext cx="4992688" cy="2952750"/>
          </a:xfrm>
          <a:prstGeom prst="cloudCallout">
            <a:avLst>
              <a:gd name="adj1" fmla="val -64646"/>
              <a:gd name="adj2" fmla="val 28965"/>
            </a:avLst>
          </a:prstGeom>
          <a:solidFill>
            <a:srgbClr val="CCFFCC"/>
          </a:solidFill>
          <a:ln w="9525">
            <a:solidFill>
              <a:schemeClr val="tx1"/>
            </a:solidFill>
            <a:round/>
            <a:headEnd/>
            <a:tailEnd/>
          </a:ln>
        </p:spPr>
        <p:txBody>
          <a:bodyPr/>
          <a:lstStyle/>
          <a:p>
            <a:pPr algn="ctr"/>
            <a:r>
              <a:rPr lang="zh-CN" altLang="en-US" sz="2800">
                <a:latin typeface="+mn-ea"/>
                <a:ea typeface="+mn-ea"/>
              </a:rPr>
              <a:t>海水中已发现的化学元素有</a:t>
            </a:r>
            <a:r>
              <a:rPr lang="en-US" altLang="zh-CN" sz="2800">
                <a:latin typeface="+mn-ea"/>
                <a:ea typeface="+mn-ea"/>
              </a:rPr>
              <a:t>80</a:t>
            </a:r>
            <a:r>
              <a:rPr lang="zh-CN" altLang="en-US" sz="2800">
                <a:latin typeface="+mn-ea"/>
                <a:ea typeface="+mn-ea"/>
              </a:rPr>
              <a:t>多种。其中食盐、镁、溴、淡水开发已达到工业规模。</a:t>
            </a:r>
          </a:p>
        </p:txBody>
      </p:sp>
      <p:sp>
        <p:nvSpPr>
          <p:cNvPr id="19459" name="Text Box 4"/>
          <p:cNvSpPr txBox="1">
            <a:spLocks noChangeArrowheads="1"/>
          </p:cNvSpPr>
          <p:nvPr/>
        </p:nvSpPr>
        <p:spPr bwMode="auto">
          <a:xfrm>
            <a:off x="1410694" y="3361952"/>
            <a:ext cx="2435518" cy="525785"/>
          </a:xfrm>
          <a:prstGeom prst="rect">
            <a:avLst/>
          </a:prstGeom>
          <a:solidFill>
            <a:srgbClr val="00CC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90170" tIns="46990" rIns="90170" bIns="4699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buFont typeface="Arial" pitchFamily="34" charset="0"/>
              <a:buNone/>
              <a:defRPr/>
            </a:pPr>
            <a:r>
              <a:rPr lang="zh-CN" altLang="en-US" sz="2800" b="1" smtClean="0">
                <a:solidFill>
                  <a:srgbClr val="EB2801"/>
                </a:solidFill>
                <a:latin typeface="+mn-ea"/>
                <a:ea typeface="+mn-ea"/>
              </a:rPr>
              <a:t>海水化学</a:t>
            </a:r>
            <a:r>
              <a:rPr lang="zh-CN" altLang="en-US" sz="2800" b="1" dirty="0" smtClean="0">
                <a:solidFill>
                  <a:srgbClr val="EB2801"/>
                </a:solidFill>
                <a:latin typeface="+mn-ea"/>
                <a:ea typeface="+mn-ea"/>
              </a:rPr>
              <a:t>资源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ppt_w</p:attrName>
                                        </p:attrNameLst>
                                      </p:cBhvr>
                                      <p:tavLst>
                                        <p:tav tm="0">
                                          <p:val>
                                            <p:fltVal val="0"/>
                                          </p:val>
                                        </p:tav>
                                        <p:tav tm="100000">
                                          <p:val>
                                            <p:strVal val="#ppt_w"/>
                                          </p:val>
                                        </p:tav>
                                      </p:tavLst>
                                    </p:anim>
                                    <p:anim calcmode="lin" valueType="num">
                                      <p:cBhvr>
                                        <p:cTn id="8" dur="500" fill="hold"/>
                                        <p:tgtEl>
                                          <p:spTgt spid="194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1152526" y="1655911"/>
            <a:ext cx="2286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EB2801"/>
                </a:solidFill>
                <a:latin typeface="+mn-ea"/>
                <a:ea typeface="+mn-ea"/>
              </a:rPr>
              <a:t>海洋能资源</a:t>
            </a:r>
            <a:endParaRPr lang="zh-CN" altLang="en-US" sz="2800">
              <a:latin typeface="+mn-ea"/>
              <a:ea typeface="+mn-ea"/>
            </a:endParaRPr>
          </a:p>
        </p:txBody>
      </p:sp>
      <p:sp>
        <p:nvSpPr>
          <p:cNvPr id="21507" name="Text Box 3">
            <a:hlinkClick r:id="rId2" action="ppaction://hlinksldjump"/>
          </p:cNvPr>
          <p:cNvSpPr txBox="1">
            <a:spLocks noChangeArrowheads="1"/>
          </p:cNvSpPr>
          <p:nvPr/>
        </p:nvSpPr>
        <p:spPr bwMode="auto">
          <a:xfrm>
            <a:off x="1152526" y="3156098"/>
            <a:ext cx="4129088"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en-US" altLang="zh-CN" sz="2800">
                <a:solidFill>
                  <a:srgbClr val="FF0000"/>
                </a:solidFill>
                <a:latin typeface="+mn-ea"/>
                <a:ea typeface="+mn-ea"/>
              </a:rPr>
              <a:t>2</a:t>
            </a:r>
            <a:r>
              <a:rPr lang="zh-CN" altLang="en-US" sz="2800">
                <a:solidFill>
                  <a:srgbClr val="FF0000"/>
                </a:solidFill>
                <a:latin typeface="+mn-ea"/>
                <a:ea typeface="+mn-ea"/>
              </a:rPr>
              <a:t>、类型：</a:t>
            </a:r>
          </a:p>
        </p:txBody>
      </p:sp>
      <p:sp>
        <p:nvSpPr>
          <p:cNvPr id="21508" name="Text Box 4"/>
          <p:cNvSpPr txBox="1">
            <a:spLocks noChangeArrowheads="1"/>
          </p:cNvSpPr>
          <p:nvPr/>
        </p:nvSpPr>
        <p:spPr bwMode="auto">
          <a:xfrm>
            <a:off x="2983038" y="3138636"/>
            <a:ext cx="702647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潮汐能、波浪能、海流能、温差能、盐差能</a:t>
            </a:r>
          </a:p>
        </p:txBody>
      </p:sp>
      <p:sp>
        <p:nvSpPr>
          <p:cNvPr id="19461" name="Text Box 5">
            <a:hlinkClick r:id="rId3" action="ppaction://hlinksldjump"/>
          </p:cNvPr>
          <p:cNvSpPr txBox="1">
            <a:spLocks noChangeArrowheads="1"/>
          </p:cNvSpPr>
          <p:nvPr/>
        </p:nvSpPr>
        <p:spPr bwMode="auto">
          <a:xfrm>
            <a:off x="1152526" y="2441723"/>
            <a:ext cx="278447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en-US" altLang="zh-CN" sz="2800">
                <a:latin typeface="+mn-ea"/>
                <a:ea typeface="+mn-ea"/>
              </a:rPr>
              <a:t>1</a:t>
            </a:r>
            <a:r>
              <a:rPr lang="zh-CN" altLang="en-US" sz="2800">
                <a:latin typeface="+mn-ea"/>
                <a:ea typeface="+mn-ea"/>
              </a:rPr>
              <a:t>、海洋能：</a:t>
            </a:r>
          </a:p>
        </p:txBody>
      </p:sp>
      <p:sp>
        <p:nvSpPr>
          <p:cNvPr id="21510" name="Text Box 6"/>
          <p:cNvSpPr txBox="1">
            <a:spLocks noChangeArrowheads="1"/>
          </p:cNvSpPr>
          <p:nvPr/>
        </p:nvSpPr>
        <p:spPr bwMode="auto">
          <a:xfrm>
            <a:off x="3270375" y="2417911"/>
            <a:ext cx="573102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latin typeface="+mn-ea"/>
                <a:ea typeface="+mn-ea"/>
              </a:rPr>
              <a:t>海洋中所蕴藏的可再生的自然能源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10"/>
                                        </p:tgtEl>
                                        <p:attrNameLst>
                                          <p:attrName>style.visibility</p:attrName>
                                        </p:attrNameLst>
                                      </p:cBhvr>
                                      <p:to>
                                        <p:strVal val="visible"/>
                                      </p:to>
                                    </p:set>
                                    <p:anim calcmode="discrete" valueType="clr">
                                      <p:cBhvr override="childStyle">
                                        <p:cTn id="7" dur="80"/>
                                        <p:tgtEl>
                                          <p:spTgt spid="215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10"/>
                                        </p:tgtEl>
                                        <p:attrNameLst>
                                          <p:attrName>fillcolor</p:attrName>
                                        </p:attrNameLst>
                                      </p:cBhvr>
                                      <p:tavLst>
                                        <p:tav tm="0">
                                          <p:val>
                                            <p:clrVal>
                                              <a:schemeClr val="accent2"/>
                                            </p:clrVal>
                                          </p:val>
                                        </p:tav>
                                        <p:tav tm="50000">
                                          <p:val>
                                            <p:clrVal>
                                              <a:schemeClr val="hlink"/>
                                            </p:clrVal>
                                          </p:val>
                                        </p:tav>
                                      </p:tavLst>
                                    </p:anim>
                                    <p:set>
                                      <p:cBhvr>
                                        <p:cTn id="9" dur="80"/>
                                        <p:tgtEl>
                                          <p:spTgt spid="2151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1507"/>
                                        </p:tgtEl>
                                        <p:attrNameLst>
                                          <p:attrName>style.visibility</p:attrName>
                                        </p:attrNameLst>
                                      </p:cBhvr>
                                      <p:to>
                                        <p:strVal val="visible"/>
                                      </p:to>
                                    </p:set>
                                    <p:anim calcmode="lin" valueType="num">
                                      <p:cBhvr additive="base">
                                        <p:cTn id="14" dur="500" fill="hold"/>
                                        <p:tgtEl>
                                          <p:spTgt spid="21507"/>
                                        </p:tgtEl>
                                        <p:attrNameLst>
                                          <p:attrName>ppt_x</p:attrName>
                                        </p:attrNameLst>
                                      </p:cBhvr>
                                      <p:tavLst>
                                        <p:tav tm="0">
                                          <p:val>
                                            <p:strVal val="#ppt_x"/>
                                          </p:val>
                                        </p:tav>
                                        <p:tav tm="100000">
                                          <p:val>
                                            <p:strVal val="#ppt_x"/>
                                          </p:val>
                                        </p:tav>
                                      </p:tavLst>
                                    </p:anim>
                                    <p:anim calcmode="lin" valueType="num">
                                      <p:cBhvr additive="base">
                                        <p:cTn id="15"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21508"/>
                                        </p:tgtEl>
                                        <p:attrNameLst>
                                          <p:attrName>style.visibility</p:attrName>
                                        </p:attrNameLst>
                                      </p:cBhvr>
                                      <p:to>
                                        <p:strVal val="visible"/>
                                      </p:to>
                                    </p:set>
                                    <p:anim calcmode="discrete" valueType="clr">
                                      <p:cBhvr override="childStyle">
                                        <p:cTn id="20" dur="80"/>
                                        <p:tgtEl>
                                          <p:spTgt spid="21508"/>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21508"/>
                                        </p:tgtEl>
                                        <p:attrNameLst>
                                          <p:attrName>fillcolor</p:attrName>
                                        </p:attrNameLst>
                                      </p:cBhvr>
                                      <p:tavLst>
                                        <p:tav tm="0">
                                          <p:val>
                                            <p:clrVal>
                                              <a:schemeClr val="accent2"/>
                                            </p:clrVal>
                                          </p:val>
                                        </p:tav>
                                        <p:tav tm="50000">
                                          <p:val>
                                            <p:clrVal>
                                              <a:schemeClr val="hlink"/>
                                            </p:clrVal>
                                          </p:val>
                                        </p:tav>
                                      </p:tavLst>
                                    </p:anim>
                                    <p:set>
                                      <p:cBhvr>
                                        <p:cTn id="22" dur="80"/>
                                        <p:tgtEl>
                                          <p:spTgt spid="215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P spid="21508" grpId="0" autoUpdateAnimBg="0"/>
      <p:bldP spid="2151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hlinkClick r:id="rId3" action="ppaction://hlinksldjump"/>
          </p:cNvPr>
          <p:cNvSpPr>
            <a:spLocks noChangeArrowheads="1"/>
          </p:cNvSpPr>
          <p:nvPr/>
        </p:nvSpPr>
        <p:spPr bwMode="auto">
          <a:xfrm>
            <a:off x="691380" y="1816883"/>
            <a:ext cx="10182225" cy="2738110"/>
          </a:xfrm>
          <a:prstGeom prst="rect">
            <a:avLst/>
          </a:prstGeom>
          <a:solidFill>
            <a:srgbClr val="DCE6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nSpc>
                <a:spcPct val="150000"/>
              </a:lnSpc>
              <a:buFont typeface="Wingdings" pitchFamily="2" charset="2"/>
              <a:buNone/>
            </a:pPr>
            <a:r>
              <a:rPr lang="zh-CN" altLang="en-US" sz="2800" smtClean="0">
                <a:latin typeface="+mn-ea"/>
                <a:ea typeface="+mn-ea"/>
              </a:rPr>
              <a:t>    中国</a:t>
            </a:r>
            <a:r>
              <a:rPr lang="zh-CN" altLang="en-US" sz="2800">
                <a:latin typeface="+mn-ea"/>
                <a:ea typeface="+mn-ea"/>
              </a:rPr>
              <a:t>海洋资源十分丰富，仅海洋石油资源就达</a:t>
            </a:r>
            <a:r>
              <a:rPr lang="en-US" altLang="zh-CN" sz="2800">
                <a:latin typeface="+mn-ea"/>
                <a:ea typeface="+mn-ea"/>
              </a:rPr>
              <a:t>240</a:t>
            </a:r>
            <a:r>
              <a:rPr lang="zh-CN" altLang="en-US" sz="2800">
                <a:latin typeface="+mn-ea"/>
                <a:ea typeface="+mn-ea"/>
              </a:rPr>
              <a:t>亿吨，天然气资源超过</a:t>
            </a:r>
            <a:r>
              <a:rPr lang="en-US" altLang="zh-CN" sz="2800">
                <a:latin typeface="+mn-ea"/>
                <a:ea typeface="+mn-ea"/>
              </a:rPr>
              <a:t>14</a:t>
            </a:r>
            <a:r>
              <a:rPr lang="zh-CN" altLang="en-US" sz="2800">
                <a:latin typeface="+mn-ea"/>
                <a:ea typeface="+mn-ea"/>
              </a:rPr>
              <a:t>亿立方米，约占世界海洋石油资源量的</a:t>
            </a:r>
            <a:r>
              <a:rPr lang="en-US" altLang="zh-CN" sz="2800">
                <a:latin typeface="+mn-ea"/>
                <a:ea typeface="+mn-ea"/>
              </a:rPr>
              <a:t>10%</a:t>
            </a:r>
            <a:r>
              <a:rPr lang="zh-CN" altLang="en-US" sz="2800">
                <a:latin typeface="+mn-ea"/>
                <a:ea typeface="+mn-ea"/>
              </a:rPr>
              <a:t>。其中近海油气资源量约占全国的三分之一，已探明的储量为</a:t>
            </a:r>
            <a:r>
              <a:rPr lang="en-US" altLang="zh-CN" sz="2800">
                <a:latin typeface="+mn-ea"/>
                <a:ea typeface="+mn-ea"/>
              </a:rPr>
              <a:t>5</a:t>
            </a:r>
            <a:r>
              <a:rPr lang="zh-CN" altLang="en-US" sz="2800">
                <a:latin typeface="+mn-ea"/>
                <a:ea typeface="+mn-ea"/>
              </a:rPr>
              <a:t>亿吨，</a:t>
            </a:r>
            <a:r>
              <a:rPr lang="en-US" altLang="zh-CN" sz="2800">
                <a:latin typeface="+mn-ea"/>
                <a:ea typeface="+mn-ea"/>
              </a:rPr>
              <a:t>2010</a:t>
            </a:r>
            <a:r>
              <a:rPr lang="zh-CN" altLang="en-US" sz="2800">
                <a:latin typeface="+mn-ea"/>
                <a:ea typeface="+mn-ea"/>
              </a:rPr>
              <a:t>年我国海洋油气年产量首次超过</a:t>
            </a:r>
            <a:r>
              <a:rPr lang="en-US" altLang="zh-CN" sz="2800">
                <a:latin typeface="+mn-ea"/>
                <a:ea typeface="+mn-ea"/>
              </a:rPr>
              <a:t>5000</a:t>
            </a:r>
            <a:r>
              <a:rPr lang="zh-CN" altLang="en-US" sz="2800">
                <a:latin typeface="+mn-ea"/>
                <a:ea typeface="+mn-ea"/>
              </a:rPr>
              <a:t>万吨。</a:t>
            </a:r>
          </a:p>
        </p:txBody>
      </p:sp>
      <p:sp>
        <p:nvSpPr>
          <p:cNvPr id="20483" name="Rectangle 7"/>
          <p:cNvSpPr>
            <a:spLocks noChangeArrowheads="1"/>
          </p:cNvSpPr>
          <p:nvPr/>
        </p:nvSpPr>
        <p:spPr bwMode="auto">
          <a:xfrm>
            <a:off x="4433117" y="935831"/>
            <a:ext cx="2698750"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a:solidFill>
                  <a:schemeClr val="tx2"/>
                </a:solidFill>
                <a:latin typeface="+mn-ea"/>
                <a:ea typeface="+mn-ea"/>
              </a:rPr>
              <a:t>海洋油、气开发</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6"/>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65440" y="1257721"/>
            <a:ext cx="3536157" cy="40076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07" name="图片 2" descr="图片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42576" y="1256530"/>
            <a:ext cx="6466363" cy="4033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4534838" y="1007839"/>
            <a:ext cx="2462766" cy="637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lnSpc>
                <a:spcPct val="150000"/>
              </a:lnSpc>
              <a:spcBef>
                <a:spcPct val="50000"/>
              </a:spcBef>
            </a:pPr>
            <a:r>
              <a:rPr lang="zh-CN" altLang="en-US" sz="2800" b="1">
                <a:solidFill>
                  <a:srgbClr val="EB2801"/>
                </a:solidFill>
                <a:latin typeface="+mn-ea"/>
                <a:ea typeface="+mn-ea"/>
              </a:rPr>
              <a:t>矿产资源</a:t>
            </a:r>
            <a:r>
              <a:rPr lang="zh-CN" altLang="en-US" sz="2800" b="1" smtClean="0">
                <a:solidFill>
                  <a:srgbClr val="EB2801"/>
                </a:solidFill>
                <a:latin typeface="+mn-ea"/>
                <a:ea typeface="+mn-ea"/>
              </a:rPr>
              <a:t>丰富</a:t>
            </a:r>
            <a:endParaRPr lang="zh-CN" altLang="en-US" sz="2800" b="1">
              <a:solidFill>
                <a:srgbClr val="EB2801"/>
              </a:solidFill>
              <a:latin typeface="+mn-ea"/>
              <a:ea typeface="+mn-ea"/>
            </a:endParaRPr>
          </a:p>
        </p:txBody>
      </p:sp>
      <p:sp>
        <p:nvSpPr>
          <p:cNvPr id="22531" name="Rectangle 3"/>
          <p:cNvSpPr>
            <a:spLocks noChangeArrowheads="1"/>
          </p:cNvSpPr>
          <p:nvPr/>
        </p:nvSpPr>
        <p:spPr bwMode="auto">
          <a:xfrm>
            <a:off x="504453" y="2015951"/>
            <a:ext cx="10523537" cy="1930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lnSpc>
                <a:spcPct val="150000"/>
              </a:lnSpc>
              <a:spcBef>
                <a:spcPct val="50000"/>
              </a:spcBef>
              <a:buFont typeface="Wingdings" pitchFamily="2" charset="2"/>
              <a:buNone/>
            </a:pPr>
            <a:r>
              <a:rPr lang="en-US" altLang="zh-CN" sz="2800" b="1">
                <a:solidFill>
                  <a:schemeClr val="hlink"/>
                </a:solidFill>
                <a:latin typeface="+mn-ea"/>
                <a:ea typeface="+mn-ea"/>
              </a:rPr>
              <a:t>    </a:t>
            </a:r>
            <a:r>
              <a:rPr lang="zh-CN" altLang="en-US" sz="2800" b="1" smtClean="0">
                <a:solidFill>
                  <a:srgbClr val="000000"/>
                </a:solidFill>
                <a:latin typeface="+mn-ea"/>
                <a:ea typeface="+mn-ea"/>
              </a:rPr>
              <a:t>我国</a:t>
            </a:r>
            <a:r>
              <a:rPr lang="zh-CN" altLang="en-US" sz="2800" b="1">
                <a:solidFill>
                  <a:srgbClr val="000000"/>
                </a:solidFill>
                <a:latin typeface="+mn-ea"/>
                <a:ea typeface="+mn-ea"/>
              </a:rPr>
              <a:t>海域已探明海洋矿物资源有</a:t>
            </a:r>
            <a:r>
              <a:rPr lang="en-US" altLang="zh-CN" sz="2800" b="1">
                <a:solidFill>
                  <a:srgbClr val="000000"/>
                </a:solidFill>
                <a:latin typeface="+mn-ea"/>
                <a:ea typeface="+mn-ea"/>
              </a:rPr>
              <a:t>65</a:t>
            </a:r>
            <a:r>
              <a:rPr lang="zh-CN" altLang="en-US" sz="2800" b="1">
                <a:solidFill>
                  <a:srgbClr val="000000"/>
                </a:solidFill>
                <a:latin typeface="+mn-ea"/>
                <a:ea typeface="+mn-ea"/>
              </a:rPr>
              <a:t>种，储量约为</a:t>
            </a:r>
            <a:r>
              <a:rPr lang="en-US" altLang="zh-CN" sz="2800" b="1">
                <a:solidFill>
                  <a:srgbClr val="000000"/>
                </a:solidFill>
                <a:latin typeface="+mn-ea"/>
                <a:ea typeface="+mn-ea"/>
              </a:rPr>
              <a:t>1.6</a:t>
            </a:r>
            <a:r>
              <a:rPr lang="zh-CN" altLang="en-US" sz="2800" b="1">
                <a:solidFill>
                  <a:srgbClr val="000000"/>
                </a:solidFill>
                <a:latin typeface="+mn-ea"/>
                <a:ea typeface="+mn-ea"/>
              </a:rPr>
              <a:t>亿吨；不仅有重金属、稀有金属，而且有放射性元素和贵金属，在海底还有钻结壳、锰结核和热液矿床</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bwMode="auto">
          <a:xfrm>
            <a:off x="1846563" y="789915"/>
            <a:ext cx="2501448" cy="575830"/>
          </a:xfrm>
          <a:prstGeom prst="rect">
            <a:avLst/>
          </a:prstGeom>
          <a:solidFill>
            <a:srgbClr val="DCE6F2"/>
          </a:solidFill>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zh-CN" altLang="en-US" sz="2800" smtClean="0">
                <a:latin typeface="+mn-ea"/>
                <a:ea typeface="+mn-ea"/>
              </a:rPr>
              <a:t>海底矿产资源</a:t>
            </a:r>
          </a:p>
        </p:txBody>
      </p:sp>
      <p:pic>
        <p:nvPicPr>
          <p:cNvPr id="27651" name="Picture 3" descr="锰结核矿"/>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0437" y="1738337"/>
            <a:ext cx="5473700" cy="3656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52" name="Picture 4" descr="拖网获取锰结核矿"/>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094487" y="1974874"/>
            <a:ext cx="5113338" cy="3797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3" name="AutoShape 5"/>
          <p:cNvSpPr>
            <a:spLocks noChangeArrowheads="1"/>
          </p:cNvSpPr>
          <p:nvPr/>
        </p:nvSpPr>
        <p:spPr bwMode="auto">
          <a:xfrm>
            <a:off x="6872659" y="267359"/>
            <a:ext cx="3263900" cy="1244536"/>
          </a:xfrm>
          <a:prstGeom prst="wedgeEllipseCallout">
            <a:avLst>
              <a:gd name="adj1" fmla="val -43750"/>
              <a:gd name="adj2" fmla="val 80769"/>
            </a:avLst>
          </a:prstGeom>
          <a:solidFill>
            <a:schemeClr val="accent1"/>
          </a:solidFill>
          <a:ln w="9525">
            <a:solidFill>
              <a:schemeClr val="tx1"/>
            </a:solidFill>
            <a:miter lim="800000"/>
            <a:headEnd/>
            <a:tailEnd/>
          </a:ln>
        </p:spPr>
        <p:txBody>
          <a:bodyPr/>
          <a:lstStyle/>
          <a:p>
            <a:pPr algn="ctr"/>
            <a:r>
              <a:rPr lang="zh-CN" altLang="en-US" sz="2800">
                <a:latin typeface="+mn-ea"/>
                <a:ea typeface="+mn-ea"/>
              </a:rPr>
              <a:t>拖网获取</a:t>
            </a:r>
          </a:p>
          <a:p>
            <a:pPr algn="ctr"/>
            <a:r>
              <a:rPr lang="zh-CN" altLang="en-US" sz="2800">
                <a:latin typeface="+mn-ea"/>
                <a:ea typeface="+mn-ea"/>
              </a:rPr>
              <a:t>锰结核矿</a:t>
            </a:r>
          </a:p>
        </p:txBody>
      </p:sp>
      <p:sp>
        <p:nvSpPr>
          <p:cNvPr id="27654" name="Text Box 6"/>
          <p:cNvSpPr txBox="1">
            <a:spLocks noChangeArrowheads="1"/>
          </p:cNvSpPr>
          <p:nvPr/>
        </p:nvSpPr>
        <p:spPr bwMode="auto">
          <a:xfrm>
            <a:off x="2082329" y="5524524"/>
            <a:ext cx="2029916"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大洋锰结核</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0-#ppt_w/2"/>
                                          </p:val>
                                        </p:tav>
                                        <p:tav tm="100000">
                                          <p:val>
                                            <p:strVal val="#ppt_x"/>
                                          </p:val>
                                        </p:tav>
                                      </p:tavLst>
                                    </p:anim>
                                    <p:anim calcmode="lin" valueType="num">
                                      <p:cBhvr additive="base">
                                        <p:cTn id="8"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7654"/>
                                        </p:tgtEl>
                                        <p:attrNameLst>
                                          <p:attrName>style.visibility</p:attrName>
                                        </p:attrNameLst>
                                      </p:cBhvr>
                                      <p:to>
                                        <p:strVal val="visible"/>
                                      </p:to>
                                    </p:set>
                                    <p:anim calcmode="lin" valueType="num">
                                      <p:cBhvr additive="base">
                                        <p:cTn id="13" dur="500" fill="hold"/>
                                        <p:tgtEl>
                                          <p:spTgt spid="27654"/>
                                        </p:tgtEl>
                                        <p:attrNameLst>
                                          <p:attrName>ppt_x</p:attrName>
                                        </p:attrNameLst>
                                      </p:cBhvr>
                                      <p:tavLst>
                                        <p:tav tm="0">
                                          <p:val>
                                            <p:strVal val="0-#ppt_w/2"/>
                                          </p:val>
                                        </p:tav>
                                        <p:tav tm="100000">
                                          <p:val>
                                            <p:strVal val="#ppt_x"/>
                                          </p:val>
                                        </p:tav>
                                      </p:tavLst>
                                    </p:anim>
                                    <p:anim calcmode="lin" valueType="num">
                                      <p:cBhvr additive="base">
                                        <p:cTn id="14" dur="500" fill="hold"/>
                                        <p:tgtEl>
                                          <p:spTgt spid="2765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nodeType="clickEffect">
                                  <p:stCondLst>
                                    <p:cond delay="0"/>
                                  </p:stCondLst>
                                  <p:childTnLst>
                                    <p:set>
                                      <p:cBhvr>
                                        <p:cTn id="18" dur="1" fill="hold">
                                          <p:stCondLst>
                                            <p:cond delay="0"/>
                                          </p:stCondLst>
                                        </p:cTn>
                                        <p:tgtEl>
                                          <p:spTgt spid="27652"/>
                                        </p:tgtEl>
                                        <p:attrNameLst>
                                          <p:attrName>style.visibility</p:attrName>
                                        </p:attrNameLst>
                                      </p:cBhvr>
                                      <p:to>
                                        <p:strVal val="visible"/>
                                      </p:to>
                                    </p:set>
                                    <p:anim calcmode="lin" valueType="num">
                                      <p:cBhvr additive="base">
                                        <p:cTn id="19" dur="500" fill="hold"/>
                                        <p:tgtEl>
                                          <p:spTgt spid="27652"/>
                                        </p:tgtEl>
                                        <p:attrNameLst>
                                          <p:attrName>ppt_x</p:attrName>
                                        </p:attrNameLst>
                                      </p:cBhvr>
                                      <p:tavLst>
                                        <p:tav tm="0">
                                          <p:val>
                                            <p:strVal val="1+#ppt_w/2"/>
                                          </p:val>
                                        </p:tav>
                                        <p:tav tm="100000">
                                          <p:val>
                                            <p:strVal val="#ppt_x"/>
                                          </p:val>
                                        </p:tav>
                                      </p:tavLst>
                                    </p:anim>
                                    <p:anim calcmode="lin" valueType="num">
                                      <p:cBhvr additive="base">
                                        <p:cTn id="20" dur="500" fill="hold"/>
                                        <p:tgtEl>
                                          <p:spTgt spid="2765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27653"/>
                                        </p:tgtEl>
                                        <p:attrNameLst>
                                          <p:attrName>style.visibility</p:attrName>
                                        </p:attrNameLst>
                                      </p:cBhvr>
                                      <p:to>
                                        <p:strVal val="visible"/>
                                      </p:to>
                                    </p:set>
                                    <p:anim calcmode="lin" valueType="num">
                                      <p:cBhvr additive="base">
                                        <p:cTn id="25" dur="500" fill="hold"/>
                                        <p:tgtEl>
                                          <p:spTgt spid="27653"/>
                                        </p:tgtEl>
                                        <p:attrNameLst>
                                          <p:attrName>ppt_x</p:attrName>
                                        </p:attrNameLst>
                                      </p:cBhvr>
                                      <p:tavLst>
                                        <p:tav tm="0">
                                          <p:val>
                                            <p:strVal val="#ppt_x"/>
                                          </p:val>
                                        </p:tav>
                                        <p:tav tm="100000">
                                          <p:val>
                                            <p:strVal val="#ppt_x"/>
                                          </p:val>
                                        </p:tav>
                                      </p:tavLst>
                                    </p:anim>
                                    <p:anim calcmode="lin" valueType="num">
                                      <p:cBhvr additive="base">
                                        <p:cTn id="26" dur="500" fill="hold"/>
                                        <p:tgtEl>
                                          <p:spTgt spid="276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nimBg="1" autoUpdateAnimBg="0"/>
      <p:bldP spid="27654"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hlinkClick r:id="rId2" action="ppaction://hlinksldjump"/>
          </p:cNvPr>
          <p:cNvSpPr>
            <a:spLocks noChangeArrowheads="1"/>
          </p:cNvSpPr>
          <p:nvPr/>
        </p:nvSpPr>
        <p:spPr bwMode="auto">
          <a:xfrm>
            <a:off x="556567" y="791815"/>
            <a:ext cx="548957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r>
              <a:rPr lang="zh-CN" altLang="en-US" sz="2800">
                <a:solidFill>
                  <a:srgbClr val="FF0000"/>
                </a:solidFill>
                <a:latin typeface="+mn-ea"/>
                <a:ea typeface="+mn-ea"/>
              </a:rPr>
              <a:t>海洋空间开发利用</a:t>
            </a:r>
          </a:p>
        </p:txBody>
      </p:sp>
      <p:sp>
        <p:nvSpPr>
          <p:cNvPr id="28675" name="Text Box 4"/>
          <p:cNvSpPr txBox="1">
            <a:spLocks noChangeArrowheads="1"/>
          </p:cNvSpPr>
          <p:nvPr/>
        </p:nvSpPr>
        <p:spPr bwMode="auto">
          <a:xfrm>
            <a:off x="715763" y="4427810"/>
            <a:ext cx="1713707"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en-US" altLang="zh-CN" sz="2800">
                <a:solidFill>
                  <a:srgbClr val="FF0000"/>
                </a:solidFill>
                <a:latin typeface="+mn-ea"/>
                <a:ea typeface="+mn-ea"/>
              </a:rPr>
              <a:t>   </a:t>
            </a:r>
            <a:r>
              <a:rPr lang="zh-CN" altLang="en-US" sz="2800">
                <a:solidFill>
                  <a:srgbClr val="FF0000"/>
                </a:solidFill>
                <a:latin typeface="+mn-ea"/>
                <a:ea typeface="+mn-ea"/>
              </a:rPr>
              <a:t>意义：</a:t>
            </a:r>
          </a:p>
        </p:txBody>
      </p:sp>
      <p:grpSp>
        <p:nvGrpSpPr>
          <p:cNvPr id="28676" name="Group 5"/>
          <p:cNvGrpSpPr>
            <a:grpSpLocks/>
          </p:cNvGrpSpPr>
          <p:nvPr/>
        </p:nvGrpSpPr>
        <p:grpSpPr bwMode="auto">
          <a:xfrm>
            <a:off x="2592685" y="4176191"/>
            <a:ext cx="6292464" cy="1027112"/>
            <a:chOff x="-26" y="0"/>
            <a:chExt cx="3146" cy="685"/>
          </a:xfrm>
        </p:grpSpPr>
        <p:sp>
          <p:nvSpPr>
            <p:cNvPr id="24590" name="Text Box 6"/>
            <p:cNvSpPr txBox="1">
              <a:spLocks noChangeArrowheads="1"/>
            </p:cNvSpPr>
            <p:nvPr/>
          </p:nvSpPr>
          <p:spPr bwMode="auto">
            <a:xfrm>
              <a:off x="96" y="0"/>
              <a:ext cx="3024" cy="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缓解沿海地区人地矛盾</a:t>
              </a:r>
            </a:p>
          </p:txBody>
        </p:sp>
        <p:sp>
          <p:nvSpPr>
            <p:cNvPr id="24591" name="Text Box 7"/>
            <p:cNvSpPr txBox="1">
              <a:spLocks noChangeArrowheads="1"/>
            </p:cNvSpPr>
            <p:nvPr/>
          </p:nvSpPr>
          <p:spPr bwMode="auto">
            <a:xfrm>
              <a:off x="96" y="336"/>
              <a:ext cx="2448" cy="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拓展人类生存空间</a:t>
              </a:r>
            </a:p>
          </p:txBody>
        </p:sp>
        <p:sp>
          <p:nvSpPr>
            <p:cNvPr id="24592" name="AutoShape 8"/>
            <p:cNvSpPr>
              <a:spLocks/>
            </p:cNvSpPr>
            <p:nvPr/>
          </p:nvSpPr>
          <p:spPr bwMode="auto">
            <a:xfrm>
              <a:off x="-26" y="96"/>
              <a:ext cx="85" cy="528"/>
            </a:xfrm>
            <a:prstGeom prst="leftBrace">
              <a:avLst>
                <a:gd name="adj1" fmla="val 91667"/>
                <a:gd name="adj2" fmla="val 50000"/>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sz="2800">
                <a:latin typeface="+mn-ea"/>
                <a:ea typeface="+mn-ea"/>
              </a:endParaRPr>
            </a:p>
          </p:txBody>
        </p:sp>
      </p:grpSp>
      <p:sp>
        <p:nvSpPr>
          <p:cNvPr id="28680" name="Text Box 9"/>
          <p:cNvSpPr txBox="1">
            <a:spLocks noChangeArrowheads="1"/>
          </p:cNvSpPr>
          <p:nvPr/>
        </p:nvSpPr>
        <p:spPr bwMode="auto">
          <a:xfrm>
            <a:off x="2669529" y="1583903"/>
            <a:ext cx="733998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latin typeface="+mn-ea"/>
                <a:ea typeface="+mn-ea"/>
              </a:rPr>
              <a:t>海洋运输、海底隧道、海上机场、海底管道等</a:t>
            </a:r>
          </a:p>
        </p:txBody>
      </p:sp>
      <p:sp>
        <p:nvSpPr>
          <p:cNvPr id="28681" name="Text Box 10"/>
          <p:cNvSpPr txBox="1">
            <a:spLocks noChangeArrowheads="1"/>
          </p:cNvSpPr>
          <p:nvPr/>
        </p:nvSpPr>
        <p:spPr bwMode="auto">
          <a:xfrm>
            <a:off x="2669529" y="2087959"/>
            <a:ext cx="8564116"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latin typeface="+mn-ea"/>
                <a:ea typeface="+mn-ea"/>
              </a:rPr>
              <a:t>海上电站、海上石油开发、海上牧场（海水养殖）等</a:t>
            </a:r>
          </a:p>
        </p:txBody>
      </p:sp>
      <p:sp>
        <p:nvSpPr>
          <p:cNvPr id="28682" name="Text Box 11"/>
          <p:cNvSpPr txBox="1">
            <a:spLocks noChangeArrowheads="1"/>
          </p:cNvSpPr>
          <p:nvPr/>
        </p:nvSpPr>
        <p:spPr bwMode="auto">
          <a:xfrm>
            <a:off x="2664693" y="2664023"/>
            <a:ext cx="4968552"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latin typeface="+mn-ea"/>
                <a:ea typeface="+mn-ea"/>
              </a:rPr>
              <a:t>海底仓库、海洋废物处理场等</a:t>
            </a:r>
          </a:p>
        </p:txBody>
      </p:sp>
      <p:grpSp>
        <p:nvGrpSpPr>
          <p:cNvPr id="28683" name="Group 12"/>
          <p:cNvGrpSpPr>
            <a:grpSpLocks/>
          </p:cNvGrpSpPr>
          <p:nvPr/>
        </p:nvGrpSpPr>
        <p:grpSpPr bwMode="auto">
          <a:xfrm>
            <a:off x="556567" y="1557337"/>
            <a:ext cx="3457575" cy="2322512"/>
            <a:chOff x="0" y="0"/>
            <a:chExt cx="1728" cy="1549"/>
          </a:xfrm>
        </p:grpSpPr>
        <p:sp>
          <p:nvSpPr>
            <p:cNvPr id="24586" name="Text Box 13"/>
            <p:cNvSpPr txBox="1">
              <a:spLocks noChangeArrowheads="1"/>
            </p:cNvSpPr>
            <p:nvPr/>
          </p:nvSpPr>
          <p:spPr bwMode="auto">
            <a:xfrm>
              <a:off x="0" y="0"/>
              <a:ext cx="1536" cy="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交通运输：</a:t>
              </a:r>
            </a:p>
          </p:txBody>
        </p:sp>
        <p:sp>
          <p:nvSpPr>
            <p:cNvPr id="24587" name="Text Box 14"/>
            <p:cNvSpPr txBox="1">
              <a:spLocks noChangeArrowheads="1"/>
            </p:cNvSpPr>
            <p:nvPr/>
          </p:nvSpPr>
          <p:spPr bwMode="auto">
            <a:xfrm>
              <a:off x="0" y="336"/>
              <a:ext cx="1296" cy="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生产空间：</a:t>
              </a:r>
            </a:p>
          </p:txBody>
        </p:sp>
        <p:sp>
          <p:nvSpPr>
            <p:cNvPr id="24588" name="Text Box 15"/>
            <p:cNvSpPr txBox="1">
              <a:spLocks noChangeArrowheads="1"/>
            </p:cNvSpPr>
            <p:nvPr/>
          </p:nvSpPr>
          <p:spPr bwMode="auto">
            <a:xfrm>
              <a:off x="0" y="720"/>
              <a:ext cx="1008" cy="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储存空间：</a:t>
              </a:r>
            </a:p>
          </p:txBody>
        </p:sp>
        <p:sp>
          <p:nvSpPr>
            <p:cNvPr id="24589" name="Text Box 16"/>
            <p:cNvSpPr txBox="1">
              <a:spLocks noChangeArrowheads="1"/>
            </p:cNvSpPr>
            <p:nvPr/>
          </p:nvSpPr>
          <p:spPr bwMode="auto">
            <a:xfrm>
              <a:off x="0" y="1200"/>
              <a:ext cx="1728" cy="3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solidFill>
                    <a:srgbClr val="FF0000"/>
                  </a:solidFill>
                  <a:latin typeface="+mn-ea"/>
                  <a:ea typeface="+mn-ea"/>
                </a:rPr>
                <a:t>文化娱乐设施：</a:t>
              </a:r>
            </a:p>
          </p:txBody>
        </p:sp>
      </p:grpSp>
      <p:sp>
        <p:nvSpPr>
          <p:cNvPr id="28688" name="Text Box 17"/>
          <p:cNvSpPr txBox="1">
            <a:spLocks noChangeArrowheads="1"/>
          </p:cNvSpPr>
          <p:nvPr/>
        </p:nvSpPr>
        <p:spPr bwMode="auto">
          <a:xfrm>
            <a:off x="3096741" y="3346449"/>
            <a:ext cx="4992688"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latin typeface="+mn-ea"/>
                <a:ea typeface="+mn-ea"/>
              </a:rPr>
              <a:t>海洋公园、海滨浴场等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28683"/>
                                        </p:tgtEl>
                                        <p:attrNameLst>
                                          <p:attrName>style.visibility</p:attrName>
                                        </p:attrNameLst>
                                      </p:cBhvr>
                                      <p:to>
                                        <p:strVal val="visible"/>
                                      </p:to>
                                    </p:set>
                                    <p:animEffect transition="in" filter="wedge">
                                      <p:cBhvr>
                                        <p:cTn id="7" dur="2000"/>
                                        <p:tgtEl>
                                          <p:spTgt spid="286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28680"/>
                                        </p:tgtEl>
                                        <p:attrNameLst>
                                          <p:attrName>style.visibility</p:attrName>
                                        </p:attrNameLst>
                                      </p:cBhvr>
                                      <p:to>
                                        <p:strVal val="visible"/>
                                      </p:to>
                                    </p:set>
                                    <p:anim calcmode="discrete" valueType="clr">
                                      <p:cBhvr override="childStyle">
                                        <p:cTn id="12" dur="80"/>
                                        <p:tgtEl>
                                          <p:spTgt spid="2868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28680"/>
                                        </p:tgtEl>
                                        <p:attrNameLst>
                                          <p:attrName>fillcolor</p:attrName>
                                        </p:attrNameLst>
                                      </p:cBhvr>
                                      <p:tavLst>
                                        <p:tav tm="0">
                                          <p:val>
                                            <p:clrVal>
                                              <a:schemeClr val="accent2"/>
                                            </p:clrVal>
                                          </p:val>
                                        </p:tav>
                                        <p:tav tm="50000">
                                          <p:val>
                                            <p:clrVal>
                                              <a:schemeClr val="hlink"/>
                                            </p:clrVal>
                                          </p:val>
                                        </p:tav>
                                      </p:tavLst>
                                    </p:anim>
                                    <p:set>
                                      <p:cBhvr>
                                        <p:cTn id="14" dur="80"/>
                                        <p:tgtEl>
                                          <p:spTgt spid="28680"/>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8681"/>
                                        </p:tgtEl>
                                        <p:attrNameLst>
                                          <p:attrName>style.visibility</p:attrName>
                                        </p:attrNameLst>
                                      </p:cBhvr>
                                      <p:to>
                                        <p:strVal val="visible"/>
                                      </p:to>
                                    </p:set>
                                    <p:anim calcmode="discrete" valueType="clr">
                                      <p:cBhvr override="childStyle">
                                        <p:cTn id="19" dur="80"/>
                                        <p:tgtEl>
                                          <p:spTgt spid="28681"/>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8681"/>
                                        </p:tgtEl>
                                        <p:attrNameLst>
                                          <p:attrName>fillcolor</p:attrName>
                                        </p:attrNameLst>
                                      </p:cBhvr>
                                      <p:tavLst>
                                        <p:tav tm="0">
                                          <p:val>
                                            <p:clrVal>
                                              <a:schemeClr val="accent2"/>
                                            </p:clrVal>
                                          </p:val>
                                        </p:tav>
                                        <p:tav tm="50000">
                                          <p:val>
                                            <p:clrVal>
                                              <a:schemeClr val="hlink"/>
                                            </p:clrVal>
                                          </p:val>
                                        </p:tav>
                                      </p:tavLst>
                                    </p:anim>
                                    <p:set>
                                      <p:cBhvr>
                                        <p:cTn id="21" dur="80"/>
                                        <p:tgtEl>
                                          <p:spTgt spid="28681"/>
                                        </p:tgtEl>
                                        <p:attrNameLst>
                                          <p:attrName>fill.type</p:attrName>
                                        </p:attrNameLst>
                                      </p:cBhvr>
                                      <p:to>
                                        <p:strVal val="solid"/>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28682"/>
                                        </p:tgtEl>
                                        <p:attrNameLst>
                                          <p:attrName>style.visibility</p:attrName>
                                        </p:attrNameLst>
                                      </p:cBhvr>
                                      <p:to>
                                        <p:strVal val="visible"/>
                                      </p:to>
                                    </p:set>
                                    <p:anim calcmode="discrete" valueType="clr">
                                      <p:cBhvr override="childStyle">
                                        <p:cTn id="26" dur="80"/>
                                        <p:tgtEl>
                                          <p:spTgt spid="28682"/>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8682"/>
                                        </p:tgtEl>
                                        <p:attrNameLst>
                                          <p:attrName>fillcolor</p:attrName>
                                        </p:attrNameLst>
                                      </p:cBhvr>
                                      <p:tavLst>
                                        <p:tav tm="0">
                                          <p:val>
                                            <p:clrVal>
                                              <a:schemeClr val="accent2"/>
                                            </p:clrVal>
                                          </p:val>
                                        </p:tav>
                                        <p:tav tm="50000">
                                          <p:val>
                                            <p:clrVal>
                                              <a:schemeClr val="hlink"/>
                                            </p:clrVal>
                                          </p:val>
                                        </p:tav>
                                      </p:tavLst>
                                    </p:anim>
                                    <p:set>
                                      <p:cBhvr>
                                        <p:cTn id="28" dur="80"/>
                                        <p:tgtEl>
                                          <p:spTgt spid="28682"/>
                                        </p:tgtEl>
                                        <p:attrNameLst>
                                          <p:attrName>fill.type</p:attrName>
                                        </p:attrNameLst>
                                      </p:cBhvr>
                                      <p:to>
                                        <p:strVal val="solid"/>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28688"/>
                                        </p:tgtEl>
                                        <p:attrNameLst>
                                          <p:attrName>style.visibility</p:attrName>
                                        </p:attrNameLst>
                                      </p:cBhvr>
                                      <p:to>
                                        <p:strVal val="visible"/>
                                      </p:to>
                                    </p:set>
                                    <p:anim calcmode="discrete" valueType="clr">
                                      <p:cBhvr override="childStyle">
                                        <p:cTn id="33" dur="80"/>
                                        <p:tgtEl>
                                          <p:spTgt spid="28688"/>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28688"/>
                                        </p:tgtEl>
                                        <p:attrNameLst>
                                          <p:attrName>fillcolor</p:attrName>
                                        </p:attrNameLst>
                                      </p:cBhvr>
                                      <p:tavLst>
                                        <p:tav tm="0">
                                          <p:val>
                                            <p:clrVal>
                                              <a:schemeClr val="accent2"/>
                                            </p:clrVal>
                                          </p:val>
                                        </p:tav>
                                        <p:tav tm="50000">
                                          <p:val>
                                            <p:clrVal>
                                              <a:schemeClr val="hlink"/>
                                            </p:clrVal>
                                          </p:val>
                                        </p:tav>
                                      </p:tavLst>
                                    </p:anim>
                                    <p:set>
                                      <p:cBhvr>
                                        <p:cTn id="35" dur="80"/>
                                        <p:tgtEl>
                                          <p:spTgt spid="28688"/>
                                        </p:tgtEl>
                                        <p:attrNameLst>
                                          <p:attrName>fill.type</p:attrName>
                                        </p:attrNameLst>
                                      </p:cBhvr>
                                      <p:to>
                                        <p:strVal val="solid"/>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8675"/>
                                        </p:tgtEl>
                                        <p:attrNameLst>
                                          <p:attrName>style.visibility</p:attrName>
                                        </p:attrNameLst>
                                      </p:cBhvr>
                                      <p:to>
                                        <p:strVal val="visible"/>
                                      </p:to>
                                    </p:set>
                                    <p:anim calcmode="lin" valueType="num">
                                      <p:cBhvr additive="base">
                                        <p:cTn id="40" dur="500" fill="hold"/>
                                        <p:tgtEl>
                                          <p:spTgt spid="28675"/>
                                        </p:tgtEl>
                                        <p:attrNameLst>
                                          <p:attrName>ppt_x</p:attrName>
                                        </p:attrNameLst>
                                      </p:cBhvr>
                                      <p:tavLst>
                                        <p:tav tm="0">
                                          <p:val>
                                            <p:strVal val="#ppt_x"/>
                                          </p:val>
                                        </p:tav>
                                        <p:tav tm="100000">
                                          <p:val>
                                            <p:strVal val="#ppt_x"/>
                                          </p:val>
                                        </p:tav>
                                      </p:tavLst>
                                    </p:anim>
                                    <p:anim calcmode="lin" valueType="num">
                                      <p:cBhvr additive="base">
                                        <p:cTn id="41"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0" presetClass="entr" presetSubtype="0" fill="hold" nodeType="clickEffect">
                                  <p:stCondLst>
                                    <p:cond delay="0"/>
                                  </p:stCondLst>
                                  <p:childTnLst>
                                    <p:set>
                                      <p:cBhvr>
                                        <p:cTn id="45" dur="1" fill="hold">
                                          <p:stCondLst>
                                            <p:cond delay="0"/>
                                          </p:stCondLst>
                                        </p:cTn>
                                        <p:tgtEl>
                                          <p:spTgt spid="28676"/>
                                        </p:tgtEl>
                                        <p:attrNameLst>
                                          <p:attrName>style.visibility</p:attrName>
                                        </p:attrNameLst>
                                      </p:cBhvr>
                                      <p:to>
                                        <p:strVal val="visible"/>
                                      </p:to>
                                    </p:set>
                                    <p:animEffect transition="in" filter="wedge">
                                      <p:cBhvr>
                                        <p:cTn id="46" dur="2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80" grpId="0" autoUpdateAnimBg="0"/>
      <p:bldP spid="28681" grpId="0" autoUpdateAnimBg="0"/>
      <p:bldP spid="28682" grpId="0" autoUpdateAnimBg="0"/>
      <p:bldP spid="2868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743321" y="1130300"/>
            <a:ext cx="1951038" cy="523875"/>
          </a:xfrm>
          <a:prstGeom prst="rect">
            <a:avLst/>
          </a:prstGeom>
          <a:noFill/>
          <a:ln w="31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2800">
                <a:solidFill>
                  <a:srgbClr val="FF0000"/>
                </a:solidFill>
                <a:latin typeface="+mn-ea"/>
                <a:ea typeface="+mn-ea"/>
              </a:rPr>
              <a:t>蓝色经济</a:t>
            </a:r>
          </a:p>
        </p:txBody>
      </p:sp>
      <p:sp>
        <p:nvSpPr>
          <p:cNvPr id="8195" name="Text Box 5"/>
          <p:cNvSpPr txBox="1">
            <a:spLocks noChangeArrowheads="1"/>
          </p:cNvSpPr>
          <p:nvPr/>
        </p:nvSpPr>
        <p:spPr bwMode="auto">
          <a:xfrm>
            <a:off x="3103934" y="1130300"/>
            <a:ext cx="1906587" cy="523875"/>
          </a:xfrm>
          <a:prstGeom prst="rect">
            <a:avLst/>
          </a:prstGeom>
          <a:noFill/>
          <a:ln w="31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2800">
                <a:solidFill>
                  <a:srgbClr val="FF0000"/>
                </a:solidFill>
                <a:latin typeface="+mn-ea"/>
                <a:ea typeface="+mn-ea"/>
              </a:rPr>
              <a:t>海洋牧场</a:t>
            </a:r>
          </a:p>
        </p:txBody>
      </p:sp>
      <p:sp>
        <p:nvSpPr>
          <p:cNvPr id="8196" name="Text Box 9"/>
          <p:cNvSpPr txBox="1">
            <a:spLocks noChangeArrowheads="1"/>
          </p:cNvSpPr>
          <p:nvPr/>
        </p:nvSpPr>
        <p:spPr bwMode="auto">
          <a:xfrm>
            <a:off x="5372471" y="1130300"/>
            <a:ext cx="2813050" cy="523875"/>
          </a:xfrm>
          <a:prstGeom prst="rect">
            <a:avLst/>
          </a:prstGeom>
          <a:noFill/>
          <a:ln w="31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2800">
                <a:solidFill>
                  <a:srgbClr val="FF0000"/>
                </a:solidFill>
                <a:latin typeface="+mn-ea"/>
                <a:ea typeface="+mn-ea"/>
              </a:rPr>
              <a:t>海上钻井平台</a:t>
            </a:r>
          </a:p>
        </p:txBody>
      </p:sp>
      <p:sp>
        <p:nvSpPr>
          <p:cNvPr id="8197" name="Text Box 9"/>
          <p:cNvSpPr txBox="1">
            <a:spLocks noChangeArrowheads="1"/>
          </p:cNvSpPr>
          <p:nvPr/>
        </p:nvSpPr>
        <p:spPr bwMode="auto">
          <a:xfrm>
            <a:off x="8639546" y="1130300"/>
            <a:ext cx="1631950" cy="523875"/>
          </a:xfrm>
          <a:prstGeom prst="rect">
            <a:avLst/>
          </a:prstGeom>
          <a:noFill/>
          <a:ln w="31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2800">
                <a:solidFill>
                  <a:srgbClr val="FF0000"/>
                </a:solidFill>
                <a:latin typeface="+mn-ea"/>
                <a:ea typeface="+mn-ea"/>
              </a:rPr>
              <a:t>可燃冰</a:t>
            </a:r>
          </a:p>
        </p:txBody>
      </p:sp>
      <p:sp>
        <p:nvSpPr>
          <p:cNvPr id="8198" name="Text Box 9"/>
          <p:cNvSpPr txBox="1">
            <a:spLocks noChangeArrowheads="1"/>
          </p:cNvSpPr>
          <p:nvPr/>
        </p:nvSpPr>
        <p:spPr bwMode="auto">
          <a:xfrm>
            <a:off x="943346" y="1996132"/>
            <a:ext cx="1631950" cy="523875"/>
          </a:xfrm>
          <a:prstGeom prst="rect">
            <a:avLst/>
          </a:prstGeom>
          <a:noFill/>
          <a:ln w="317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r>
              <a:rPr lang="zh-CN" altLang="en-US" sz="2800">
                <a:solidFill>
                  <a:srgbClr val="FF0000"/>
                </a:solidFill>
                <a:latin typeface="+mn-ea"/>
                <a:ea typeface="+mn-ea"/>
              </a:rPr>
              <a:t>锰结核</a:t>
            </a:r>
          </a:p>
        </p:txBody>
      </p:sp>
      <p:sp>
        <p:nvSpPr>
          <p:cNvPr id="8199" name="TextBox 9"/>
          <p:cNvSpPr txBox="1">
            <a:spLocks noChangeArrowheads="1"/>
          </p:cNvSpPr>
          <p:nvPr/>
        </p:nvSpPr>
        <p:spPr bwMode="auto">
          <a:xfrm>
            <a:off x="3065387" y="1996132"/>
            <a:ext cx="7232154"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latin typeface="+mn-ea"/>
                <a:ea typeface="+mn-ea"/>
              </a:rPr>
              <a:t>你知道我国辽阔的海洋中蕴藏着哪些资源吗？</a:t>
            </a:r>
          </a:p>
        </p:txBody>
      </p:sp>
      <p:sp>
        <p:nvSpPr>
          <p:cNvPr id="8201" name="Rectangle 13"/>
          <p:cNvSpPr>
            <a:spLocks noChangeArrowheads="1"/>
          </p:cNvSpPr>
          <p:nvPr/>
        </p:nvSpPr>
        <p:spPr bwMode="auto">
          <a:xfrm>
            <a:off x="1053726" y="2954338"/>
            <a:ext cx="9501188" cy="2576667"/>
          </a:xfrm>
          <a:prstGeom prst="rect">
            <a:avLst/>
          </a:prstGeom>
          <a:solidFill>
            <a:srgbClr val="DCE6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zh-CN" altLang="en-US" sz="2800">
                <a:solidFill>
                  <a:schemeClr val="tx2"/>
                </a:solidFill>
                <a:latin typeface="+mn-ea"/>
                <a:ea typeface="+mn-ea"/>
              </a:rPr>
              <a:t>蓝色经济，又称海洋经济。现代蓝色经济包括为开发海洋资源和依赖海洋空间而进行的生产活动，以及直接或间接为开发海洋资源及空间的相关服务性产业活动，这样一些产业活动而形成的经济集合均被视为现代蓝色经济范畴</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additive="base">
                                        <p:cTn id="19" dur="500" fill="hold"/>
                                        <p:tgtEl>
                                          <p:spTgt spid="8196"/>
                                        </p:tgtEl>
                                        <p:attrNameLst>
                                          <p:attrName>ppt_x</p:attrName>
                                        </p:attrNameLst>
                                      </p:cBhvr>
                                      <p:tavLst>
                                        <p:tav tm="0">
                                          <p:val>
                                            <p:strVal val="#ppt_x"/>
                                          </p:val>
                                        </p:tav>
                                        <p:tav tm="100000">
                                          <p:val>
                                            <p:strVal val="#ppt_x"/>
                                          </p:val>
                                        </p:tav>
                                      </p:tavLst>
                                    </p:anim>
                                    <p:anim calcmode="lin" valueType="num">
                                      <p:cBhvr additive="base">
                                        <p:cTn id="20"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197"/>
                                        </p:tgtEl>
                                        <p:attrNameLst>
                                          <p:attrName>style.visibility</p:attrName>
                                        </p:attrNameLst>
                                      </p:cBhvr>
                                      <p:to>
                                        <p:strVal val="visible"/>
                                      </p:to>
                                    </p:set>
                                    <p:anim calcmode="lin" valueType="num">
                                      <p:cBhvr additive="base">
                                        <p:cTn id="25" dur="500" fill="hold"/>
                                        <p:tgtEl>
                                          <p:spTgt spid="8197"/>
                                        </p:tgtEl>
                                        <p:attrNameLst>
                                          <p:attrName>ppt_x</p:attrName>
                                        </p:attrNameLst>
                                      </p:cBhvr>
                                      <p:tavLst>
                                        <p:tav tm="0">
                                          <p:val>
                                            <p:strVal val="#ppt_x"/>
                                          </p:val>
                                        </p:tav>
                                        <p:tav tm="100000">
                                          <p:val>
                                            <p:strVal val="#ppt_x"/>
                                          </p:val>
                                        </p:tav>
                                      </p:tavLst>
                                    </p:anim>
                                    <p:anim calcmode="lin" valueType="num">
                                      <p:cBhvr additive="base">
                                        <p:cTn id="26"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198"/>
                                        </p:tgtEl>
                                        <p:attrNameLst>
                                          <p:attrName>style.visibility</p:attrName>
                                        </p:attrNameLst>
                                      </p:cBhvr>
                                      <p:to>
                                        <p:strVal val="visible"/>
                                      </p:to>
                                    </p:set>
                                    <p:anim calcmode="lin" valueType="num">
                                      <p:cBhvr additive="base">
                                        <p:cTn id="31" dur="500" fill="hold"/>
                                        <p:tgtEl>
                                          <p:spTgt spid="8198"/>
                                        </p:tgtEl>
                                        <p:attrNameLst>
                                          <p:attrName>ppt_x</p:attrName>
                                        </p:attrNameLst>
                                      </p:cBhvr>
                                      <p:tavLst>
                                        <p:tav tm="0">
                                          <p:val>
                                            <p:strVal val="#ppt_x"/>
                                          </p:val>
                                        </p:tav>
                                        <p:tav tm="100000">
                                          <p:val>
                                            <p:strVal val="#ppt_x"/>
                                          </p:val>
                                        </p:tav>
                                      </p:tavLst>
                                    </p:anim>
                                    <p:anim calcmode="lin" valueType="num">
                                      <p:cBhvr additive="base">
                                        <p:cTn id="32"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8199">
                                            <p:txEl>
                                              <p:pRg st="0" end="0"/>
                                            </p:txEl>
                                          </p:spTgt>
                                        </p:tgtEl>
                                        <p:attrNameLst>
                                          <p:attrName>style.visibility</p:attrName>
                                        </p:attrNameLst>
                                      </p:cBhvr>
                                      <p:to>
                                        <p:strVal val="visible"/>
                                      </p:to>
                                    </p:set>
                                    <p:anim calcmode="lin" valueType="num">
                                      <p:cBhvr additive="base">
                                        <p:cTn id="37" dur="500" fill="hold"/>
                                        <p:tgtEl>
                                          <p:spTgt spid="819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1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201"/>
                                        </p:tgtEl>
                                        <p:attrNameLst>
                                          <p:attrName>style.visibility</p:attrName>
                                        </p:attrNameLst>
                                      </p:cBhvr>
                                      <p:to>
                                        <p:strVal val="visible"/>
                                      </p:to>
                                    </p:set>
                                    <p:animEffect transition="in" filter="blinds(horizontal)">
                                      <p:cBhvr>
                                        <p:cTn id="43" dur="500"/>
                                        <p:tgtEl>
                                          <p:spTgt spid="8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autoUpdateAnimBg="0"/>
      <p:bldP spid="8195" grpId="0" animBg="1" autoUpdateAnimBg="0"/>
      <p:bldP spid="8196" grpId="0" animBg="1" autoUpdateAnimBg="0"/>
      <p:bldP spid="8197" grpId="0" animBg="1" autoUpdateAnimBg="0"/>
      <p:bldP spid="8198" grpId="0" animBg="1" autoUpdateAnimBg="0"/>
      <p:bldP spid="8201"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432445" y="123924"/>
            <a:ext cx="2788561"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smtClean="0">
                <a:latin typeface="+mn-ea"/>
                <a:ea typeface="+mn-ea"/>
              </a:rPr>
              <a:t>世界</a:t>
            </a:r>
            <a:r>
              <a:rPr lang="zh-CN" altLang="en-US" sz="2800">
                <a:latin typeface="+mn-ea"/>
                <a:ea typeface="+mn-ea"/>
              </a:rPr>
              <a:t>主要航线：</a:t>
            </a:r>
          </a:p>
        </p:txBody>
      </p:sp>
      <p:pic>
        <p:nvPicPr>
          <p:cNvPr id="25603" name="Picture 3" descr="HWOCRTEMP_ROC120"/>
          <p:cNvPicPr>
            <a:picLocks noChangeAspect="1" noChangeArrowheads="1"/>
          </p:cNvPicPr>
          <p:nvPr/>
        </p:nvPicPr>
        <p:blipFill>
          <a:blip r:embed="rId2">
            <a:lum contrast="54000"/>
            <a:extLst>
              <a:ext uri="{28A0092B-C50C-407E-A947-70E740481C1C}">
                <a14:useLocalDpi xmlns:a14="http://schemas.microsoft.com/office/drawing/2010/main" xmlns="" val="0"/>
              </a:ext>
            </a:extLst>
          </a:blip>
          <a:srcRect/>
          <a:stretch>
            <a:fillRect/>
          </a:stretch>
        </p:blipFill>
        <p:spPr bwMode="auto">
          <a:xfrm>
            <a:off x="0" y="998389"/>
            <a:ext cx="11522075" cy="4905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0" name="Line 4"/>
          <p:cNvSpPr>
            <a:spLocks noChangeShapeType="1"/>
          </p:cNvSpPr>
          <p:nvPr/>
        </p:nvSpPr>
        <p:spPr bwMode="auto">
          <a:xfrm flipV="1">
            <a:off x="4513263" y="2735114"/>
            <a:ext cx="2208212" cy="217487"/>
          </a:xfrm>
          <a:prstGeom prst="line">
            <a:avLst/>
          </a:prstGeom>
          <a:noFill/>
          <a:ln w="38100">
            <a:solidFill>
              <a:srgbClr val="FF00FF"/>
            </a:solidFill>
            <a:round/>
            <a:headEnd/>
            <a:tailEnd type="triangle" w="med" len="med"/>
          </a:ln>
          <a:extLst>
            <a:ext uri="{909E8E84-426E-40DD-AFC4-6F175D3DCCD1}">
              <a14:hiddenFill xmlns:a14="http://schemas.microsoft.com/office/drawing/2010/main" xmlns="">
                <a:noFill/>
              </a14:hiddenFill>
            </a:ext>
          </a:extLst>
        </p:spPr>
        <p:txBody>
          <a:bodyPr/>
          <a:lstStyle/>
          <a:p>
            <a:endParaRPr lang="zh-CN" altLang="en-US">
              <a:latin typeface="+mn-ea"/>
              <a:ea typeface="+mn-ea"/>
            </a:endParaRPr>
          </a:p>
        </p:txBody>
      </p:sp>
      <p:sp>
        <p:nvSpPr>
          <p:cNvPr id="29701" name="Freeform 5"/>
          <p:cNvSpPr>
            <a:spLocks/>
          </p:cNvSpPr>
          <p:nvPr/>
        </p:nvSpPr>
        <p:spPr bwMode="auto">
          <a:xfrm>
            <a:off x="6800850" y="2663676"/>
            <a:ext cx="1504950" cy="936625"/>
          </a:xfrm>
          <a:custGeom>
            <a:avLst/>
            <a:gdLst>
              <a:gd name="T0" fmla="*/ 1168738 w 752"/>
              <a:gd name="T1" fmla="*/ 0 h 624"/>
              <a:gd name="T2" fmla="*/ 1456920 w 752"/>
              <a:gd name="T3" fmla="*/ 360240 h 624"/>
              <a:gd name="T4" fmla="*/ 1456920 w 752"/>
              <a:gd name="T5" fmla="*/ 504337 h 624"/>
              <a:gd name="T6" fmla="*/ 1456920 w 752"/>
              <a:gd name="T7" fmla="*/ 864577 h 624"/>
              <a:gd name="T8" fmla="*/ 1264798 w 752"/>
              <a:gd name="T9" fmla="*/ 936625 h 624"/>
              <a:gd name="T10" fmla="*/ 976616 w 752"/>
              <a:gd name="T11" fmla="*/ 864577 h 624"/>
              <a:gd name="T12" fmla="*/ 592374 w 752"/>
              <a:gd name="T13" fmla="*/ 648433 h 624"/>
              <a:gd name="T14" fmla="*/ 208131 w 752"/>
              <a:gd name="T15" fmla="*/ 360240 h 624"/>
              <a:gd name="T16" fmla="*/ 16010 w 752"/>
              <a:gd name="T17" fmla="*/ 288192 h 624"/>
              <a:gd name="T18" fmla="*/ 112071 w 752"/>
              <a:gd name="T19" fmla="*/ 216144 h 6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2"/>
              <a:gd name="T31" fmla="*/ 0 h 624"/>
              <a:gd name="T32" fmla="*/ 752 w 752"/>
              <a:gd name="T33" fmla="*/ 624 h 6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2" h="624">
                <a:moveTo>
                  <a:pt x="584" y="0"/>
                </a:moveTo>
                <a:cubicBezTo>
                  <a:pt x="644" y="92"/>
                  <a:pt x="704" y="184"/>
                  <a:pt x="728" y="240"/>
                </a:cubicBezTo>
                <a:cubicBezTo>
                  <a:pt x="752" y="296"/>
                  <a:pt x="728" y="280"/>
                  <a:pt x="728" y="336"/>
                </a:cubicBezTo>
                <a:cubicBezTo>
                  <a:pt x="728" y="392"/>
                  <a:pt x="744" y="528"/>
                  <a:pt x="728" y="576"/>
                </a:cubicBezTo>
                <a:cubicBezTo>
                  <a:pt x="712" y="624"/>
                  <a:pt x="672" y="624"/>
                  <a:pt x="632" y="624"/>
                </a:cubicBezTo>
                <a:cubicBezTo>
                  <a:pt x="592" y="624"/>
                  <a:pt x="544" y="608"/>
                  <a:pt x="488" y="576"/>
                </a:cubicBezTo>
                <a:cubicBezTo>
                  <a:pt x="432" y="544"/>
                  <a:pt x="360" y="488"/>
                  <a:pt x="296" y="432"/>
                </a:cubicBezTo>
                <a:cubicBezTo>
                  <a:pt x="232" y="376"/>
                  <a:pt x="152" y="280"/>
                  <a:pt x="104" y="240"/>
                </a:cubicBezTo>
                <a:cubicBezTo>
                  <a:pt x="56" y="200"/>
                  <a:pt x="16" y="208"/>
                  <a:pt x="8" y="192"/>
                </a:cubicBezTo>
                <a:cubicBezTo>
                  <a:pt x="0" y="176"/>
                  <a:pt x="48" y="160"/>
                  <a:pt x="56" y="144"/>
                </a:cubicBezTo>
              </a:path>
            </a:pathLst>
          </a:custGeom>
          <a:noFill/>
          <a:ln w="31750" cmpd="sng">
            <a:solidFill>
              <a:srgbClr val="FF0000"/>
            </a:solidFill>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latin typeface="+mn-ea"/>
              <a:ea typeface="+mn-ea"/>
            </a:endParaRPr>
          </a:p>
        </p:txBody>
      </p:sp>
      <p:sp>
        <p:nvSpPr>
          <p:cNvPr id="29702" name="Freeform 6"/>
          <p:cNvSpPr>
            <a:spLocks/>
          </p:cNvSpPr>
          <p:nvPr/>
        </p:nvSpPr>
        <p:spPr bwMode="auto">
          <a:xfrm>
            <a:off x="960438" y="2231876"/>
            <a:ext cx="384175" cy="71438"/>
          </a:xfrm>
          <a:custGeom>
            <a:avLst/>
            <a:gdLst>
              <a:gd name="T0" fmla="*/ 384175 w 192"/>
              <a:gd name="T1" fmla="*/ 71438 h 48"/>
              <a:gd name="T2" fmla="*/ 0 w 192"/>
              <a:gd name="T3" fmla="*/ 0 h 48"/>
              <a:gd name="T4" fmla="*/ 0 60000 65536"/>
              <a:gd name="T5" fmla="*/ 0 60000 65536"/>
              <a:gd name="T6" fmla="*/ 0 w 192"/>
              <a:gd name="T7" fmla="*/ 0 h 48"/>
              <a:gd name="T8" fmla="*/ 192 w 192"/>
              <a:gd name="T9" fmla="*/ 48 h 48"/>
            </a:gdLst>
            <a:ahLst/>
            <a:cxnLst>
              <a:cxn ang="T4">
                <a:pos x="T0" y="T1"/>
              </a:cxn>
              <a:cxn ang="T5">
                <a:pos x="T2" y="T3"/>
              </a:cxn>
            </a:cxnLst>
            <a:rect l="T6" t="T7" r="T8" b="T9"/>
            <a:pathLst>
              <a:path w="192" h="48">
                <a:moveTo>
                  <a:pt x="192" y="48"/>
                </a:moveTo>
                <a:cubicBezTo>
                  <a:pt x="112" y="28"/>
                  <a:pt x="32" y="8"/>
                  <a:pt x="0" y="0"/>
                </a:cubicBezTo>
              </a:path>
            </a:pathLst>
          </a:custGeom>
          <a:noFill/>
          <a:ln w="31750" cmpd="sng">
            <a:solidFill>
              <a:srgbClr val="FF00FF"/>
            </a:solidFill>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latin typeface="+mn-ea"/>
              <a:ea typeface="+mn-ea"/>
            </a:endParaRPr>
          </a:p>
        </p:txBody>
      </p:sp>
      <p:sp>
        <p:nvSpPr>
          <p:cNvPr id="29703" name="Freeform 7"/>
          <p:cNvSpPr>
            <a:spLocks/>
          </p:cNvSpPr>
          <p:nvPr/>
        </p:nvSpPr>
        <p:spPr bwMode="auto">
          <a:xfrm>
            <a:off x="8066088" y="2447776"/>
            <a:ext cx="766762" cy="215900"/>
          </a:xfrm>
          <a:custGeom>
            <a:avLst/>
            <a:gdLst>
              <a:gd name="T0" fmla="*/ 0 w 384"/>
              <a:gd name="T1" fmla="*/ 215900 h 144"/>
              <a:gd name="T2" fmla="*/ 766762 w 384"/>
              <a:gd name="T3" fmla="*/ 0 h 144"/>
              <a:gd name="T4" fmla="*/ 0 60000 65536"/>
              <a:gd name="T5" fmla="*/ 0 60000 65536"/>
              <a:gd name="T6" fmla="*/ 0 w 384"/>
              <a:gd name="T7" fmla="*/ 0 h 144"/>
              <a:gd name="T8" fmla="*/ 384 w 384"/>
              <a:gd name="T9" fmla="*/ 144 h 144"/>
            </a:gdLst>
            <a:ahLst/>
            <a:cxnLst>
              <a:cxn ang="T4">
                <a:pos x="T0" y="T1"/>
              </a:cxn>
              <a:cxn ang="T5">
                <a:pos x="T2" y="T3"/>
              </a:cxn>
            </a:cxnLst>
            <a:rect l="T6" t="T7" r="T8" b="T9"/>
            <a:pathLst>
              <a:path w="384" h="144">
                <a:moveTo>
                  <a:pt x="0" y="144"/>
                </a:moveTo>
                <a:cubicBezTo>
                  <a:pt x="156" y="84"/>
                  <a:pt x="312" y="24"/>
                  <a:pt x="384" y="0"/>
                </a:cubicBezTo>
              </a:path>
            </a:pathLst>
          </a:custGeom>
          <a:noFill/>
          <a:ln w="31750" cmpd="sng">
            <a:solidFill>
              <a:srgbClr val="FF00FF"/>
            </a:solidFill>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latin typeface="+mn-ea"/>
              <a:ea typeface="+mn-ea"/>
            </a:endParaRPr>
          </a:p>
        </p:txBody>
      </p:sp>
      <p:sp>
        <p:nvSpPr>
          <p:cNvPr id="29704" name="Freeform 8"/>
          <p:cNvSpPr>
            <a:spLocks/>
          </p:cNvSpPr>
          <p:nvPr/>
        </p:nvSpPr>
        <p:spPr bwMode="auto">
          <a:xfrm>
            <a:off x="960438" y="2579539"/>
            <a:ext cx="3455987" cy="1247775"/>
          </a:xfrm>
          <a:custGeom>
            <a:avLst/>
            <a:gdLst>
              <a:gd name="T0" fmla="*/ 0 w 1728"/>
              <a:gd name="T1" fmla="*/ 83985 h 832"/>
              <a:gd name="T2" fmla="*/ 479998 w 1728"/>
              <a:gd name="T3" fmla="*/ 11998 h 832"/>
              <a:gd name="T4" fmla="*/ 767997 w 1728"/>
              <a:gd name="T5" fmla="*/ 155972 h 832"/>
              <a:gd name="T6" fmla="*/ 863997 w 1728"/>
              <a:gd name="T7" fmla="*/ 227959 h 832"/>
              <a:gd name="T8" fmla="*/ 959996 w 1728"/>
              <a:gd name="T9" fmla="*/ 515907 h 832"/>
              <a:gd name="T10" fmla="*/ 959996 w 1728"/>
              <a:gd name="T11" fmla="*/ 731868 h 832"/>
              <a:gd name="T12" fmla="*/ 959996 w 1728"/>
              <a:gd name="T13" fmla="*/ 875842 h 832"/>
              <a:gd name="T14" fmla="*/ 1151996 w 1728"/>
              <a:gd name="T15" fmla="*/ 875842 h 832"/>
              <a:gd name="T16" fmla="*/ 1439995 w 1728"/>
              <a:gd name="T17" fmla="*/ 803855 h 832"/>
              <a:gd name="T18" fmla="*/ 1631994 w 1728"/>
              <a:gd name="T19" fmla="*/ 803855 h 832"/>
              <a:gd name="T20" fmla="*/ 1727994 w 1728"/>
              <a:gd name="T21" fmla="*/ 947829 h 832"/>
              <a:gd name="T22" fmla="*/ 2015992 w 1728"/>
              <a:gd name="T23" fmla="*/ 1091803 h 832"/>
              <a:gd name="T24" fmla="*/ 2303991 w 1728"/>
              <a:gd name="T25" fmla="*/ 1019816 h 832"/>
              <a:gd name="T26" fmla="*/ 2399991 w 1728"/>
              <a:gd name="T27" fmla="*/ 947829 h 832"/>
              <a:gd name="T28" fmla="*/ 2399991 w 1728"/>
              <a:gd name="T29" fmla="*/ 1091803 h 832"/>
              <a:gd name="T30" fmla="*/ 2591990 w 1728"/>
              <a:gd name="T31" fmla="*/ 1235777 h 832"/>
              <a:gd name="T32" fmla="*/ 2687990 w 1728"/>
              <a:gd name="T33" fmla="*/ 1163790 h 832"/>
              <a:gd name="T34" fmla="*/ 2783990 w 1728"/>
              <a:gd name="T35" fmla="*/ 947829 h 832"/>
              <a:gd name="T36" fmla="*/ 3263988 w 1728"/>
              <a:gd name="T37" fmla="*/ 587894 h 832"/>
              <a:gd name="T38" fmla="*/ 3455987 w 1728"/>
              <a:gd name="T39" fmla="*/ 371933 h 8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8"/>
              <a:gd name="T61" fmla="*/ 0 h 832"/>
              <a:gd name="T62" fmla="*/ 1728 w 1728"/>
              <a:gd name="T63" fmla="*/ 832 h 8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8" h="832">
                <a:moveTo>
                  <a:pt x="0" y="56"/>
                </a:moveTo>
                <a:cubicBezTo>
                  <a:pt x="88" y="28"/>
                  <a:pt x="176" y="0"/>
                  <a:pt x="240" y="8"/>
                </a:cubicBezTo>
                <a:cubicBezTo>
                  <a:pt x="304" y="16"/>
                  <a:pt x="352" y="80"/>
                  <a:pt x="384" y="104"/>
                </a:cubicBezTo>
                <a:cubicBezTo>
                  <a:pt x="416" y="128"/>
                  <a:pt x="416" y="112"/>
                  <a:pt x="432" y="152"/>
                </a:cubicBezTo>
                <a:cubicBezTo>
                  <a:pt x="448" y="192"/>
                  <a:pt x="472" y="288"/>
                  <a:pt x="480" y="344"/>
                </a:cubicBezTo>
                <a:cubicBezTo>
                  <a:pt x="488" y="400"/>
                  <a:pt x="480" y="448"/>
                  <a:pt x="480" y="488"/>
                </a:cubicBezTo>
                <a:cubicBezTo>
                  <a:pt x="480" y="528"/>
                  <a:pt x="464" y="568"/>
                  <a:pt x="480" y="584"/>
                </a:cubicBezTo>
                <a:cubicBezTo>
                  <a:pt x="496" y="600"/>
                  <a:pt x="536" y="592"/>
                  <a:pt x="576" y="584"/>
                </a:cubicBezTo>
                <a:cubicBezTo>
                  <a:pt x="616" y="576"/>
                  <a:pt x="680" y="544"/>
                  <a:pt x="720" y="536"/>
                </a:cubicBezTo>
                <a:cubicBezTo>
                  <a:pt x="760" y="528"/>
                  <a:pt x="792" y="520"/>
                  <a:pt x="816" y="536"/>
                </a:cubicBezTo>
                <a:cubicBezTo>
                  <a:pt x="840" y="552"/>
                  <a:pt x="832" y="600"/>
                  <a:pt x="864" y="632"/>
                </a:cubicBezTo>
                <a:cubicBezTo>
                  <a:pt x="896" y="664"/>
                  <a:pt x="960" y="720"/>
                  <a:pt x="1008" y="728"/>
                </a:cubicBezTo>
                <a:cubicBezTo>
                  <a:pt x="1056" y="736"/>
                  <a:pt x="1120" y="696"/>
                  <a:pt x="1152" y="680"/>
                </a:cubicBezTo>
                <a:cubicBezTo>
                  <a:pt x="1184" y="664"/>
                  <a:pt x="1192" y="624"/>
                  <a:pt x="1200" y="632"/>
                </a:cubicBezTo>
                <a:cubicBezTo>
                  <a:pt x="1208" y="640"/>
                  <a:pt x="1184" y="696"/>
                  <a:pt x="1200" y="728"/>
                </a:cubicBezTo>
                <a:cubicBezTo>
                  <a:pt x="1216" y="760"/>
                  <a:pt x="1272" y="816"/>
                  <a:pt x="1296" y="824"/>
                </a:cubicBezTo>
                <a:cubicBezTo>
                  <a:pt x="1320" y="832"/>
                  <a:pt x="1328" y="808"/>
                  <a:pt x="1344" y="776"/>
                </a:cubicBezTo>
                <a:cubicBezTo>
                  <a:pt x="1360" y="744"/>
                  <a:pt x="1344" y="696"/>
                  <a:pt x="1392" y="632"/>
                </a:cubicBezTo>
                <a:cubicBezTo>
                  <a:pt x="1440" y="568"/>
                  <a:pt x="1576" y="456"/>
                  <a:pt x="1632" y="392"/>
                </a:cubicBezTo>
                <a:cubicBezTo>
                  <a:pt x="1688" y="328"/>
                  <a:pt x="1708" y="288"/>
                  <a:pt x="1728" y="248"/>
                </a:cubicBezTo>
              </a:path>
            </a:pathLst>
          </a:custGeom>
          <a:noFill/>
          <a:ln w="31750" cmpd="sng">
            <a:solidFill>
              <a:srgbClr val="FF00FF"/>
            </a:solidFill>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zh-CN" altLang="en-US">
              <a:latin typeface="+mn-ea"/>
              <a:ea typeface="+mn-ea"/>
            </a:endParaRPr>
          </a:p>
        </p:txBody>
      </p:sp>
      <p:sp>
        <p:nvSpPr>
          <p:cNvPr id="29705" name="AutoShape 9"/>
          <p:cNvSpPr>
            <a:spLocks noChangeArrowheads="1"/>
          </p:cNvSpPr>
          <p:nvPr/>
        </p:nvSpPr>
        <p:spPr bwMode="auto">
          <a:xfrm>
            <a:off x="4320877" y="1511895"/>
            <a:ext cx="2976563" cy="524400"/>
          </a:xfrm>
          <a:prstGeom prst="wedgeRectCallout">
            <a:avLst>
              <a:gd name="adj1" fmla="val -9273"/>
              <a:gd name="adj2" fmla="val 189931"/>
            </a:avLst>
          </a:prstGeom>
          <a:solidFill>
            <a:schemeClr val="accent1"/>
          </a:solidFill>
          <a:ln w="9525">
            <a:solidFill>
              <a:schemeClr val="tx1"/>
            </a:solidFill>
            <a:miter lim="800000"/>
            <a:headEnd/>
            <a:tailEnd/>
          </a:ln>
        </p:spPr>
        <p:txBody>
          <a:bodyPr/>
          <a:lstStyle/>
          <a:p>
            <a:pPr algn="ctr"/>
            <a:r>
              <a:rPr lang="zh-CN" altLang="en-US" sz="2800">
                <a:solidFill>
                  <a:srgbClr val="FF00FF"/>
                </a:solidFill>
                <a:latin typeface="+mn-ea"/>
                <a:ea typeface="+mn-ea"/>
              </a:rPr>
              <a:t>北太平洋航线</a:t>
            </a:r>
          </a:p>
        </p:txBody>
      </p:sp>
      <p:sp>
        <p:nvSpPr>
          <p:cNvPr id="29706" name="AutoShape 10"/>
          <p:cNvSpPr>
            <a:spLocks noChangeArrowheads="1"/>
          </p:cNvSpPr>
          <p:nvPr/>
        </p:nvSpPr>
        <p:spPr bwMode="auto">
          <a:xfrm>
            <a:off x="1536700" y="746675"/>
            <a:ext cx="2976563" cy="522478"/>
          </a:xfrm>
          <a:prstGeom prst="wedgeRectCallout">
            <a:avLst>
              <a:gd name="adj1" fmla="val -63129"/>
              <a:gd name="adj2" fmla="val 226559"/>
            </a:avLst>
          </a:prstGeom>
          <a:solidFill>
            <a:schemeClr val="accent1"/>
          </a:solidFill>
          <a:ln w="9525">
            <a:solidFill>
              <a:schemeClr val="tx1"/>
            </a:solidFill>
            <a:miter lim="800000"/>
            <a:headEnd/>
            <a:tailEnd/>
          </a:ln>
        </p:spPr>
        <p:txBody>
          <a:bodyPr/>
          <a:lstStyle/>
          <a:p>
            <a:pPr algn="ctr"/>
            <a:r>
              <a:rPr lang="zh-CN" altLang="en-US" sz="2800">
                <a:solidFill>
                  <a:srgbClr val="FF00FF"/>
                </a:solidFill>
                <a:latin typeface="+mn-ea"/>
                <a:ea typeface="+mn-ea"/>
              </a:rPr>
              <a:t>北大西洋航线</a:t>
            </a:r>
          </a:p>
        </p:txBody>
      </p:sp>
      <p:sp>
        <p:nvSpPr>
          <p:cNvPr id="29707" name="AutoShape 11"/>
          <p:cNvSpPr>
            <a:spLocks noChangeArrowheads="1"/>
          </p:cNvSpPr>
          <p:nvPr/>
        </p:nvSpPr>
        <p:spPr bwMode="auto">
          <a:xfrm>
            <a:off x="936501" y="5237889"/>
            <a:ext cx="3744912" cy="522478"/>
          </a:xfrm>
          <a:prstGeom prst="wedgeRectCallout">
            <a:avLst>
              <a:gd name="adj1" fmla="val -7106"/>
              <a:gd name="adj2" fmla="val -405208"/>
            </a:avLst>
          </a:prstGeom>
          <a:solidFill>
            <a:schemeClr val="accent1"/>
          </a:solidFill>
          <a:ln w="9525">
            <a:solidFill>
              <a:schemeClr val="tx1"/>
            </a:solidFill>
            <a:miter lim="800000"/>
            <a:headEnd/>
            <a:tailEnd/>
          </a:ln>
        </p:spPr>
        <p:txBody>
          <a:bodyPr/>
          <a:lstStyle/>
          <a:p>
            <a:pPr algn="ctr"/>
            <a:r>
              <a:rPr lang="zh-CN" altLang="en-US" sz="2800">
                <a:solidFill>
                  <a:srgbClr val="FF00FF"/>
                </a:solidFill>
                <a:latin typeface="+mn-ea"/>
                <a:ea typeface="+mn-ea"/>
              </a:rPr>
              <a:t>地中海－苏伊士航线</a:t>
            </a:r>
          </a:p>
        </p:txBody>
      </p:sp>
      <p:sp>
        <p:nvSpPr>
          <p:cNvPr id="29708" name="AutoShape 12"/>
          <p:cNvSpPr>
            <a:spLocks noChangeArrowheads="1"/>
          </p:cNvSpPr>
          <p:nvPr/>
        </p:nvSpPr>
        <p:spPr bwMode="auto">
          <a:xfrm>
            <a:off x="5892728" y="4589817"/>
            <a:ext cx="4538806" cy="522478"/>
          </a:xfrm>
          <a:prstGeom prst="wedgeRectCallout">
            <a:avLst>
              <a:gd name="adj1" fmla="val -1444"/>
              <a:gd name="adj2" fmla="val -231597"/>
            </a:avLst>
          </a:prstGeom>
          <a:solidFill>
            <a:schemeClr val="accent1"/>
          </a:solidFill>
          <a:ln w="9525">
            <a:solidFill>
              <a:schemeClr val="tx1"/>
            </a:solidFill>
            <a:miter lim="800000"/>
            <a:headEnd/>
            <a:tailEnd/>
          </a:ln>
        </p:spPr>
        <p:txBody>
          <a:bodyPr/>
          <a:lstStyle/>
          <a:p>
            <a:pPr algn="ctr"/>
            <a:r>
              <a:rPr lang="zh-CN" altLang="en-US" sz="2800">
                <a:solidFill>
                  <a:srgbClr val="FF00FF"/>
                </a:solidFill>
                <a:latin typeface="+mn-ea"/>
                <a:ea typeface="+mn-ea"/>
              </a:rPr>
              <a:t>北美东西岸经巴拿马的航线</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randombar(horizontal)">
                                      <p:cBhvr>
                                        <p:cTn id="7" dur="500"/>
                                        <p:tgtEl>
                                          <p:spTgt spid="2970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9705"/>
                                        </p:tgtEl>
                                        <p:attrNameLst>
                                          <p:attrName>style.visibility</p:attrName>
                                        </p:attrNameLst>
                                      </p:cBhvr>
                                      <p:to>
                                        <p:strVal val="visible"/>
                                      </p:to>
                                    </p:set>
                                    <p:animEffect transition="in" filter="wedge">
                                      <p:cBhvr>
                                        <p:cTn id="10" dur="2000"/>
                                        <p:tgtEl>
                                          <p:spTgt spid="2970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9702"/>
                                        </p:tgtEl>
                                        <p:attrNameLst>
                                          <p:attrName>style.visibility</p:attrName>
                                        </p:attrNameLst>
                                      </p:cBhvr>
                                      <p:to>
                                        <p:strVal val="visible"/>
                                      </p:to>
                                    </p:set>
                                    <p:animEffect transition="in" filter="randombar(horizontal)">
                                      <p:cBhvr>
                                        <p:cTn id="15" dur="500"/>
                                        <p:tgtEl>
                                          <p:spTgt spid="2970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9703"/>
                                        </p:tgtEl>
                                        <p:attrNameLst>
                                          <p:attrName>style.visibility</p:attrName>
                                        </p:attrNameLst>
                                      </p:cBhvr>
                                      <p:to>
                                        <p:strVal val="visible"/>
                                      </p:to>
                                    </p:set>
                                    <p:animEffect transition="in" filter="randombar(horizontal)">
                                      <p:cBhvr>
                                        <p:cTn id="18" dur="500"/>
                                        <p:tgtEl>
                                          <p:spTgt spid="29703"/>
                                        </p:tgtEl>
                                      </p:cBhvr>
                                    </p:animEffect>
                                  </p:childTnLst>
                                </p:cTn>
                              </p:par>
                              <p:par>
                                <p:cTn id="19" presetID="20" presetClass="entr" presetSubtype="0" fill="hold" grpId="0" nodeType="withEffect">
                                  <p:stCondLst>
                                    <p:cond delay="0"/>
                                  </p:stCondLst>
                                  <p:childTnLst>
                                    <p:set>
                                      <p:cBhvr>
                                        <p:cTn id="20" dur="1" fill="hold">
                                          <p:stCondLst>
                                            <p:cond delay="0"/>
                                          </p:stCondLst>
                                        </p:cTn>
                                        <p:tgtEl>
                                          <p:spTgt spid="29706"/>
                                        </p:tgtEl>
                                        <p:attrNameLst>
                                          <p:attrName>style.visibility</p:attrName>
                                        </p:attrNameLst>
                                      </p:cBhvr>
                                      <p:to>
                                        <p:strVal val="visible"/>
                                      </p:to>
                                    </p:set>
                                    <p:animEffect transition="in" filter="wedge">
                                      <p:cBhvr>
                                        <p:cTn id="21" dur="2000"/>
                                        <p:tgtEl>
                                          <p:spTgt spid="2970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29704"/>
                                        </p:tgtEl>
                                        <p:attrNameLst>
                                          <p:attrName>style.visibility</p:attrName>
                                        </p:attrNameLst>
                                      </p:cBhvr>
                                      <p:to>
                                        <p:strVal val="visible"/>
                                      </p:to>
                                    </p:set>
                                    <p:animEffect transition="in" filter="randombar(horizontal)">
                                      <p:cBhvr>
                                        <p:cTn id="26" dur="500"/>
                                        <p:tgtEl>
                                          <p:spTgt spid="29704"/>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29707"/>
                                        </p:tgtEl>
                                        <p:attrNameLst>
                                          <p:attrName>style.visibility</p:attrName>
                                        </p:attrNameLst>
                                      </p:cBhvr>
                                      <p:to>
                                        <p:strVal val="visible"/>
                                      </p:to>
                                    </p:set>
                                    <p:animEffect transition="in" filter="wedge">
                                      <p:cBhvr>
                                        <p:cTn id="29" dur="2000"/>
                                        <p:tgtEl>
                                          <p:spTgt spid="2970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9701"/>
                                        </p:tgtEl>
                                        <p:attrNameLst>
                                          <p:attrName>style.visibility</p:attrName>
                                        </p:attrNameLst>
                                      </p:cBhvr>
                                      <p:to>
                                        <p:strVal val="visible"/>
                                      </p:to>
                                    </p:set>
                                    <p:animEffect transition="in" filter="randombar(horizontal)">
                                      <p:cBhvr>
                                        <p:cTn id="34" dur="500"/>
                                        <p:tgtEl>
                                          <p:spTgt spid="29701"/>
                                        </p:tgtEl>
                                      </p:cBhvr>
                                    </p:animEffect>
                                  </p:childTnLst>
                                </p:cTn>
                              </p:par>
                              <p:par>
                                <p:cTn id="35" presetID="20" presetClass="entr" presetSubtype="0" fill="hold" grpId="0" nodeType="withEffect">
                                  <p:stCondLst>
                                    <p:cond delay="0"/>
                                  </p:stCondLst>
                                  <p:childTnLst>
                                    <p:set>
                                      <p:cBhvr>
                                        <p:cTn id="36" dur="1" fill="hold">
                                          <p:stCondLst>
                                            <p:cond delay="0"/>
                                          </p:stCondLst>
                                        </p:cTn>
                                        <p:tgtEl>
                                          <p:spTgt spid="29708"/>
                                        </p:tgtEl>
                                        <p:attrNameLst>
                                          <p:attrName>style.visibility</p:attrName>
                                        </p:attrNameLst>
                                      </p:cBhvr>
                                      <p:to>
                                        <p:strVal val="visible"/>
                                      </p:to>
                                    </p:set>
                                    <p:animEffect transition="in" filter="wedge">
                                      <p:cBhvr>
                                        <p:cTn id="37" dur="2000"/>
                                        <p:tgtEl>
                                          <p:spTgt spid="29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nimBg="1"/>
      <p:bldP spid="29701" grpId="0" animBg="1"/>
      <p:bldP spid="29702" grpId="0" animBg="1"/>
      <p:bldP spid="29703" grpId="0" animBg="1"/>
      <p:bldP spid="29704" grpId="0" animBg="1"/>
      <p:bldP spid="29705" grpId="0" animBg="1" autoUpdateAnimBg="0"/>
      <p:bldP spid="29706" grpId="0" animBg="1" autoUpdateAnimBg="0"/>
      <p:bldP spid="29707" grpId="0" animBg="1" autoUpdateAnimBg="0"/>
      <p:bldP spid="29708"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17"/>
          <p:cNvPicPr>
            <a:picLocks noGrp="1" noChangeAspect="1" noChangeArrowheads="1"/>
          </p:cNvPicPr>
          <p:nvPr>
            <p:ph sz="quarter" idx="4294967295"/>
          </p:nvPr>
        </p:nvPicPr>
        <p:blipFill>
          <a:blip r:embed="rId3">
            <a:extLst>
              <a:ext uri="{28A0092B-C50C-407E-A947-70E740481C1C}">
                <a14:useLocalDpi xmlns:a14="http://schemas.microsoft.com/office/drawing/2010/main" xmlns="" val="0"/>
              </a:ext>
            </a:extLst>
          </a:blip>
          <a:srcRect/>
          <a:stretch>
            <a:fillRect/>
          </a:stretch>
        </p:blipFill>
        <p:spPr bwMode="auto">
          <a:xfrm>
            <a:off x="1296541" y="692485"/>
            <a:ext cx="4347914" cy="2314339"/>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3" name="Picture 3" descr="xin_94de0ccf92424bbda7d91a28891dd174_pic409_jpg"/>
          <p:cNvPicPr>
            <a:picLocks noGrp="1" noChangeAspect="1" noChangeArrowheads="1"/>
          </p:cNvPicPr>
          <p:nvPr>
            <p:ph sz="quarter" idx="4294967295"/>
          </p:nvPr>
        </p:nvPicPr>
        <p:blipFill>
          <a:blip r:embed="rId4">
            <a:extLst>
              <a:ext uri="{28A0092B-C50C-407E-A947-70E740481C1C}">
                <a14:useLocalDpi xmlns:a14="http://schemas.microsoft.com/office/drawing/2010/main" xmlns="" val="0"/>
              </a:ext>
            </a:extLst>
          </a:blip>
          <a:srcRect/>
          <a:stretch>
            <a:fillRect/>
          </a:stretch>
        </p:blipFill>
        <p:spPr bwMode="auto">
          <a:xfrm>
            <a:off x="6049069" y="696421"/>
            <a:ext cx="4130124" cy="230646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4" name="Picture 4" descr="xin_403c9b62dbab4a2991a8af8036001510_1"/>
          <p:cNvPicPr>
            <a:picLocks noGrp="1" noChangeAspect="1" noChangeArrowheads="1"/>
          </p:cNvPicPr>
          <p:nvPr>
            <p:ph sz="quarter" idx="4294967295"/>
          </p:nvPr>
        </p:nvPicPr>
        <p:blipFill>
          <a:blip r:embed="rId5">
            <a:extLst>
              <a:ext uri="{28A0092B-C50C-407E-A947-70E740481C1C}">
                <a14:useLocalDpi xmlns:a14="http://schemas.microsoft.com/office/drawing/2010/main" xmlns="" val="0"/>
              </a:ext>
            </a:extLst>
          </a:blip>
          <a:srcRect/>
          <a:stretch>
            <a:fillRect/>
          </a:stretch>
        </p:blipFill>
        <p:spPr bwMode="auto">
          <a:xfrm>
            <a:off x="435892" y="3401789"/>
            <a:ext cx="3236913" cy="2214562"/>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25" name="Picture 6" descr="xin_5907011008495993215315"/>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903663" y="3401789"/>
            <a:ext cx="3643312" cy="22145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630" name="图片 8" descr="QQ图片20150112160714.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7705725" y="3413695"/>
            <a:ext cx="3641725" cy="2190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linds(horizontal)">
                                      <p:cBhvr>
                                        <p:cTn id="7" dur="500"/>
                                        <p:tgtEl>
                                          <p:spTgt spid="30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wipe(down)">
                                      <p:cBhvr>
                                        <p:cTn id="12" dur="500"/>
                                        <p:tgtEl>
                                          <p:spTgt spid="307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0724"/>
                                        </p:tgtEl>
                                        <p:attrNameLst>
                                          <p:attrName>style.visibility</p:attrName>
                                        </p:attrNameLst>
                                      </p:cBhvr>
                                      <p:to>
                                        <p:strVal val="visible"/>
                                      </p:to>
                                    </p:set>
                                    <p:anim calcmode="lin" valueType="num">
                                      <p:cBhvr additive="base">
                                        <p:cTn id="17" dur="500" fill="hold"/>
                                        <p:tgtEl>
                                          <p:spTgt spid="30724"/>
                                        </p:tgtEl>
                                        <p:attrNameLst>
                                          <p:attrName>ppt_x</p:attrName>
                                        </p:attrNameLst>
                                      </p:cBhvr>
                                      <p:tavLst>
                                        <p:tav tm="0">
                                          <p:val>
                                            <p:strVal val="#ppt_x"/>
                                          </p:val>
                                        </p:tav>
                                        <p:tav tm="100000">
                                          <p:val>
                                            <p:strVal val="#ppt_x"/>
                                          </p:val>
                                        </p:tav>
                                      </p:tavLst>
                                    </p:anim>
                                    <p:anim calcmode="lin" valueType="num">
                                      <p:cBhvr additive="base">
                                        <p:cTn id="1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0725"/>
                                        </p:tgtEl>
                                        <p:attrNameLst>
                                          <p:attrName>style.visibility</p:attrName>
                                        </p:attrNameLst>
                                      </p:cBhvr>
                                      <p:to>
                                        <p:strVal val="visible"/>
                                      </p:to>
                                    </p:set>
                                    <p:animEffect transition="in" filter="fade">
                                      <p:cBhvr>
                                        <p:cTn id="23" dur="20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idx="4294967295"/>
          </p:nvPr>
        </p:nvSpPr>
        <p:spPr bwMode="auto">
          <a:xfrm>
            <a:off x="3642445" y="2520007"/>
            <a:ext cx="4566864" cy="666750"/>
          </a:xfrm>
          <a:prstGeom prst="rect">
            <a:avLst/>
          </a:prstGeom>
          <a:solidFill>
            <a:srgbClr val="C6D9F1"/>
          </a:solidFill>
          <a:extLs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zh-CN" altLang="en-US" sz="4000" smtClean="0">
                <a:solidFill>
                  <a:srgbClr val="000000"/>
                </a:solidFill>
                <a:latin typeface="+mn-ea"/>
                <a:ea typeface="+mn-ea"/>
              </a:rPr>
              <a:t>海洋环境的保护</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445075" y="1079847"/>
            <a:ext cx="10716562" cy="4196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pPr>
            <a:r>
              <a:rPr lang="zh-CN" altLang="en-US" sz="2800" smtClean="0">
                <a:solidFill>
                  <a:srgbClr val="FF0000"/>
                </a:solidFill>
                <a:latin typeface="+mn-ea"/>
                <a:ea typeface="+mn-ea"/>
              </a:rPr>
              <a:t>海洋环境</a:t>
            </a:r>
            <a:r>
              <a:rPr lang="zh-CN" altLang="en-US" sz="2800">
                <a:solidFill>
                  <a:srgbClr val="FF0000"/>
                </a:solidFill>
                <a:latin typeface="+mn-ea"/>
                <a:ea typeface="+mn-ea"/>
              </a:rPr>
              <a:t>的保护</a:t>
            </a:r>
          </a:p>
          <a:p>
            <a:pPr eaLnBrk="1" hangingPunct="1">
              <a:lnSpc>
                <a:spcPct val="150000"/>
              </a:lnSpc>
            </a:pPr>
            <a:r>
              <a:rPr lang="zh-CN" altLang="en-US" sz="2800">
                <a:solidFill>
                  <a:srgbClr val="FF0000"/>
                </a:solidFill>
                <a:latin typeface="+mn-ea"/>
                <a:ea typeface="+mn-ea"/>
              </a:rPr>
              <a:t>      由于对海洋资源的掠夺式开发和过度利用、某些海洋工程建设和管理不当、陆源污染物排放、船舶及海上机械溢油、人工废弃物倾倒等原因，使得我国部分海域海水遭受污染、生态系统退化、自然资源枯竭、赤潮与海岸侵蚀等灾害频发，直接制约着海洋经济的可持续发展。因此，我国海洋环境的保护刻不容缓、任重道远。</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061590" y="2147227"/>
            <a:ext cx="9451975" cy="1308884"/>
          </a:xfrm>
          <a:prstGeom prst="rect">
            <a:avLst/>
          </a:prstGeom>
          <a:solidFill>
            <a:srgbClr val="DCE6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spcBef>
                <a:spcPct val="20000"/>
              </a:spcBef>
              <a:buClr>
                <a:schemeClr val="hlink"/>
              </a:buClr>
              <a:buSzPct val="75000"/>
              <a:buFont typeface="Wingdings" pitchFamily="2" charset="2"/>
              <a:buNone/>
            </a:pPr>
            <a:r>
              <a:rPr lang="en-US" altLang="zh-CN" sz="2800">
                <a:solidFill>
                  <a:srgbClr val="FF0000"/>
                </a:solidFill>
                <a:latin typeface="+mn-ea"/>
                <a:ea typeface="+mn-ea"/>
              </a:rPr>
              <a:t>   </a:t>
            </a:r>
            <a:r>
              <a:rPr lang="en-US" altLang="zh-CN" sz="2800" smtClean="0">
                <a:solidFill>
                  <a:srgbClr val="FF0000"/>
                </a:solidFill>
                <a:latin typeface="+mn-ea"/>
                <a:ea typeface="+mn-ea"/>
              </a:rPr>
              <a:t> </a:t>
            </a:r>
            <a:r>
              <a:rPr lang="zh-CN" altLang="en-US" sz="2800" smtClean="0">
                <a:solidFill>
                  <a:srgbClr val="FF0000"/>
                </a:solidFill>
                <a:latin typeface="+mn-ea"/>
                <a:ea typeface="+mn-ea"/>
              </a:rPr>
              <a:t>我国</a:t>
            </a:r>
            <a:r>
              <a:rPr lang="zh-CN" altLang="en-US" sz="2800">
                <a:solidFill>
                  <a:srgbClr val="FF0000"/>
                </a:solidFill>
                <a:latin typeface="+mn-ea"/>
                <a:ea typeface="+mn-ea"/>
              </a:rPr>
              <a:t>在海洋资源的开发利用上已取得了巨大成就，但目前也面临着一些严峻的问题，同学们，你能举例说说吗？</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title" idx="4294967295"/>
          </p:nvPr>
        </p:nvSpPr>
        <p:spPr bwMode="auto">
          <a:xfrm>
            <a:off x="6790975" y="683096"/>
            <a:ext cx="3636818" cy="612775"/>
          </a:xfrm>
          <a:prstGeom prst="rect">
            <a:avLst/>
          </a:prstGeom>
          <a:solidFill>
            <a:srgbClr val="FFCC00"/>
          </a:solidFill>
          <a:ln>
            <a:solidFill>
              <a:srgbClr val="FF3300"/>
            </a:solidFill>
            <a:miter lim="800000"/>
            <a:headEnd/>
            <a:tailEnd/>
          </a:ln>
        </p:spPr>
        <p:txBody>
          <a:bodyPr/>
          <a:lstStyle/>
          <a:p>
            <a:pPr eaLnBrk="1" hangingPunct="1">
              <a:defRPr/>
            </a:pPr>
            <a:r>
              <a:rPr lang="zh-CN" altLang="en-US" sz="2800" smtClean="0">
                <a:latin typeface="+mn-ea"/>
                <a:ea typeface="+mn-ea"/>
              </a:rPr>
              <a:t>保护“蓝色的国土”</a:t>
            </a:r>
          </a:p>
        </p:txBody>
      </p:sp>
      <p:pic>
        <p:nvPicPr>
          <p:cNvPr id="36867" name="Picture 2" descr="2008791344688906"/>
          <p:cNvPicPr>
            <a:picLocks noGrp="1" noChangeAspect="1" noChangeArrowheads="1"/>
          </p:cNvPicPr>
          <p:nvPr>
            <p:ph idx="4294967295"/>
          </p:nvPr>
        </p:nvPicPr>
        <p:blipFill>
          <a:blip r:embed="rId3">
            <a:extLst>
              <a:ext uri="{28A0092B-C50C-407E-A947-70E740481C1C}">
                <a14:useLocalDpi xmlns:a14="http://schemas.microsoft.com/office/drawing/2010/main" xmlns="" val="0"/>
              </a:ext>
            </a:extLst>
          </a:blip>
          <a:srcRect/>
          <a:stretch>
            <a:fillRect/>
          </a:stretch>
        </p:blipFill>
        <p:spPr bwMode="auto">
          <a:xfrm>
            <a:off x="187373" y="1186085"/>
            <a:ext cx="5357813" cy="428625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868" name="Picture 4" descr="chichao"/>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876973" y="1471835"/>
            <a:ext cx="5500688" cy="4000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9" name="Rectangle 5"/>
          <p:cNvSpPr>
            <a:spLocks noChangeArrowheads="1"/>
          </p:cNvSpPr>
          <p:nvPr/>
        </p:nvSpPr>
        <p:spPr bwMode="auto">
          <a:xfrm>
            <a:off x="8353325" y="2087959"/>
            <a:ext cx="903288" cy="523875"/>
          </a:xfrm>
          <a:prstGeom prst="rect">
            <a:avLst/>
          </a:prstGeom>
          <a:solidFill>
            <a:schemeClr val="bg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a:solidFill>
                  <a:srgbClr val="FF3300"/>
                </a:solidFill>
                <a:latin typeface="+mn-ea"/>
                <a:ea typeface="+mn-ea"/>
              </a:rPr>
              <a:t>赤潮</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linds(horizontal)">
                                      <p:cBhvr>
                                        <p:cTn id="7" dur="500"/>
                                        <p:tgtEl>
                                          <p:spTgt spid="368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6868"/>
                                        </p:tgtEl>
                                        <p:attrNameLst>
                                          <p:attrName>style.visibility</p:attrName>
                                        </p:attrNameLst>
                                      </p:cBhvr>
                                      <p:to>
                                        <p:strVal val="visible"/>
                                      </p:to>
                                    </p:set>
                                    <p:animEffect transition="in" filter="box(in)">
                                      <p:cBhvr>
                                        <p:cTn id="12" dur="500"/>
                                        <p:tgtEl>
                                          <p:spTgt spid="368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6869"/>
                                        </p:tgtEl>
                                        <p:attrNameLst>
                                          <p:attrName>style.visibility</p:attrName>
                                        </p:attrNameLst>
                                      </p:cBhvr>
                                      <p:to>
                                        <p:strVal val="visible"/>
                                      </p:to>
                                    </p:set>
                                    <p:anim calcmode="lin" valueType="num">
                                      <p:cBhvr additive="base">
                                        <p:cTn id="17" dur="500" fill="hold"/>
                                        <p:tgtEl>
                                          <p:spTgt spid="36869"/>
                                        </p:tgtEl>
                                        <p:attrNameLst>
                                          <p:attrName>ppt_x</p:attrName>
                                        </p:attrNameLst>
                                      </p:cBhvr>
                                      <p:tavLst>
                                        <p:tav tm="0">
                                          <p:val>
                                            <p:strVal val="#ppt_x"/>
                                          </p:val>
                                        </p:tav>
                                        <p:tav tm="100000">
                                          <p:val>
                                            <p:strVal val="#ppt_x"/>
                                          </p:val>
                                        </p:tav>
                                      </p:tavLst>
                                    </p:anim>
                                    <p:anim calcmode="lin" valueType="num">
                                      <p:cBhvr additive="base">
                                        <p:cTn id="18"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石油污染"/>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45171" y="739775"/>
            <a:ext cx="657225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Text Box 4"/>
          <p:cNvSpPr txBox="1">
            <a:spLocks noChangeArrowheads="1"/>
          </p:cNvSpPr>
          <p:nvPr/>
        </p:nvSpPr>
        <p:spPr bwMode="auto">
          <a:xfrm>
            <a:off x="1224533" y="555972"/>
            <a:ext cx="180385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latin typeface="+mn-ea"/>
                <a:ea typeface="+mn-ea"/>
              </a:rPr>
              <a:t>海洋污染</a:t>
            </a:r>
          </a:p>
        </p:txBody>
      </p:sp>
      <p:sp>
        <p:nvSpPr>
          <p:cNvPr id="31748" name="Text Box 5"/>
          <p:cNvSpPr txBox="1">
            <a:spLocks noChangeArrowheads="1"/>
          </p:cNvSpPr>
          <p:nvPr/>
        </p:nvSpPr>
        <p:spPr bwMode="auto">
          <a:xfrm>
            <a:off x="7522833" y="5236492"/>
            <a:ext cx="2813608"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latin typeface="+mn-ea"/>
                <a:ea typeface="+mn-ea"/>
              </a:rPr>
              <a:t>石油污染最严重</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bwMode="auto">
          <a:xfrm>
            <a:off x="1656581" y="1151855"/>
            <a:ext cx="2863046" cy="50006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l" eaLnBrk="1" hangingPunct="1"/>
            <a:r>
              <a:rPr lang="zh-CN" altLang="en-US" sz="2800" smtClean="0">
                <a:solidFill>
                  <a:schemeClr val="hlink"/>
                </a:solidFill>
                <a:latin typeface="+mn-ea"/>
                <a:ea typeface="+mn-ea"/>
              </a:rPr>
              <a:t>海洋资源的保护</a:t>
            </a:r>
          </a:p>
        </p:txBody>
      </p:sp>
      <p:sp>
        <p:nvSpPr>
          <p:cNvPr id="32771" name="Rectangle 3"/>
          <p:cNvSpPr>
            <a:spLocks noGrp="1" noChangeArrowheads="1"/>
          </p:cNvSpPr>
          <p:nvPr>
            <p:ph idx="4294967295"/>
          </p:nvPr>
        </p:nvSpPr>
        <p:spPr bwMode="auto">
          <a:xfrm>
            <a:off x="1656581" y="1854224"/>
            <a:ext cx="7119937" cy="344201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eaLnBrk="1" hangingPunct="1">
              <a:lnSpc>
                <a:spcPct val="150000"/>
              </a:lnSpc>
              <a:buNone/>
            </a:pPr>
            <a:r>
              <a:rPr lang="zh-CN" altLang="en-US" sz="2800" smtClean="0">
                <a:solidFill>
                  <a:schemeClr val="hlink"/>
                </a:solidFill>
                <a:latin typeface="+mn-ea"/>
              </a:rPr>
              <a:t>海洋资源的保护</a:t>
            </a:r>
          </a:p>
          <a:p>
            <a:pPr marL="0" indent="0" eaLnBrk="1" hangingPunct="1">
              <a:lnSpc>
                <a:spcPct val="150000"/>
              </a:lnSpc>
              <a:buNone/>
            </a:pPr>
            <a:r>
              <a:rPr lang="zh-CN" altLang="en-US" sz="2800" smtClean="0">
                <a:solidFill>
                  <a:schemeClr val="hlink"/>
                </a:solidFill>
                <a:latin typeface="+mn-ea"/>
              </a:rPr>
              <a:t>禁止过度捕捞海洋生物资源</a:t>
            </a:r>
          </a:p>
          <a:p>
            <a:pPr marL="0" indent="0" eaLnBrk="1" hangingPunct="1">
              <a:lnSpc>
                <a:spcPct val="150000"/>
              </a:lnSpc>
              <a:buNone/>
            </a:pPr>
            <a:r>
              <a:rPr lang="zh-CN" altLang="en-US" sz="2800" smtClean="0">
                <a:solidFill>
                  <a:schemeClr val="hlink"/>
                </a:solidFill>
                <a:latin typeface="+mn-ea"/>
              </a:rPr>
              <a:t>防止海洋污染</a:t>
            </a:r>
          </a:p>
          <a:p>
            <a:pPr marL="0" indent="0" eaLnBrk="1" hangingPunct="1">
              <a:lnSpc>
                <a:spcPct val="150000"/>
              </a:lnSpc>
              <a:buNone/>
            </a:pPr>
            <a:r>
              <a:rPr lang="zh-CN" altLang="en-US" sz="2800" smtClean="0">
                <a:solidFill>
                  <a:schemeClr val="hlink"/>
                </a:solidFill>
                <a:latin typeface="+mn-ea"/>
              </a:rPr>
              <a:t>加强立法管理；充分利用科学技术；进一步宣传，增强全民的海洋意识。 </a:t>
            </a:r>
          </a:p>
          <a:p>
            <a:pPr marL="0" indent="0" eaLnBrk="1" hangingPunct="1">
              <a:lnSpc>
                <a:spcPct val="150000"/>
              </a:lnSpc>
              <a:buNone/>
            </a:pPr>
            <a:endParaRPr lang="en-US" altLang="zh-CN" sz="2800" smtClean="0">
              <a:solidFill>
                <a:schemeClr val="hlink"/>
              </a:solidFill>
              <a:latin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ChangeArrowheads="1"/>
          </p:cNvSpPr>
          <p:nvPr/>
        </p:nvSpPr>
        <p:spPr bwMode="auto">
          <a:xfrm>
            <a:off x="504453" y="4088283"/>
            <a:ext cx="10529888" cy="1816100"/>
          </a:xfrm>
          <a:prstGeom prst="rect">
            <a:avLst/>
          </a:prstGeom>
          <a:noFill/>
          <a:ln>
            <a:noFill/>
          </a:ln>
        </p:spPr>
        <p:txBody>
          <a:bodyPr>
            <a:spAutoFit/>
          </a:bodyPr>
          <a:lstStyle/>
          <a:p>
            <a:r>
              <a:rPr lang="zh-CN" altLang="en-US" sz="2800" smtClean="0">
                <a:solidFill>
                  <a:srgbClr val="000000"/>
                </a:solidFill>
                <a:latin typeface="+mn-ea"/>
                <a:ea typeface="+mn-ea"/>
              </a:rPr>
              <a:t>    海洋</a:t>
            </a:r>
            <a:r>
              <a:rPr lang="zh-CN" altLang="en-US" sz="2800">
                <a:solidFill>
                  <a:srgbClr val="000000"/>
                </a:solidFill>
                <a:latin typeface="+mn-ea"/>
                <a:ea typeface="+mn-ea"/>
              </a:rPr>
              <a:t>牧场是指在一定海域内，采用</a:t>
            </a:r>
            <a:r>
              <a:rPr lang="zh-CN" altLang="en-US" sz="2800">
                <a:solidFill>
                  <a:srgbClr val="FF0000"/>
                </a:solidFill>
                <a:latin typeface="+mn-ea"/>
                <a:ea typeface="+mn-ea"/>
              </a:rPr>
              <a:t>规模化渔业设施和系统化管理体制，</a:t>
            </a:r>
            <a:r>
              <a:rPr lang="zh-CN" altLang="en-US" sz="2800">
                <a:solidFill>
                  <a:srgbClr val="000000"/>
                </a:solidFill>
                <a:latin typeface="+mn-ea"/>
                <a:ea typeface="+mn-ea"/>
              </a:rPr>
              <a:t>利用自然的海洋生态环境，将人工放流的经济海洋生物聚集起来，</a:t>
            </a:r>
            <a:r>
              <a:rPr lang="zh-CN" altLang="en-US" sz="2800">
                <a:solidFill>
                  <a:srgbClr val="FF0000"/>
                </a:solidFill>
                <a:latin typeface="+mn-ea"/>
                <a:ea typeface="+mn-ea"/>
              </a:rPr>
              <a:t>像在陆地放牧牛羊一样，</a:t>
            </a:r>
            <a:r>
              <a:rPr lang="zh-CN" altLang="en-US" sz="2800">
                <a:solidFill>
                  <a:srgbClr val="000000"/>
                </a:solidFill>
                <a:latin typeface="+mn-ea"/>
                <a:ea typeface="+mn-ea"/>
              </a:rPr>
              <a:t>对鱼、虾、贝、藻等海洋资源进行</a:t>
            </a:r>
            <a:r>
              <a:rPr lang="zh-CN" altLang="en-US" sz="2800">
                <a:solidFill>
                  <a:srgbClr val="FF0000"/>
                </a:solidFill>
                <a:latin typeface="+mn-ea"/>
                <a:ea typeface="+mn-ea"/>
              </a:rPr>
              <a:t>有计划和有目的的海上放养</a:t>
            </a:r>
          </a:p>
        </p:txBody>
      </p:sp>
      <p:sp>
        <p:nvSpPr>
          <p:cNvPr id="8195" name="Rectangle 6"/>
          <p:cNvSpPr>
            <a:spLocks noChangeArrowheads="1"/>
          </p:cNvSpPr>
          <p:nvPr/>
        </p:nvSpPr>
        <p:spPr bwMode="auto">
          <a:xfrm>
            <a:off x="4234285" y="287759"/>
            <a:ext cx="30702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a:solidFill>
                  <a:srgbClr val="000000"/>
                </a:solidFill>
                <a:latin typeface="+mn-ea"/>
                <a:ea typeface="+mn-ea"/>
              </a:rPr>
              <a:t>山东半岛海洋牧场</a:t>
            </a:r>
          </a:p>
        </p:txBody>
      </p:sp>
      <p:pic>
        <p:nvPicPr>
          <p:cNvPr id="8196" name="图片 6" descr="QQ图片2015011215350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57197" y="885419"/>
            <a:ext cx="8824401" cy="3129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乌贼"/>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345213" y="3454346"/>
            <a:ext cx="2924411" cy="21936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3" name="Picture 3" descr="小黄鱼"/>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18971" y="629272"/>
            <a:ext cx="3783284" cy="2032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4" name="Picture 4" descr="带鱼"/>
          <p:cNvPicPr>
            <a:picLocks noChangeAspect="1" noChangeArrowheads="1"/>
          </p:cNvPicPr>
          <p:nvPr/>
        </p:nvPicPr>
        <p:blipFill rotWithShape="1">
          <a:blip r:embed="rId4">
            <a:extLst>
              <a:ext uri="{28A0092B-C50C-407E-A947-70E740481C1C}">
                <a14:useLocalDpi xmlns:a14="http://schemas.microsoft.com/office/drawing/2010/main" xmlns="" val="0"/>
              </a:ext>
            </a:extLst>
          </a:blip>
          <a:srcRect t="10661" b="26482"/>
          <a:stretch/>
        </p:blipFill>
        <p:spPr bwMode="auto">
          <a:xfrm>
            <a:off x="493600" y="3979664"/>
            <a:ext cx="4662921"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45" name="Picture 5" descr="大黄鱼"/>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69718" y="643585"/>
            <a:ext cx="3681903" cy="2003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7"/>
          <p:cNvSpPr>
            <a:spLocks noChangeArrowheads="1"/>
          </p:cNvSpPr>
          <p:nvPr/>
        </p:nvSpPr>
        <p:spPr bwMode="auto">
          <a:xfrm>
            <a:off x="2067300" y="2913539"/>
            <a:ext cx="144142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r>
              <a:rPr lang="zh-CN" altLang="en-US" sz="2800">
                <a:solidFill>
                  <a:srgbClr val="000000"/>
                </a:solidFill>
                <a:latin typeface="+mn-ea"/>
                <a:ea typeface="+mn-ea"/>
              </a:rPr>
              <a:t>大黄鱼 </a:t>
            </a:r>
          </a:p>
        </p:txBody>
      </p:sp>
      <p:sp>
        <p:nvSpPr>
          <p:cNvPr id="10247" name="Rectangle 8"/>
          <p:cNvSpPr>
            <a:spLocks noChangeArrowheads="1"/>
          </p:cNvSpPr>
          <p:nvPr/>
        </p:nvSpPr>
        <p:spPr bwMode="auto">
          <a:xfrm>
            <a:off x="8087881" y="2815561"/>
            <a:ext cx="1441420"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r>
              <a:rPr lang="zh-CN" altLang="en-US" sz="2800">
                <a:solidFill>
                  <a:srgbClr val="000000"/>
                </a:solidFill>
                <a:latin typeface="+mn-ea"/>
                <a:ea typeface="+mn-ea"/>
              </a:rPr>
              <a:t>小黄鱼 </a:t>
            </a:r>
          </a:p>
        </p:txBody>
      </p:sp>
      <p:sp>
        <p:nvSpPr>
          <p:cNvPr id="10248" name="Rectangle 9"/>
          <p:cNvSpPr>
            <a:spLocks noChangeArrowheads="1"/>
          </p:cNvSpPr>
          <p:nvPr/>
        </p:nvSpPr>
        <p:spPr bwMode="auto">
          <a:xfrm>
            <a:off x="2231107" y="5688359"/>
            <a:ext cx="1082348"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p>
            <a:r>
              <a:rPr lang="zh-CN" altLang="en-US" sz="2800">
                <a:solidFill>
                  <a:srgbClr val="000000"/>
                </a:solidFill>
                <a:latin typeface="+mn-ea"/>
                <a:ea typeface="+mn-ea"/>
              </a:rPr>
              <a:t>带鱼 </a:t>
            </a:r>
          </a:p>
        </p:txBody>
      </p:sp>
      <p:sp>
        <p:nvSpPr>
          <p:cNvPr id="10249" name="Rectangle 10"/>
          <p:cNvSpPr>
            <a:spLocks noChangeArrowheads="1"/>
          </p:cNvSpPr>
          <p:nvPr/>
        </p:nvSpPr>
        <p:spPr bwMode="auto">
          <a:xfrm>
            <a:off x="7774368" y="5779859"/>
            <a:ext cx="2379157"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ctr"/>
            <a:r>
              <a:rPr lang="zh-CN" altLang="en-US" sz="2800">
                <a:solidFill>
                  <a:srgbClr val="000000"/>
                </a:solidFill>
                <a:latin typeface="+mn-ea"/>
                <a:ea typeface="+mn-ea"/>
              </a:rPr>
              <a:t>墨鱼（乌贼）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blinds(horizontal)">
                                      <p:cBhvr>
                                        <p:cTn id="7" dur="500"/>
                                        <p:tgtEl>
                                          <p:spTgt spid="102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blinds(horizontal)">
                                      <p:cBhvr>
                                        <p:cTn id="12" dur="500"/>
                                        <p:tgtEl>
                                          <p:spTgt spid="102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243"/>
                                        </p:tgtEl>
                                        <p:attrNameLst>
                                          <p:attrName>style.visibility</p:attrName>
                                        </p:attrNameLst>
                                      </p:cBhvr>
                                      <p:to>
                                        <p:strVal val="visible"/>
                                      </p:to>
                                    </p:set>
                                    <p:animEffect transition="in" filter="blinds(horizontal)">
                                      <p:cBhvr>
                                        <p:cTn id="17" dur="500"/>
                                        <p:tgtEl>
                                          <p:spTgt spid="1024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7"/>
                                        </p:tgtEl>
                                        <p:attrNameLst>
                                          <p:attrName>style.visibility</p:attrName>
                                        </p:attrNameLst>
                                      </p:cBhvr>
                                      <p:to>
                                        <p:strVal val="visible"/>
                                      </p:to>
                                    </p:set>
                                    <p:animEffect transition="in" filter="blinds(horizontal)">
                                      <p:cBhvr>
                                        <p:cTn id="22" dur="500"/>
                                        <p:tgtEl>
                                          <p:spTgt spid="102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244"/>
                                        </p:tgtEl>
                                        <p:attrNameLst>
                                          <p:attrName>style.visibility</p:attrName>
                                        </p:attrNameLst>
                                      </p:cBhvr>
                                      <p:to>
                                        <p:strVal val="visible"/>
                                      </p:to>
                                    </p:set>
                                    <p:animEffect transition="in" filter="blinds(horizontal)">
                                      <p:cBhvr>
                                        <p:cTn id="27" dur="500"/>
                                        <p:tgtEl>
                                          <p:spTgt spid="1024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248"/>
                                        </p:tgtEl>
                                        <p:attrNameLst>
                                          <p:attrName>style.visibility</p:attrName>
                                        </p:attrNameLst>
                                      </p:cBhvr>
                                      <p:to>
                                        <p:strVal val="visible"/>
                                      </p:to>
                                    </p:set>
                                    <p:animEffect transition="in" filter="blinds(horizontal)">
                                      <p:cBhvr>
                                        <p:cTn id="32" dur="500"/>
                                        <p:tgtEl>
                                          <p:spTgt spid="102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0242"/>
                                        </p:tgtEl>
                                        <p:attrNameLst>
                                          <p:attrName>style.visibility</p:attrName>
                                        </p:attrNameLst>
                                      </p:cBhvr>
                                      <p:to>
                                        <p:strVal val="visible"/>
                                      </p:to>
                                    </p:set>
                                    <p:animEffect transition="in" filter="blinds(horizontal)">
                                      <p:cBhvr>
                                        <p:cTn id="37" dur="500"/>
                                        <p:tgtEl>
                                          <p:spTgt spid="1024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249"/>
                                        </p:tgtEl>
                                        <p:attrNameLst>
                                          <p:attrName>style.visibility</p:attrName>
                                        </p:attrNameLst>
                                      </p:cBhvr>
                                      <p:to>
                                        <p:strVal val="visible"/>
                                      </p:to>
                                    </p:set>
                                    <p:animEffect transition="in" filter="blinds(horizontal)">
                                      <p:cBhvr>
                                        <p:cTn id="42" dur="500"/>
                                        <p:tgtEl>
                                          <p:spTgt spid="10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autoUpdateAnimBg="0"/>
      <p:bldP spid="10247" grpId="0" autoUpdateAnimBg="0"/>
      <p:bldP spid="10248" grpId="0" autoUpdateAnimBg="0"/>
      <p:bldP spid="1024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晒盐"/>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14403" y="622156"/>
            <a:ext cx="4942898" cy="52358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7" name="Text Box 3"/>
          <p:cNvSpPr txBox="1">
            <a:spLocks noChangeArrowheads="1"/>
          </p:cNvSpPr>
          <p:nvPr/>
        </p:nvSpPr>
        <p:spPr bwMode="auto">
          <a:xfrm>
            <a:off x="5505524" y="4624878"/>
            <a:ext cx="615553" cy="12074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spcBef>
                <a:spcPct val="50000"/>
              </a:spcBef>
            </a:pPr>
            <a:r>
              <a:rPr lang="zh-CN" altLang="en-US" sz="2800">
                <a:latin typeface="+mn-ea"/>
                <a:ea typeface="+mn-ea"/>
              </a:rPr>
              <a:t>晒 盐</a:t>
            </a:r>
          </a:p>
        </p:txBody>
      </p:sp>
      <p:pic>
        <p:nvPicPr>
          <p:cNvPr id="11268" name="Picture 4" descr="盐池"/>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05053" y="690824"/>
            <a:ext cx="5237306" cy="28372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9" name="Text Box 5"/>
          <p:cNvSpPr txBox="1">
            <a:spLocks noChangeArrowheads="1"/>
          </p:cNvSpPr>
          <p:nvPr/>
        </p:nvSpPr>
        <p:spPr bwMode="auto">
          <a:xfrm>
            <a:off x="10028068" y="3671888"/>
            <a:ext cx="1133569"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ctr" eaLnBrk="1" hangingPunct="1">
              <a:spcBef>
                <a:spcPct val="50000"/>
              </a:spcBef>
            </a:pPr>
            <a:r>
              <a:rPr lang="zh-CN" altLang="en-US" sz="2800">
                <a:latin typeface="+mn-ea"/>
                <a:ea typeface="+mn-ea"/>
              </a:rPr>
              <a:t>盐池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0-#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 calcmode="lin" valueType="num">
                                      <p:cBhvr additive="base">
                                        <p:cTn id="13" dur="500" fill="hold"/>
                                        <p:tgtEl>
                                          <p:spTgt spid="11267"/>
                                        </p:tgtEl>
                                        <p:attrNameLst>
                                          <p:attrName>ppt_x</p:attrName>
                                        </p:attrNameLst>
                                      </p:cBhvr>
                                      <p:tavLst>
                                        <p:tav tm="0">
                                          <p:val>
                                            <p:strVal val="#ppt_x"/>
                                          </p:val>
                                        </p:tav>
                                        <p:tav tm="100000">
                                          <p:val>
                                            <p:strVal val="#ppt_x"/>
                                          </p:val>
                                        </p:tav>
                                      </p:tavLst>
                                    </p:anim>
                                    <p:anim calcmode="lin" valueType="num">
                                      <p:cBhvr additive="base">
                                        <p:cTn id="14" dur="500" fill="hold"/>
                                        <p:tgtEl>
                                          <p:spTgt spid="1126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268"/>
                                        </p:tgtEl>
                                        <p:attrNameLst>
                                          <p:attrName>style.visibility</p:attrName>
                                        </p:attrNameLst>
                                      </p:cBhvr>
                                      <p:to>
                                        <p:strVal val="visible"/>
                                      </p:to>
                                    </p:set>
                                    <p:anim calcmode="lin" valueType="num">
                                      <p:cBhvr additive="base">
                                        <p:cTn id="19" dur="500" fill="hold"/>
                                        <p:tgtEl>
                                          <p:spTgt spid="11268"/>
                                        </p:tgtEl>
                                        <p:attrNameLst>
                                          <p:attrName>ppt_x</p:attrName>
                                        </p:attrNameLst>
                                      </p:cBhvr>
                                      <p:tavLst>
                                        <p:tav tm="0">
                                          <p:val>
                                            <p:strVal val="#ppt_x"/>
                                          </p:val>
                                        </p:tav>
                                        <p:tav tm="100000">
                                          <p:val>
                                            <p:strVal val="#ppt_x"/>
                                          </p:val>
                                        </p:tav>
                                      </p:tavLst>
                                    </p:anim>
                                    <p:anim calcmode="lin" valueType="num">
                                      <p:cBhvr additive="base">
                                        <p:cTn id="20" dur="500" fill="hold"/>
                                        <p:tgtEl>
                                          <p:spTgt spid="1126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37" fill="hold" grpId="0" nodeType="clickEffect">
                                  <p:stCondLst>
                                    <p:cond delay="0"/>
                                  </p:stCondLst>
                                  <p:childTnLst>
                                    <p:set>
                                      <p:cBhvr>
                                        <p:cTn id="24" dur="1" fill="hold">
                                          <p:stCondLst>
                                            <p:cond delay="0"/>
                                          </p:stCondLst>
                                        </p:cTn>
                                        <p:tgtEl>
                                          <p:spTgt spid="11269"/>
                                        </p:tgtEl>
                                        <p:attrNameLst>
                                          <p:attrName>style.visibility</p:attrName>
                                        </p:attrNameLst>
                                      </p:cBhvr>
                                      <p:to>
                                        <p:strVal val="visible"/>
                                      </p:to>
                                    </p:set>
                                    <p:animEffect transition="in" filter="barn(outVertical)">
                                      <p:cBhvr>
                                        <p:cTn id="25"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1126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109992-9"/>
          <p:cNvPicPr>
            <a:picLocks noChangeAspect="1" noChangeArrowheads="1"/>
          </p:cNvPicPr>
          <p:nvPr/>
        </p:nvPicPr>
        <p:blipFill>
          <a:blip r:embed="rId2">
            <a:extLst>
              <a:ext uri="{28A0092B-C50C-407E-A947-70E740481C1C}">
                <a14:useLocalDpi xmlns:a14="http://schemas.microsoft.com/office/drawing/2010/main" xmlns="" val="0"/>
              </a:ext>
            </a:extLst>
          </a:blip>
          <a:srcRect l="43605" t="31747" r="11406" b="1350"/>
          <a:stretch>
            <a:fillRect/>
          </a:stretch>
        </p:blipFill>
        <p:spPr bwMode="auto">
          <a:xfrm>
            <a:off x="3587199" y="575791"/>
            <a:ext cx="6494318" cy="5176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7" name="Text Box 3"/>
          <p:cNvSpPr txBox="1">
            <a:spLocks noChangeArrowheads="1"/>
          </p:cNvSpPr>
          <p:nvPr/>
        </p:nvSpPr>
        <p:spPr bwMode="auto">
          <a:xfrm>
            <a:off x="936501" y="2509696"/>
            <a:ext cx="2339102" cy="1308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lnSpc>
                <a:spcPct val="150000"/>
              </a:lnSpc>
            </a:pPr>
            <a:r>
              <a:rPr lang="zh-CN" altLang="en-US" sz="2800">
                <a:latin typeface="+mn-ea"/>
                <a:ea typeface="+mn-ea"/>
              </a:rPr>
              <a:t>北方，降水少</a:t>
            </a:r>
          </a:p>
          <a:p>
            <a:pPr eaLnBrk="1" hangingPunct="1">
              <a:lnSpc>
                <a:spcPct val="150000"/>
              </a:lnSpc>
            </a:pPr>
            <a:r>
              <a:rPr lang="zh-CN" altLang="en-US" sz="2800">
                <a:latin typeface="+mn-ea"/>
                <a:ea typeface="+mn-ea"/>
              </a:rPr>
              <a:t>南方，背风坡</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880717" y="2265074"/>
            <a:ext cx="5962965" cy="830997"/>
          </a:xfrm>
          <a:prstGeom prst="rect">
            <a:avLst/>
          </a:prstGeom>
          <a:solidFill>
            <a:srgbClr val="DCE6F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 typeface="Arial" pitchFamily="34" charset="0"/>
              <a:buNone/>
              <a:defRPr/>
            </a:pPr>
            <a:r>
              <a:rPr lang="zh-CN" altLang="en-US" sz="4800" b="1" smtClean="0">
                <a:solidFill>
                  <a:srgbClr val="000000"/>
                </a:solidFill>
                <a:latin typeface="+mn-ea"/>
                <a:ea typeface="+mn-ea"/>
              </a:rPr>
              <a:t>一、海洋资源及开发</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bwMode="auto">
          <a:xfrm>
            <a:off x="253328" y="684559"/>
            <a:ext cx="2786063" cy="48418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zh-CN" altLang="en-US" sz="2800" smtClean="0">
                <a:solidFill>
                  <a:srgbClr val="FF0000"/>
                </a:solidFill>
                <a:latin typeface="+mn-ea"/>
                <a:ea typeface="+mn-ea"/>
              </a:rPr>
              <a:t>海洋资源的类型</a:t>
            </a:r>
          </a:p>
        </p:txBody>
      </p:sp>
      <p:pic>
        <p:nvPicPr>
          <p:cNvPr id="13315"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56781" y="3010817"/>
            <a:ext cx="3857625" cy="266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6"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57281" y="3752949"/>
            <a:ext cx="3263900" cy="1503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99706" y="1151855"/>
            <a:ext cx="2771775" cy="156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8" name="Picture 7"/>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561237" y="1007839"/>
            <a:ext cx="3455988" cy="1871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3" name="Rectangle 9"/>
          <p:cNvSpPr>
            <a:spLocks noChangeArrowheads="1"/>
          </p:cNvSpPr>
          <p:nvPr/>
        </p:nvSpPr>
        <p:spPr bwMode="auto">
          <a:xfrm>
            <a:off x="494654" y="1290985"/>
            <a:ext cx="40830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海洋生物资源</a:t>
            </a:r>
          </a:p>
        </p:txBody>
      </p:sp>
      <p:sp>
        <p:nvSpPr>
          <p:cNvPr id="14344" name="Rectangle 10"/>
          <p:cNvSpPr>
            <a:spLocks noChangeArrowheads="1"/>
          </p:cNvSpPr>
          <p:nvPr/>
        </p:nvSpPr>
        <p:spPr bwMode="auto">
          <a:xfrm>
            <a:off x="494654" y="1937098"/>
            <a:ext cx="40830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海水化学资源</a:t>
            </a:r>
          </a:p>
        </p:txBody>
      </p:sp>
      <p:sp>
        <p:nvSpPr>
          <p:cNvPr id="14345" name="Rectangle 11"/>
          <p:cNvSpPr>
            <a:spLocks noChangeArrowheads="1"/>
          </p:cNvSpPr>
          <p:nvPr/>
        </p:nvSpPr>
        <p:spPr bwMode="auto">
          <a:xfrm>
            <a:off x="494654" y="2583211"/>
            <a:ext cx="36290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海洋能资源</a:t>
            </a:r>
          </a:p>
        </p:txBody>
      </p:sp>
      <p:sp>
        <p:nvSpPr>
          <p:cNvPr id="14346" name="Rectangle 12"/>
          <p:cNvSpPr>
            <a:spLocks noChangeArrowheads="1"/>
          </p:cNvSpPr>
          <p:nvPr/>
        </p:nvSpPr>
        <p:spPr bwMode="auto">
          <a:xfrm>
            <a:off x="494654" y="3229324"/>
            <a:ext cx="426561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海底油气资源</a:t>
            </a:r>
          </a:p>
        </p:txBody>
      </p:sp>
      <p:sp>
        <p:nvSpPr>
          <p:cNvPr id="14347" name="Rectangle 13"/>
          <p:cNvSpPr>
            <a:spLocks noChangeArrowheads="1"/>
          </p:cNvSpPr>
          <p:nvPr/>
        </p:nvSpPr>
        <p:spPr bwMode="auto">
          <a:xfrm>
            <a:off x="494654" y="3875437"/>
            <a:ext cx="2994025"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航运资源</a:t>
            </a:r>
          </a:p>
        </p:txBody>
      </p:sp>
      <p:sp>
        <p:nvSpPr>
          <p:cNvPr id="14348" name="Rectangle 14"/>
          <p:cNvSpPr>
            <a:spLocks noChangeArrowheads="1"/>
          </p:cNvSpPr>
          <p:nvPr/>
        </p:nvSpPr>
        <p:spPr bwMode="auto">
          <a:xfrm>
            <a:off x="494654" y="4519962"/>
            <a:ext cx="29019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空间资源</a:t>
            </a:r>
          </a:p>
        </p:txBody>
      </p:sp>
      <p:sp>
        <p:nvSpPr>
          <p:cNvPr id="14349" name="Rectangle 15"/>
          <p:cNvSpPr>
            <a:spLocks noChangeArrowheads="1"/>
          </p:cNvSpPr>
          <p:nvPr/>
        </p:nvSpPr>
        <p:spPr bwMode="auto">
          <a:xfrm>
            <a:off x="494654" y="5166072"/>
            <a:ext cx="2994025"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a:solidFill>
                  <a:srgbClr val="FF0000"/>
                </a:solidFill>
                <a:latin typeface="+mn-ea"/>
                <a:ea typeface="+mn-ea"/>
              </a:rPr>
              <a:t>景观资源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4343">
                                            <p:txEl>
                                              <p:pRg st="0" end="0"/>
                                            </p:txEl>
                                          </p:spTgt>
                                        </p:tgtEl>
                                        <p:attrNameLst>
                                          <p:attrName>style.visibility</p:attrName>
                                        </p:attrNameLst>
                                      </p:cBhvr>
                                      <p:to>
                                        <p:strVal val="visible"/>
                                      </p:to>
                                    </p:set>
                                    <p:animEffect transition="in" filter="blinds(horizontal)">
                                      <p:cBhvr>
                                        <p:cTn id="7" dur="500"/>
                                        <p:tgtEl>
                                          <p:spTgt spid="143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4344">
                                            <p:txEl>
                                              <p:pRg st="0" end="0"/>
                                            </p:txEl>
                                          </p:spTgt>
                                        </p:tgtEl>
                                        <p:attrNameLst>
                                          <p:attrName>style.visibility</p:attrName>
                                        </p:attrNameLst>
                                      </p:cBhvr>
                                      <p:to>
                                        <p:strVal val="visible"/>
                                      </p:to>
                                    </p:set>
                                    <p:animEffect transition="in" filter="blinds(horizontal)">
                                      <p:cBhvr>
                                        <p:cTn id="12" dur="500"/>
                                        <p:tgtEl>
                                          <p:spTgt spid="1434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345">
                                            <p:txEl>
                                              <p:pRg st="0" end="0"/>
                                            </p:txEl>
                                          </p:spTgt>
                                        </p:tgtEl>
                                        <p:attrNameLst>
                                          <p:attrName>style.visibility</p:attrName>
                                        </p:attrNameLst>
                                      </p:cBhvr>
                                      <p:to>
                                        <p:strVal val="visible"/>
                                      </p:to>
                                    </p:set>
                                    <p:animEffect transition="in" filter="blinds(horizontal)">
                                      <p:cBhvr>
                                        <p:cTn id="17" dur="500"/>
                                        <p:tgtEl>
                                          <p:spTgt spid="1434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346">
                                            <p:txEl>
                                              <p:pRg st="0" end="0"/>
                                            </p:txEl>
                                          </p:spTgt>
                                        </p:tgtEl>
                                        <p:attrNameLst>
                                          <p:attrName>style.visibility</p:attrName>
                                        </p:attrNameLst>
                                      </p:cBhvr>
                                      <p:to>
                                        <p:strVal val="visible"/>
                                      </p:to>
                                    </p:set>
                                    <p:animEffect transition="in" filter="blinds(horizontal)">
                                      <p:cBhvr>
                                        <p:cTn id="22" dur="500"/>
                                        <p:tgtEl>
                                          <p:spTgt spid="14346">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347"/>
                                        </p:tgtEl>
                                        <p:attrNameLst>
                                          <p:attrName>style.visibility</p:attrName>
                                        </p:attrNameLst>
                                      </p:cBhvr>
                                      <p:to>
                                        <p:strVal val="visible"/>
                                      </p:to>
                                    </p:set>
                                    <p:animEffect transition="in" filter="blinds(horizontal)">
                                      <p:cBhvr>
                                        <p:cTn id="27" dur="500"/>
                                        <p:tgtEl>
                                          <p:spTgt spid="1434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4348">
                                            <p:txEl>
                                              <p:pRg st="0" end="0"/>
                                            </p:txEl>
                                          </p:spTgt>
                                        </p:tgtEl>
                                        <p:attrNameLst>
                                          <p:attrName>style.visibility</p:attrName>
                                        </p:attrNameLst>
                                      </p:cBhvr>
                                      <p:to>
                                        <p:strVal val="visible"/>
                                      </p:to>
                                    </p:set>
                                    <p:animEffect transition="in" filter="blinds(horizontal)">
                                      <p:cBhvr>
                                        <p:cTn id="32" dur="500"/>
                                        <p:tgtEl>
                                          <p:spTgt spid="14348">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4349">
                                            <p:txEl>
                                              <p:pRg st="0" end="0"/>
                                            </p:txEl>
                                          </p:spTgt>
                                        </p:tgtEl>
                                        <p:attrNameLst>
                                          <p:attrName>style.visibility</p:attrName>
                                        </p:attrNameLst>
                                      </p:cBhvr>
                                      <p:to>
                                        <p:strVal val="visible"/>
                                      </p:to>
                                    </p:set>
                                    <p:animEffect transition="in" filter="blinds(horizontal)">
                                      <p:cBhvr>
                                        <p:cTn id="37" dur="500"/>
                                        <p:tgtEl>
                                          <p:spTgt spid="143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1709786" y="584632"/>
            <a:ext cx="858775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spcBef>
                <a:spcPct val="50000"/>
              </a:spcBef>
            </a:pPr>
            <a:r>
              <a:rPr lang="zh-CN" altLang="en-US" sz="2800">
                <a:latin typeface="+mn-ea"/>
                <a:ea typeface="+mn-ea"/>
              </a:rPr>
              <a:t>目前人类开发海洋资源主要是在海洋的什么部位开发</a:t>
            </a:r>
            <a:r>
              <a:rPr lang="en-US" altLang="zh-CN" sz="2800">
                <a:latin typeface="+mn-ea"/>
                <a:ea typeface="+mn-ea"/>
              </a:rPr>
              <a:t>?</a:t>
            </a:r>
          </a:p>
        </p:txBody>
      </p:sp>
      <p:pic>
        <p:nvPicPr>
          <p:cNvPr id="14339" name="Picture 4" descr="问号"/>
          <p:cNvPicPr>
            <a:picLocks noGrp="1" noChangeAspect="1" noChangeArrowheads="1"/>
          </p:cNvPicPr>
          <p:nvPr>
            <p:ph idx="4294967295"/>
          </p:nvPr>
        </p:nvPicPr>
        <p:blipFill>
          <a:blip r:embed="rId3">
            <a:extLst>
              <a:ext uri="{28A0092B-C50C-407E-A947-70E740481C1C}">
                <a14:useLocalDpi xmlns:a14="http://schemas.microsoft.com/office/drawing/2010/main" xmlns="" val="0"/>
              </a:ext>
            </a:extLst>
          </a:blip>
          <a:srcRect/>
          <a:stretch>
            <a:fillRect/>
          </a:stretch>
        </p:blipFill>
        <p:spPr bwMode="auto">
          <a:xfrm>
            <a:off x="269353" y="370319"/>
            <a:ext cx="1270000" cy="9525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4" name="Text Box 6"/>
          <p:cNvSpPr txBox="1">
            <a:spLocks noChangeArrowheads="1"/>
          </p:cNvSpPr>
          <p:nvPr/>
        </p:nvSpPr>
        <p:spPr bwMode="auto">
          <a:xfrm>
            <a:off x="648469" y="5165139"/>
            <a:ext cx="1035546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smtClean="0">
                <a:solidFill>
                  <a:srgbClr val="FF0000"/>
                </a:solidFill>
                <a:latin typeface="+mn-ea"/>
                <a:ea typeface="+mn-ea"/>
              </a:rPr>
              <a:t>我国</a:t>
            </a:r>
            <a:r>
              <a:rPr lang="zh-CN" altLang="en-US" sz="2800">
                <a:solidFill>
                  <a:srgbClr val="FF0000"/>
                </a:solidFill>
                <a:latin typeface="+mn-ea"/>
                <a:ea typeface="+mn-ea"/>
              </a:rPr>
              <a:t>海域辽阔</a:t>
            </a:r>
            <a:r>
              <a:rPr lang="en-US" altLang="zh-CN" sz="2800">
                <a:solidFill>
                  <a:srgbClr val="FF0000"/>
                </a:solidFill>
                <a:latin typeface="+mn-ea"/>
                <a:ea typeface="+mn-ea"/>
              </a:rPr>
              <a:t>,</a:t>
            </a:r>
            <a:r>
              <a:rPr lang="zh-CN" altLang="en-US" sz="2800">
                <a:solidFill>
                  <a:srgbClr val="FF0000"/>
                </a:solidFill>
                <a:latin typeface="+mn-ea"/>
                <a:ea typeface="+mn-ea"/>
              </a:rPr>
              <a:t>沿海大陆架面积广阔</a:t>
            </a:r>
            <a:r>
              <a:rPr lang="en-US" altLang="zh-CN" sz="2800">
                <a:solidFill>
                  <a:srgbClr val="FF0000"/>
                </a:solidFill>
                <a:latin typeface="+mn-ea"/>
                <a:ea typeface="+mn-ea"/>
              </a:rPr>
              <a:t>,</a:t>
            </a:r>
            <a:r>
              <a:rPr lang="zh-CN" altLang="en-US" sz="2800">
                <a:solidFill>
                  <a:srgbClr val="FF0000"/>
                </a:solidFill>
                <a:latin typeface="+mn-ea"/>
                <a:ea typeface="+mn-ea"/>
              </a:rPr>
              <a:t>水温适中</a:t>
            </a:r>
            <a:r>
              <a:rPr lang="en-US" altLang="zh-CN" sz="2800">
                <a:solidFill>
                  <a:srgbClr val="FF0000"/>
                </a:solidFill>
                <a:latin typeface="+mn-ea"/>
                <a:ea typeface="+mn-ea"/>
              </a:rPr>
              <a:t>,</a:t>
            </a:r>
            <a:r>
              <a:rPr lang="zh-CN" altLang="en-US" sz="2800">
                <a:solidFill>
                  <a:srgbClr val="FF0000"/>
                </a:solidFill>
                <a:latin typeface="+mn-ea"/>
                <a:ea typeface="+mn-ea"/>
              </a:rPr>
              <a:t>利于海洋生物生长</a:t>
            </a:r>
          </a:p>
        </p:txBody>
      </p:sp>
      <p:pic>
        <p:nvPicPr>
          <p:cNvPr id="14341" name="Picture 2" descr="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91611" y="1626319"/>
            <a:ext cx="8117898" cy="335251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0-#ppt_w/2"/>
                                          </p:val>
                                        </p:tav>
                                        <p:tav tm="100000">
                                          <p:val>
                                            <p:strVal val="#ppt_x"/>
                                          </p:val>
                                        </p:tav>
                                      </p:tavLst>
                                    </p:anim>
                                    <p:anim calcmode="lin" valueType="num">
                                      <p:cBhvr additive="base">
                                        <p:cTn id="8" dur="500" fill="hold"/>
                                        <p:tgtEl>
                                          <p:spTgt spid="1536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theme/theme1.xml><?xml version="1.0" encoding="utf-8"?>
<a:theme xmlns:a="http://schemas.openxmlformats.org/drawingml/2006/main" name="精品课件1——北师大版初中历史七年级上第一单元第1课中华大地的远古人类">
  <a:themeElements>
    <a:clrScheme name="精品课件1——北师大版初中历史七年级上第一单元第1课中华大地的远古人类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精品课件1——北师大版初中历史七年级上第一单元第1课中华大地的远古人类">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精品课件1——北师大版初中历史七年级上第一单元第1课中华大地的远古人类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模板</Template>
  <TotalTime>51</TotalTime>
  <Pages>0</Pages>
  <Words>654</Words>
  <Characters>0</Characters>
  <DocSecurity>0</DocSecurity>
  <Lines>0</Lines>
  <Paragraphs>78</Paragraphs>
  <Slides>27</Slides>
  <Notes>5</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精品课件1——北师大版初中历史七年级上第一单元第1课中华大地的远古人类</vt:lpstr>
      <vt:lpstr>幻灯片 1</vt:lpstr>
      <vt:lpstr>幻灯片 2</vt:lpstr>
      <vt:lpstr>幻灯片 3</vt:lpstr>
      <vt:lpstr>幻灯片 4</vt:lpstr>
      <vt:lpstr>幻灯片 5</vt:lpstr>
      <vt:lpstr>幻灯片 6</vt:lpstr>
      <vt:lpstr>幻灯片 7</vt:lpstr>
      <vt:lpstr>海洋资源的类型</vt:lpstr>
      <vt:lpstr>幻灯片 9</vt:lpstr>
      <vt:lpstr>海洋生物资源</vt:lpstr>
      <vt:lpstr>幻灯片 11</vt:lpstr>
      <vt:lpstr>幻灯片 12</vt:lpstr>
      <vt:lpstr>幻灯片 13</vt:lpstr>
      <vt:lpstr>幻灯片 14</vt:lpstr>
      <vt:lpstr>幻灯片 15</vt:lpstr>
      <vt:lpstr>幻灯片 16</vt:lpstr>
      <vt:lpstr>幻灯片 17</vt:lpstr>
      <vt:lpstr>海底矿产资源</vt:lpstr>
      <vt:lpstr>幻灯片 19</vt:lpstr>
      <vt:lpstr>幻灯片 20</vt:lpstr>
      <vt:lpstr>幻灯片 21</vt:lpstr>
      <vt:lpstr>海洋环境的保护</vt:lpstr>
      <vt:lpstr>幻灯片 23</vt:lpstr>
      <vt:lpstr>幻灯片 24</vt:lpstr>
      <vt:lpstr>保护“蓝色的国土”</vt:lpstr>
      <vt:lpstr>幻灯片 26</vt:lpstr>
      <vt:lpstr>海洋资源的保护</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cp:lastModifiedBy>
  <dcterms:created xsi:type="dcterms:W3CDTF">2008-02-16T07:44:57Z</dcterms:created>
  <dcterms:modified xsi:type="dcterms:W3CDTF">2018-10-09T02:24:24Z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2052-9.1.0.4862</vt:lpwstr>
  </property>
</Properties>
</file>