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5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jpeg"/><Relationship Id="rId1" Type="http://schemas.openxmlformats.org/officeDocument/2006/relationships/hyperlink" Target="http://image.baidu.com/i?ct=503316480&amp;z=0&amp;tn=baiduimagedetail&amp;word=%BF%A8%CD%A8&amp;in=28691&amp;cl=2&amp;cm=1&amp;sc=0&amp;lm=-1&amp;pn=90&amp;rn=1&amp;di=3300463380&amp;ln=2000&amp;fr=&amp;ic=0&amp;s=0&amp;se=1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 Box 4"/>
          <p:cNvSpPr txBox="1">
            <a:spLocks noChangeArrowheads="1"/>
          </p:cNvSpPr>
          <p:nvPr/>
        </p:nvSpPr>
        <p:spPr bwMode="auto">
          <a:xfrm>
            <a:off x="1883728" y="1416050"/>
            <a:ext cx="8424862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800">
                <a:solidFill>
                  <a:srgbClr val="070707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第二单元  理解权利义务</a:t>
            </a:r>
            <a:r>
              <a:rPr lang="zh-CN" altLang="en-US" sz="6000">
                <a:solidFill>
                  <a:srgbClr val="070707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endParaRPr lang="en-US" altLang="zh-CN" sz="6000">
              <a:solidFill>
                <a:srgbClr val="070707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4035" name="Rectangle 5"/>
          <p:cNvSpPr>
            <a:spLocks noChangeArrowheads="1"/>
          </p:cNvSpPr>
          <p:nvPr/>
        </p:nvSpPr>
        <p:spPr bwMode="auto">
          <a:xfrm>
            <a:off x="4303395" y="2967990"/>
            <a:ext cx="3790950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第三课   公民权利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036" name="Rectangle 5"/>
          <p:cNvSpPr>
            <a:spLocks noChangeArrowheads="1"/>
          </p:cNvSpPr>
          <p:nvPr/>
        </p:nvSpPr>
        <p:spPr bwMode="auto">
          <a:xfrm>
            <a:off x="4217670" y="4619308"/>
            <a:ext cx="4267835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>
                <a:solidFill>
                  <a:srgbClr val="F8081F"/>
                </a:solidFill>
                <a:latin typeface="宋体" panose="02010600030101010101" pitchFamily="2" charset="-122"/>
              </a:rPr>
              <a:t>第</a:t>
            </a:r>
            <a:r>
              <a:rPr lang="en-US" altLang="zh-CN" sz="3200" b="1">
                <a:solidFill>
                  <a:srgbClr val="F8081F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3200" b="1">
                <a:solidFill>
                  <a:srgbClr val="F8081F"/>
                </a:solidFill>
                <a:latin typeface="宋体" panose="02010600030101010101" pitchFamily="2" charset="-122"/>
              </a:rPr>
              <a:t>课时 公民基本权利</a:t>
            </a:r>
            <a:endParaRPr lang="zh-CN" altLang="en-US" sz="3200" b="1">
              <a:solidFill>
                <a:srgbClr val="F8081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矩形 39938"/>
          <p:cNvSpPr>
            <a:spLocks noChangeArrowheads="1"/>
          </p:cNvSpPr>
          <p:nvPr/>
        </p:nvSpPr>
        <p:spPr bwMode="auto">
          <a:xfrm>
            <a:off x="6003925" y="3684588"/>
            <a:ext cx="30988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zh-CN" altLang="en-US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3251" name="文本框 4103"/>
          <p:cNvSpPr txBox="1">
            <a:spLocks noChangeArrowheads="1"/>
          </p:cNvSpPr>
          <p:nvPr/>
        </p:nvSpPr>
        <p:spPr bwMode="auto">
          <a:xfrm>
            <a:off x="1784350" y="471488"/>
            <a:ext cx="2246313" cy="58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06666"/>
                </a:solidFill>
                <a:ea typeface="方正姚体" panose="02010601030101010101" pitchFamily="2" charset="-122"/>
              </a:rPr>
              <a:t>讲授新课</a:t>
            </a:r>
            <a:endParaRPr lang="zh-CN" altLang="en-US" sz="32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  <p:sp>
        <p:nvSpPr>
          <p:cNvPr id="17412" name="矩形 102406"/>
          <p:cNvSpPr>
            <a:spLocks noChangeArrowheads="1"/>
          </p:cNvSpPr>
          <p:nvPr/>
        </p:nvSpPr>
        <p:spPr bwMode="auto">
          <a:xfrm>
            <a:off x="1920875" y="874713"/>
            <a:ext cx="8353425" cy="5850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/>
              <a:t>（1）人身自由不受侵犯。禁止</a:t>
            </a:r>
            <a:r>
              <a:rPr lang="zh-CN" altLang="en-US" sz="3200" b="1">
                <a:solidFill>
                  <a:srgbClr val="FF0000"/>
                </a:solidFill>
              </a:rPr>
              <a:t>非法拘禁、非法搜身</a:t>
            </a:r>
            <a:r>
              <a:rPr lang="zh-CN" altLang="en-US" sz="3200" b="1"/>
              <a:t>；</a:t>
            </a:r>
            <a:endParaRPr lang="zh-CN" altLang="en-US" sz="3200" b="1"/>
          </a:p>
          <a:p>
            <a:pPr>
              <a:lnSpc>
                <a:spcPct val="130000"/>
              </a:lnSpc>
            </a:pPr>
            <a:r>
              <a:rPr lang="zh-CN" altLang="en-US" sz="3200" b="1"/>
              <a:t>（2）人格尊严不受侵犯。禁止用任何方法对公民进行</a:t>
            </a:r>
            <a:r>
              <a:rPr lang="zh-CN" altLang="en-US" sz="3200" b="1">
                <a:solidFill>
                  <a:srgbClr val="FF0000"/>
                </a:solidFill>
              </a:rPr>
              <a:t>侮辱、诽谤和诬告陷害。</a:t>
            </a:r>
            <a:endParaRPr lang="zh-CN" altLang="en-US" sz="3200" b="1">
              <a:solidFill>
                <a:srgbClr val="FF0000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3200" b="1"/>
              <a:t>（3）住宅不受侵犯。禁止</a:t>
            </a:r>
            <a:r>
              <a:rPr lang="zh-CN" altLang="en-US" sz="3200" b="1">
                <a:solidFill>
                  <a:srgbClr val="FF0000"/>
                </a:solidFill>
              </a:rPr>
              <a:t>非法搜查或者非法侵入</a:t>
            </a:r>
            <a:r>
              <a:rPr lang="zh-CN" altLang="en-US" sz="3200" b="1"/>
              <a:t>公民住宅。</a:t>
            </a:r>
            <a:endParaRPr lang="zh-CN" altLang="en-US" sz="3200" b="1"/>
          </a:p>
          <a:p>
            <a:pPr>
              <a:lnSpc>
                <a:spcPct val="130000"/>
              </a:lnSpc>
            </a:pPr>
            <a:r>
              <a:rPr lang="zh-CN" altLang="en-US" sz="3200" b="1"/>
              <a:t> （4）通信自由和通信秘密受法律保护。</a:t>
            </a:r>
            <a:r>
              <a:rPr lang="zh-CN" altLang="en-US" sz="3200" b="1">
                <a:solidFill>
                  <a:srgbClr val="FF0000"/>
                </a:solidFill>
              </a:rPr>
              <a:t>任何组织和个人不得以任何理由侵犯公民的通信自由和通信秘密</a:t>
            </a:r>
            <a:r>
              <a:rPr lang="zh-CN" altLang="en-US" sz="3200" b="1"/>
              <a:t>。</a:t>
            </a:r>
            <a:endParaRPr lang="zh-CN" altLang="en-US" sz="32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文本框 4103"/>
          <p:cNvSpPr txBox="1">
            <a:spLocks noChangeArrowheads="1"/>
          </p:cNvSpPr>
          <p:nvPr/>
        </p:nvSpPr>
        <p:spPr bwMode="auto">
          <a:xfrm>
            <a:off x="1852613" y="471488"/>
            <a:ext cx="2001837" cy="58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06666"/>
                </a:solidFill>
                <a:ea typeface="方正姚体" panose="02010601030101010101" pitchFamily="2" charset="-122"/>
              </a:rPr>
              <a:t>讲授新课</a:t>
            </a:r>
            <a:endParaRPr lang="zh-CN" altLang="en-US" sz="32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  <p:sp>
        <p:nvSpPr>
          <p:cNvPr id="54275" name="文本框 3"/>
          <p:cNvSpPr txBox="1">
            <a:spLocks noChangeArrowheads="1"/>
          </p:cNvSpPr>
          <p:nvPr/>
        </p:nvSpPr>
        <p:spPr bwMode="auto">
          <a:xfrm>
            <a:off x="2359025" y="5202238"/>
            <a:ext cx="7213600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这是违法行为，严某的人身自</a:t>
            </a:r>
            <a:endParaRPr lang="zh-CN" altLang="en-US" sz="4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由权受到侵犯</a:t>
            </a:r>
            <a:endParaRPr lang="zh-CN" altLang="en-US" sz="4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54276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1850" y="1052513"/>
            <a:ext cx="8442325" cy="4291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矩形 39938"/>
          <p:cNvSpPr>
            <a:spLocks noChangeArrowheads="1"/>
          </p:cNvSpPr>
          <p:nvPr/>
        </p:nvSpPr>
        <p:spPr bwMode="auto">
          <a:xfrm>
            <a:off x="6003925" y="3684588"/>
            <a:ext cx="30988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zh-CN" altLang="en-US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5299" name="文本框 4103"/>
          <p:cNvSpPr txBox="1">
            <a:spLocks noChangeArrowheads="1"/>
          </p:cNvSpPr>
          <p:nvPr/>
        </p:nvSpPr>
        <p:spPr bwMode="auto">
          <a:xfrm>
            <a:off x="1920875" y="544513"/>
            <a:ext cx="2246313" cy="58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06666"/>
                </a:solidFill>
                <a:ea typeface="方正姚体" panose="02010601030101010101" pitchFamily="2" charset="-122"/>
              </a:rPr>
              <a:t>讲授新课</a:t>
            </a:r>
            <a:endParaRPr lang="zh-CN" altLang="en-US" sz="32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  <p:grpSp>
        <p:nvGrpSpPr>
          <p:cNvPr id="55300" name="Group 4"/>
          <p:cNvGrpSpPr/>
          <p:nvPr/>
        </p:nvGrpSpPr>
        <p:grpSpPr bwMode="auto">
          <a:xfrm>
            <a:off x="1776413" y="847725"/>
            <a:ext cx="4902364" cy="809913"/>
            <a:chOff x="0" y="0"/>
            <a:chExt cx="5328" cy="1274"/>
          </a:xfrm>
        </p:grpSpPr>
        <p:sp>
          <p:nvSpPr>
            <p:cNvPr id="55303" name="矩形 7"/>
            <p:cNvSpPr>
              <a:spLocks noChangeArrowheads="1"/>
            </p:cNvSpPr>
            <p:nvPr/>
          </p:nvSpPr>
          <p:spPr bwMode="auto">
            <a:xfrm>
              <a:off x="882" y="0"/>
              <a:ext cx="2634" cy="1200"/>
            </a:xfrm>
            <a:custGeom>
              <a:avLst/>
              <a:gdLst>
                <a:gd name="T0" fmla="*/ 0 w 2520280"/>
                <a:gd name="T1" fmla="*/ 1200 h 1872208"/>
                <a:gd name="T2" fmla="*/ 2634 w 2520280"/>
                <a:gd name="T3" fmla="*/ 1200 h 1872208"/>
                <a:gd name="T4" fmla="*/ 0 w 2520280"/>
                <a:gd name="T5" fmla="*/ 1200 h 1872208"/>
                <a:gd name="T6" fmla="*/ 0 w 2520280"/>
                <a:gd name="T7" fmla="*/ 0 h 1872208"/>
                <a:gd name="T8" fmla="*/ 1 w 2520280"/>
                <a:gd name="T9" fmla="*/ 0 h 1872208"/>
                <a:gd name="T10" fmla="*/ 0 w 2520280"/>
                <a:gd name="T11" fmla="*/ 0 h 187220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>
              <a:solidFill>
                <a:srgbClr val="DDDDDD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304" name="任意多边形 16"/>
            <p:cNvSpPr>
              <a:spLocks noChangeArrowheads="1"/>
            </p:cNvSpPr>
            <p:nvPr/>
          </p:nvSpPr>
          <p:spPr bwMode="auto">
            <a:xfrm>
              <a:off x="0" y="454"/>
              <a:ext cx="826" cy="760"/>
            </a:xfrm>
            <a:custGeom>
              <a:avLst/>
              <a:gdLst>
                <a:gd name="T0" fmla="*/ 0 w 696310"/>
                <a:gd name="T1" fmla="*/ 0 h 696310"/>
                <a:gd name="T2" fmla="*/ 545 w 696310"/>
                <a:gd name="T3" fmla="*/ 0 h 696310"/>
                <a:gd name="T4" fmla="*/ 545 w 696310"/>
                <a:gd name="T5" fmla="*/ 258 h 696310"/>
                <a:gd name="T6" fmla="*/ 826 w 696310"/>
                <a:gd name="T7" fmla="*/ 258 h 696310"/>
                <a:gd name="T8" fmla="*/ 826 w 696310"/>
                <a:gd name="T9" fmla="*/ 760 h 696310"/>
                <a:gd name="T10" fmla="*/ 0 w 696310"/>
                <a:gd name="T11" fmla="*/ 760 h 696310"/>
                <a:gd name="T12" fmla="*/ 0 w 696310"/>
                <a:gd name="T13" fmla="*/ 0 h 6963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305" name="矩形 17"/>
            <p:cNvSpPr>
              <a:spLocks noChangeArrowheads="1"/>
            </p:cNvSpPr>
            <p:nvPr/>
          </p:nvSpPr>
          <p:spPr bwMode="auto"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215900" rIns="179705" bIns="0" anchor="ctr"/>
            <a:lstStyle/>
            <a:p>
              <a:pPr algn="ctr"/>
              <a:endParaRPr lang="zh-CN" altLang="en-US" sz="400">
                <a:solidFill>
                  <a:srgbClr val="FFFFFF"/>
                </a:solidFill>
              </a:endParaRPr>
            </a:p>
          </p:txBody>
        </p:sp>
        <p:sp>
          <p:nvSpPr>
            <p:cNvPr id="55306" name="文本框 6151"/>
            <p:cNvSpPr txBox="1">
              <a:spLocks noChangeArrowheads="1"/>
            </p:cNvSpPr>
            <p:nvPr/>
          </p:nvSpPr>
          <p:spPr bwMode="auto">
            <a:xfrm>
              <a:off x="878" y="432"/>
              <a:ext cx="4450" cy="8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solidFill>
                    <a:srgbClr val="00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社会经济与文化教育权利</a:t>
              </a:r>
              <a:endParaRPr lang="zh-CN" altLang="en-US"/>
            </a:p>
          </p:txBody>
        </p:sp>
        <p:sp>
          <p:nvSpPr>
            <p:cNvPr id="55307" name="文本框 6152"/>
            <p:cNvSpPr txBox="1">
              <a:spLocks noChangeArrowheads="1"/>
            </p:cNvSpPr>
            <p:nvPr/>
          </p:nvSpPr>
          <p:spPr bwMode="auto">
            <a:xfrm>
              <a:off x="0" y="453"/>
              <a:ext cx="872" cy="8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</a:t>
              </a:r>
              <a:endParaRPr lang="zh-CN" altLang="en-US" sz="28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5301" name="矩形 107521"/>
          <p:cNvSpPr>
            <a:spLocks noChangeArrowheads="1"/>
          </p:cNvSpPr>
          <p:nvPr/>
        </p:nvSpPr>
        <p:spPr bwMode="auto">
          <a:xfrm>
            <a:off x="2063750" y="1782763"/>
            <a:ext cx="7993063" cy="1370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社会经济权利</a:t>
            </a:r>
            <a:r>
              <a:rPr lang="en-US" altLang="zh-CN" sz="3200" b="1">
                <a:latin typeface="宋体" panose="02010600030101010101" pitchFamily="2" charset="-122"/>
              </a:rPr>
              <a:t>——</a:t>
            </a:r>
            <a:r>
              <a:rPr lang="zh-CN" altLang="en-US" sz="3200" b="1">
                <a:latin typeface="宋体" panose="02010600030101010101" pitchFamily="2" charset="-122"/>
              </a:rPr>
              <a:t>公民在经济生活中依法享有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财产权、劳动权、物质帮助权。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pic>
        <p:nvPicPr>
          <p:cNvPr id="55302" name="图片 107522" descr="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8163" y="3213100"/>
            <a:ext cx="3092450" cy="313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矩形 39938"/>
          <p:cNvSpPr>
            <a:spLocks noChangeArrowheads="1"/>
          </p:cNvSpPr>
          <p:nvPr/>
        </p:nvSpPr>
        <p:spPr bwMode="auto">
          <a:xfrm>
            <a:off x="6003925" y="3970338"/>
            <a:ext cx="30988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zh-CN" altLang="en-US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6323" name="文本框 4103"/>
          <p:cNvSpPr txBox="1">
            <a:spLocks noChangeArrowheads="1"/>
          </p:cNvSpPr>
          <p:nvPr/>
        </p:nvSpPr>
        <p:spPr bwMode="auto">
          <a:xfrm>
            <a:off x="1920875" y="546100"/>
            <a:ext cx="2246313" cy="58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06666"/>
                </a:solidFill>
                <a:ea typeface="方正姚体" panose="02010601030101010101" pitchFamily="2" charset="-122"/>
              </a:rPr>
              <a:t>讲授新课</a:t>
            </a:r>
            <a:endParaRPr lang="zh-CN" altLang="en-US" sz="32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  <p:grpSp>
        <p:nvGrpSpPr>
          <p:cNvPr id="56324" name="Group 4"/>
          <p:cNvGrpSpPr/>
          <p:nvPr/>
        </p:nvGrpSpPr>
        <p:grpSpPr bwMode="auto">
          <a:xfrm>
            <a:off x="1776413" y="979488"/>
            <a:ext cx="4902364" cy="809912"/>
            <a:chOff x="0" y="0"/>
            <a:chExt cx="5328" cy="1274"/>
          </a:xfrm>
        </p:grpSpPr>
        <p:sp>
          <p:nvSpPr>
            <p:cNvPr id="56327" name="矩形 7"/>
            <p:cNvSpPr>
              <a:spLocks noChangeArrowheads="1"/>
            </p:cNvSpPr>
            <p:nvPr/>
          </p:nvSpPr>
          <p:spPr bwMode="auto">
            <a:xfrm>
              <a:off x="882" y="0"/>
              <a:ext cx="2634" cy="1200"/>
            </a:xfrm>
            <a:custGeom>
              <a:avLst/>
              <a:gdLst>
                <a:gd name="T0" fmla="*/ 0 w 2520280"/>
                <a:gd name="T1" fmla="*/ 1200 h 1872208"/>
                <a:gd name="T2" fmla="*/ 2634 w 2520280"/>
                <a:gd name="T3" fmla="*/ 1200 h 1872208"/>
                <a:gd name="T4" fmla="*/ 0 w 2520280"/>
                <a:gd name="T5" fmla="*/ 1200 h 1872208"/>
                <a:gd name="T6" fmla="*/ 0 w 2520280"/>
                <a:gd name="T7" fmla="*/ 0 h 1872208"/>
                <a:gd name="T8" fmla="*/ 1 w 2520280"/>
                <a:gd name="T9" fmla="*/ 0 h 1872208"/>
                <a:gd name="T10" fmla="*/ 0 w 2520280"/>
                <a:gd name="T11" fmla="*/ 0 h 187220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>
              <a:solidFill>
                <a:srgbClr val="DDDDDD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28" name="任意多边形 16"/>
            <p:cNvSpPr>
              <a:spLocks noChangeArrowheads="1"/>
            </p:cNvSpPr>
            <p:nvPr/>
          </p:nvSpPr>
          <p:spPr bwMode="auto">
            <a:xfrm>
              <a:off x="0" y="454"/>
              <a:ext cx="826" cy="760"/>
            </a:xfrm>
            <a:custGeom>
              <a:avLst/>
              <a:gdLst>
                <a:gd name="T0" fmla="*/ 0 w 696310"/>
                <a:gd name="T1" fmla="*/ 0 h 696310"/>
                <a:gd name="T2" fmla="*/ 545 w 696310"/>
                <a:gd name="T3" fmla="*/ 0 h 696310"/>
                <a:gd name="T4" fmla="*/ 545 w 696310"/>
                <a:gd name="T5" fmla="*/ 258 h 696310"/>
                <a:gd name="T6" fmla="*/ 826 w 696310"/>
                <a:gd name="T7" fmla="*/ 258 h 696310"/>
                <a:gd name="T8" fmla="*/ 826 w 696310"/>
                <a:gd name="T9" fmla="*/ 760 h 696310"/>
                <a:gd name="T10" fmla="*/ 0 w 696310"/>
                <a:gd name="T11" fmla="*/ 760 h 696310"/>
                <a:gd name="T12" fmla="*/ 0 w 696310"/>
                <a:gd name="T13" fmla="*/ 0 h 6963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29" name="矩形 17"/>
            <p:cNvSpPr>
              <a:spLocks noChangeArrowheads="1"/>
            </p:cNvSpPr>
            <p:nvPr/>
          </p:nvSpPr>
          <p:spPr bwMode="auto"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215900" rIns="179705" bIns="0" anchor="ctr"/>
            <a:lstStyle/>
            <a:p>
              <a:pPr algn="ctr"/>
              <a:endParaRPr lang="zh-CN" altLang="en-US" sz="400">
                <a:solidFill>
                  <a:srgbClr val="FFFFFF"/>
                </a:solidFill>
              </a:endParaRPr>
            </a:p>
          </p:txBody>
        </p:sp>
        <p:sp>
          <p:nvSpPr>
            <p:cNvPr id="56330" name="文本框 6151"/>
            <p:cNvSpPr txBox="1">
              <a:spLocks noChangeArrowheads="1"/>
            </p:cNvSpPr>
            <p:nvPr/>
          </p:nvSpPr>
          <p:spPr bwMode="auto">
            <a:xfrm>
              <a:off x="878" y="432"/>
              <a:ext cx="4450" cy="8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solidFill>
                    <a:srgbClr val="00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社会经济与文化教育权利</a:t>
              </a:r>
              <a:endParaRPr lang="zh-CN" altLang="en-US"/>
            </a:p>
          </p:txBody>
        </p:sp>
        <p:sp>
          <p:nvSpPr>
            <p:cNvPr id="56331" name="文本框 6152"/>
            <p:cNvSpPr txBox="1">
              <a:spLocks noChangeArrowheads="1"/>
            </p:cNvSpPr>
            <p:nvPr/>
          </p:nvSpPr>
          <p:spPr bwMode="auto">
            <a:xfrm>
              <a:off x="0" y="453"/>
              <a:ext cx="872" cy="8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</a:t>
              </a:r>
              <a:endParaRPr lang="zh-CN" altLang="en-US"/>
            </a:p>
          </p:txBody>
        </p:sp>
      </p:grpSp>
      <p:pic>
        <p:nvPicPr>
          <p:cNvPr id="56325" name="图片 108548" descr="教育自由权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3613" y="1843088"/>
            <a:ext cx="4572000" cy="388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08545"/>
          <p:cNvSpPr>
            <a:spLocks noChangeArrowheads="1"/>
          </p:cNvSpPr>
          <p:nvPr/>
        </p:nvSpPr>
        <p:spPr bwMode="auto">
          <a:xfrm>
            <a:off x="3360738" y="5803900"/>
            <a:ext cx="511175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受教育权、文化权利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矩形 39938"/>
          <p:cNvSpPr>
            <a:spLocks noChangeArrowheads="1"/>
          </p:cNvSpPr>
          <p:nvPr/>
        </p:nvSpPr>
        <p:spPr bwMode="auto">
          <a:xfrm>
            <a:off x="6003925" y="4117975"/>
            <a:ext cx="30988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zh-CN" altLang="en-US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7347" name="文本框 4103"/>
          <p:cNvSpPr txBox="1">
            <a:spLocks noChangeArrowheads="1"/>
          </p:cNvSpPr>
          <p:nvPr/>
        </p:nvSpPr>
        <p:spPr bwMode="auto">
          <a:xfrm>
            <a:off x="1920875" y="549275"/>
            <a:ext cx="2246313" cy="58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06666"/>
                </a:solidFill>
                <a:ea typeface="方正姚体" panose="02010601030101010101" pitchFamily="2" charset="-122"/>
              </a:rPr>
              <a:t>讲授新课</a:t>
            </a:r>
            <a:endParaRPr lang="zh-CN" altLang="en-US" sz="32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  <p:sp>
        <p:nvSpPr>
          <p:cNvPr id="2" name="矩形 108545"/>
          <p:cNvSpPr>
            <a:spLocks noChangeArrowheads="1"/>
          </p:cNvSpPr>
          <p:nvPr/>
        </p:nvSpPr>
        <p:spPr bwMode="auto">
          <a:xfrm>
            <a:off x="1976438" y="5870575"/>
            <a:ext cx="8240712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国家对公民的受教育权、文化权利给予帮助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57349" name="图片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0875" y="1114425"/>
            <a:ext cx="8237538" cy="475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文本框 4103"/>
          <p:cNvSpPr txBox="1">
            <a:spLocks noChangeArrowheads="1"/>
          </p:cNvSpPr>
          <p:nvPr/>
        </p:nvSpPr>
        <p:spPr bwMode="auto">
          <a:xfrm>
            <a:off x="1852613" y="544513"/>
            <a:ext cx="2001837" cy="58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06666"/>
                </a:solidFill>
                <a:ea typeface="方正姚体" panose="02010601030101010101" pitchFamily="2" charset="-122"/>
              </a:rPr>
              <a:t>课堂小结</a:t>
            </a:r>
            <a:endParaRPr lang="zh-CN" altLang="en-US" sz="32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  <p:sp>
        <p:nvSpPr>
          <p:cNvPr id="58371" name="文本框 1"/>
          <p:cNvSpPr txBox="1">
            <a:spLocks noChangeArrowheads="1"/>
          </p:cNvSpPr>
          <p:nvPr/>
        </p:nvSpPr>
        <p:spPr bwMode="auto">
          <a:xfrm>
            <a:off x="2346643" y="1412875"/>
            <a:ext cx="798195" cy="3154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/>
              <a:t>公民基本权利</a:t>
            </a:r>
            <a:endParaRPr lang="zh-CN" altLang="en-US" sz="4000" b="1"/>
          </a:p>
        </p:txBody>
      </p:sp>
      <p:sp>
        <p:nvSpPr>
          <p:cNvPr id="58372" name="左大括号 4"/>
          <p:cNvSpPr/>
          <p:nvPr/>
        </p:nvSpPr>
        <p:spPr bwMode="auto">
          <a:xfrm>
            <a:off x="3117850" y="1524000"/>
            <a:ext cx="347663" cy="3138488"/>
          </a:xfrm>
          <a:prstGeom prst="leftBrace">
            <a:avLst>
              <a:gd name="adj1" fmla="val 0"/>
              <a:gd name="adj2" fmla="val 49102"/>
            </a:avLst>
          </a:prstGeom>
          <a:noFill/>
          <a:ln w="9525">
            <a:solidFill>
              <a:srgbClr val="4A7EBB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8373" name="文本框 7"/>
          <p:cNvSpPr txBox="1">
            <a:spLocks noChangeArrowheads="1"/>
          </p:cNvSpPr>
          <p:nvPr/>
        </p:nvSpPr>
        <p:spPr bwMode="auto">
          <a:xfrm>
            <a:off x="3432175" y="1341438"/>
            <a:ext cx="16129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/>
              <a:t>政治权利</a:t>
            </a:r>
            <a:endParaRPr lang="zh-CN" altLang="en-US" sz="2800" b="1"/>
          </a:p>
        </p:txBody>
      </p:sp>
      <p:sp>
        <p:nvSpPr>
          <p:cNvPr id="58374" name="文本框 9"/>
          <p:cNvSpPr txBox="1">
            <a:spLocks noChangeArrowheads="1"/>
          </p:cNvSpPr>
          <p:nvPr/>
        </p:nvSpPr>
        <p:spPr bwMode="auto">
          <a:xfrm>
            <a:off x="5376863" y="620713"/>
            <a:ext cx="347980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/>
              <a:t>我国公民享有广泛的政治权利和自由</a:t>
            </a:r>
            <a:endParaRPr lang="zh-CN" altLang="en-US" sz="2400" b="1"/>
          </a:p>
        </p:txBody>
      </p:sp>
      <p:sp>
        <p:nvSpPr>
          <p:cNvPr id="58375" name="左大括号 4"/>
          <p:cNvSpPr/>
          <p:nvPr/>
        </p:nvSpPr>
        <p:spPr bwMode="auto">
          <a:xfrm>
            <a:off x="5016500" y="1052513"/>
            <a:ext cx="347663" cy="1152525"/>
          </a:xfrm>
          <a:prstGeom prst="leftBrace">
            <a:avLst>
              <a:gd name="adj1" fmla="val 0"/>
              <a:gd name="adj2" fmla="val 49102"/>
            </a:avLst>
          </a:prstGeom>
          <a:noFill/>
          <a:ln w="9525">
            <a:solidFill>
              <a:srgbClr val="4A7EBB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8376" name="文本框 11"/>
          <p:cNvSpPr txBox="1">
            <a:spLocks noChangeArrowheads="1"/>
          </p:cNvSpPr>
          <p:nvPr/>
        </p:nvSpPr>
        <p:spPr bwMode="auto">
          <a:xfrm>
            <a:off x="5303838" y="1628775"/>
            <a:ext cx="467995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/>
              <a:t> </a:t>
            </a:r>
            <a:r>
              <a:rPr lang="en-US" altLang="zh-CN" sz="2400">
                <a:latin typeface="宋体" panose="02010600030101010101" pitchFamily="2" charset="-122"/>
              </a:rPr>
              <a:t> </a:t>
            </a:r>
            <a:r>
              <a:rPr lang="zh-CN" altLang="en-US" sz="2400" b="1">
                <a:latin typeface="宋体" panose="02010600030101010101" pitchFamily="2" charset="-122"/>
              </a:rPr>
              <a:t>选举权和被选举权、政治自由和监督权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58377" name="文本框 12"/>
          <p:cNvSpPr txBox="1">
            <a:spLocks noChangeArrowheads="1"/>
          </p:cNvSpPr>
          <p:nvPr/>
        </p:nvSpPr>
        <p:spPr bwMode="auto">
          <a:xfrm>
            <a:off x="3360738" y="4797425"/>
            <a:ext cx="2554287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/>
              <a:t>社会经济与文化教育权利</a:t>
            </a:r>
            <a:endParaRPr lang="zh-CN" altLang="en-US" sz="2800" b="1"/>
          </a:p>
        </p:txBody>
      </p:sp>
      <p:sp>
        <p:nvSpPr>
          <p:cNvPr id="58378" name="左大括号 4"/>
          <p:cNvSpPr/>
          <p:nvPr/>
        </p:nvSpPr>
        <p:spPr bwMode="auto">
          <a:xfrm>
            <a:off x="5737225" y="4652963"/>
            <a:ext cx="347663" cy="1354137"/>
          </a:xfrm>
          <a:prstGeom prst="leftBrace">
            <a:avLst>
              <a:gd name="adj1" fmla="val 0"/>
              <a:gd name="adj2" fmla="val 49102"/>
            </a:avLst>
          </a:prstGeom>
          <a:noFill/>
          <a:ln w="9525">
            <a:solidFill>
              <a:srgbClr val="4A7EBB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8379" name="文本框 16"/>
          <p:cNvSpPr txBox="1">
            <a:spLocks noChangeArrowheads="1"/>
          </p:cNvSpPr>
          <p:nvPr/>
        </p:nvSpPr>
        <p:spPr bwMode="auto">
          <a:xfrm>
            <a:off x="6240463" y="4581525"/>
            <a:ext cx="42481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/>
              <a:t>财产权、劳动权、物质帮助权</a:t>
            </a:r>
            <a:endParaRPr lang="zh-CN" altLang="en-US" sz="2400" b="1"/>
          </a:p>
        </p:txBody>
      </p:sp>
      <p:sp>
        <p:nvSpPr>
          <p:cNvPr id="58380" name="文本框 17"/>
          <p:cNvSpPr txBox="1">
            <a:spLocks noChangeArrowheads="1"/>
          </p:cNvSpPr>
          <p:nvPr/>
        </p:nvSpPr>
        <p:spPr bwMode="auto">
          <a:xfrm>
            <a:off x="6240463" y="5518150"/>
            <a:ext cx="293751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/>
              <a:t>受教育权、文化权利</a:t>
            </a:r>
            <a:endParaRPr lang="zh-CN" altLang="en-US" sz="2400" b="1"/>
          </a:p>
        </p:txBody>
      </p:sp>
      <p:sp>
        <p:nvSpPr>
          <p:cNvPr id="58381" name="文本框 7"/>
          <p:cNvSpPr txBox="1">
            <a:spLocks noChangeArrowheads="1"/>
          </p:cNvSpPr>
          <p:nvPr/>
        </p:nvSpPr>
        <p:spPr bwMode="auto">
          <a:xfrm>
            <a:off x="3503613" y="2924175"/>
            <a:ext cx="16129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/>
              <a:t>人身自由</a:t>
            </a:r>
            <a:endParaRPr lang="zh-CN" altLang="en-US" b="1"/>
          </a:p>
        </p:txBody>
      </p:sp>
      <p:sp>
        <p:nvSpPr>
          <p:cNvPr id="58382" name="左大括号 4"/>
          <p:cNvSpPr/>
          <p:nvPr/>
        </p:nvSpPr>
        <p:spPr bwMode="auto">
          <a:xfrm>
            <a:off x="5087938" y="2781300"/>
            <a:ext cx="347662" cy="1152525"/>
          </a:xfrm>
          <a:prstGeom prst="leftBrace">
            <a:avLst>
              <a:gd name="adj1" fmla="val 0"/>
              <a:gd name="adj2" fmla="val 49102"/>
            </a:avLst>
          </a:prstGeom>
          <a:noFill/>
          <a:ln w="9525">
            <a:solidFill>
              <a:srgbClr val="4A7EBB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8383" name="文本框 9"/>
          <p:cNvSpPr txBox="1">
            <a:spLocks noChangeArrowheads="1"/>
          </p:cNvSpPr>
          <p:nvPr/>
        </p:nvSpPr>
        <p:spPr bwMode="auto">
          <a:xfrm>
            <a:off x="5521325" y="2565400"/>
            <a:ext cx="347980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/>
              <a:t>人身自由是公民最基本、最重要的权利</a:t>
            </a:r>
            <a:endParaRPr lang="zh-CN" altLang="en-US" sz="2400" b="1"/>
          </a:p>
        </p:txBody>
      </p:sp>
      <p:sp>
        <p:nvSpPr>
          <p:cNvPr id="58384" name="文本框 17"/>
          <p:cNvSpPr txBox="1">
            <a:spLocks noChangeArrowheads="1"/>
          </p:cNvSpPr>
          <p:nvPr/>
        </p:nvSpPr>
        <p:spPr bwMode="auto">
          <a:xfrm>
            <a:off x="5448300" y="3429000"/>
            <a:ext cx="4752975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/>
              <a:t>人格尊严不受侵犯，住宅不受侵犯，通信自由和通信秘密受法律保护</a:t>
            </a:r>
            <a:endParaRPr lang="zh-CN" altLang="en-US" sz="24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文本框 9221"/>
          <p:cNvSpPr txBox="1">
            <a:spLocks noChangeArrowheads="1"/>
          </p:cNvSpPr>
          <p:nvPr/>
        </p:nvSpPr>
        <p:spPr bwMode="auto">
          <a:xfrm>
            <a:off x="2078038" y="1554163"/>
            <a:ext cx="8310562" cy="2861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1.以下属于公民政治权利的有 （   ）</a:t>
            </a:r>
            <a:endParaRPr lang="zh-CN" altLang="en-US" sz="3600" b="1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①监督权 ②选举权和被选举权 ③人身自由权 ④申诉、控告和检举权</a:t>
            </a:r>
            <a:endParaRPr lang="zh-CN" altLang="en-US" sz="3600" b="1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A. ①②③      B. ①②④ </a:t>
            </a:r>
            <a:endParaRPr lang="zh-CN" altLang="en-US" sz="3600" b="1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C. ①②③④    D. ①②</a:t>
            </a:r>
            <a:endParaRPr lang="zh-CN" altLang="en-US" sz="3600" b="1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507" name="文本框 10244"/>
          <p:cNvSpPr txBox="1">
            <a:spLocks noChangeArrowheads="1"/>
          </p:cNvSpPr>
          <p:nvPr/>
        </p:nvSpPr>
        <p:spPr bwMode="auto">
          <a:xfrm>
            <a:off x="8832850" y="1417638"/>
            <a:ext cx="748030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6000" b="1">
                <a:solidFill>
                  <a:srgbClr val="FF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endParaRPr lang="zh-CN" altLang="en-US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9396" name="文本框 4103"/>
          <p:cNvSpPr txBox="1">
            <a:spLocks noChangeArrowheads="1"/>
          </p:cNvSpPr>
          <p:nvPr/>
        </p:nvSpPr>
        <p:spPr bwMode="auto">
          <a:xfrm>
            <a:off x="1793875" y="692150"/>
            <a:ext cx="2001838" cy="58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06666"/>
                </a:solidFill>
                <a:ea typeface="方正姚体" panose="02010601030101010101" pitchFamily="2" charset="-122"/>
              </a:rPr>
              <a:t>当堂练习</a:t>
            </a:r>
            <a:endParaRPr lang="zh-CN" altLang="en-US" sz="32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bldLvl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文本框 10243"/>
          <p:cNvSpPr txBox="1">
            <a:spLocks noChangeArrowheads="1"/>
          </p:cNvSpPr>
          <p:nvPr/>
        </p:nvSpPr>
        <p:spPr bwMode="auto">
          <a:xfrm>
            <a:off x="2049463" y="549275"/>
            <a:ext cx="7704137" cy="3599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9560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200"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 eaLnBrk="1" hangingPunct="1"/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2.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某初中生向镇政府提出：增设法制专栏帮助人们了解“宪法修正案”的内容。该同学的做法是在行使公民的 （  ）</a:t>
            </a:r>
            <a:endParaRPr lang="zh-CN" altLang="en-US" sz="3600" b="1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A、 建议权      B、批评权 </a:t>
            </a:r>
            <a:endParaRPr lang="zh-CN" altLang="en-US" sz="3600" b="1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C、自我保护权   D、选举权</a:t>
            </a:r>
            <a:endParaRPr lang="zh-CN" altLang="en-US" sz="3600" b="1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31" name="文本框 10244"/>
          <p:cNvSpPr txBox="1">
            <a:spLocks noChangeArrowheads="1"/>
          </p:cNvSpPr>
          <p:nvPr/>
        </p:nvSpPr>
        <p:spPr bwMode="auto">
          <a:xfrm>
            <a:off x="3143250" y="2133600"/>
            <a:ext cx="938530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6000" b="1">
                <a:solidFill>
                  <a:srgbClr val="FF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A </a:t>
            </a:r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endParaRPr lang="zh-CN" altLang="en-US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bldLvl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文本框 11267"/>
          <p:cNvSpPr txBox="1">
            <a:spLocks noChangeArrowheads="1"/>
          </p:cNvSpPr>
          <p:nvPr/>
        </p:nvSpPr>
        <p:spPr bwMode="auto">
          <a:xfrm>
            <a:off x="1603375" y="950913"/>
            <a:ext cx="8640763" cy="4707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9560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zh-CN" sz="1200"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 eaLnBrk="1" hangingPunct="1"/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3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、“假如有人出卖生命水，要别人以人格做代价，聪明人决不肯买；因为耻辱地活着不如光荣地死去。”萨迪的这句名言表明（   ）</a:t>
            </a:r>
            <a:endParaRPr lang="zh-CN" altLang="en-US" sz="3600" b="1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A. 人身自由不可限     	</a:t>
            </a:r>
            <a:endParaRPr lang="zh-CN" altLang="en-US" sz="3600" b="1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B. 财产权利不可夺   	</a:t>
            </a:r>
            <a:endParaRPr lang="zh-CN" altLang="en-US" sz="3600" b="1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C. 人格尊严不可辱     	</a:t>
            </a:r>
            <a:endParaRPr lang="zh-CN" altLang="en-US" sz="3600" b="1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D. 智力成果要保护</a:t>
            </a:r>
            <a:endParaRPr lang="zh-CN" altLang="en-US" sz="3600" b="1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555" name="文本框 11268"/>
          <p:cNvSpPr txBox="1">
            <a:spLocks noChangeArrowheads="1"/>
          </p:cNvSpPr>
          <p:nvPr/>
        </p:nvSpPr>
        <p:spPr bwMode="auto">
          <a:xfrm>
            <a:off x="3000375" y="2565400"/>
            <a:ext cx="1038225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6000" b="1">
                <a:solidFill>
                  <a:srgbClr val="FF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C </a:t>
            </a:r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endParaRPr lang="zh-CN" altLang="en-US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ldLvl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文本框 12291"/>
          <p:cNvSpPr txBox="1">
            <a:spLocks noChangeArrowheads="1"/>
          </p:cNvSpPr>
          <p:nvPr/>
        </p:nvSpPr>
        <p:spPr bwMode="auto">
          <a:xfrm>
            <a:off x="1847850" y="981075"/>
            <a:ext cx="8280400" cy="3723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9560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zh-CN" sz="1200"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 eaLnBrk="1" hangingPunct="1"/>
            <a:r>
              <a:rPr lang="en-US" altLang="zh-CN" sz="32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4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、下列对财产所有权的认识正确的是(  )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A. 财产所有权是一种直接与经济利益相联系的民事权利	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B. 当财产所有权受到侵害时,要用一切手段维护自己的权益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C. 我国公民的所有财产受法律保护	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D. 公民的一切私有财产不受侵犯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4579" name="文本框 12292"/>
          <p:cNvSpPr txBox="1">
            <a:spLocks noChangeArrowheads="1"/>
          </p:cNvSpPr>
          <p:nvPr/>
        </p:nvSpPr>
        <p:spPr bwMode="auto">
          <a:xfrm>
            <a:off x="9277350" y="1123950"/>
            <a:ext cx="56642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Times New Roman" panose="02020603050405020304" pitchFamily="18" charset="0"/>
              </a:rPr>
              <a:t>A</a:t>
            </a: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bldLvl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文本框 4103"/>
          <p:cNvSpPr txBox="1">
            <a:spLocks noChangeArrowheads="1"/>
          </p:cNvSpPr>
          <p:nvPr/>
        </p:nvSpPr>
        <p:spPr bwMode="auto">
          <a:xfrm>
            <a:off x="1731963" y="549275"/>
            <a:ext cx="2144712" cy="58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06666"/>
                </a:solidFill>
                <a:ea typeface="方正姚体" panose="02010601030101010101" pitchFamily="2" charset="-122"/>
              </a:rPr>
              <a:t>导入新课</a:t>
            </a:r>
            <a:endParaRPr lang="zh-CN" altLang="en-US" sz="32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  <p:pic>
        <p:nvPicPr>
          <p:cNvPr id="45059" name="Picture 3" descr="345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4113" y="1628775"/>
            <a:ext cx="7596187" cy="475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0" name="Rectangle 4"/>
          <p:cNvSpPr>
            <a:spLocks noChangeArrowheads="1"/>
          </p:cNvSpPr>
          <p:nvPr/>
        </p:nvSpPr>
        <p:spPr bwMode="auto">
          <a:xfrm>
            <a:off x="1981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/>
            <a:r>
              <a:rPr lang="zh-CN" altLang="zh-CN" sz="4400">
                <a:solidFill>
                  <a:srgbClr val="FF0000"/>
                </a:solidFill>
                <a:latin typeface="Times New Roman" panose="02020603050405020304" pitchFamily="18" charset="0"/>
              </a:rPr>
              <a:t>畅所欲言话权利</a:t>
            </a:r>
            <a:endParaRPr lang="zh-CN" altLang="zh-CN" sz="4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文本框 13315"/>
          <p:cNvSpPr txBox="1">
            <a:spLocks noChangeArrowheads="1"/>
          </p:cNvSpPr>
          <p:nvPr/>
        </p:nvSpPr>
        <p:spPr bwMode="auto">
          <a:xfrm>
            <a:off x="1847850" y="908050"/>
            <a:ext cx="8424863" cy="3969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9560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zh-CN" sz="3600" b="1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 eaLnBrk="1" hangingPunct="1"/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5.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下列行为属于侵犯公民文化权利的有（   ）</a:t>
            </a:r>
            <a:endParaRPr lang="zh-CN" altLang="en-US" sz="3600" b="1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A. 同学给小刚起了个侮辱性的外号	</a:t>
            </a:r>
            <a:endParaRPr lang="zh-CN" altLang="en-US" sz="3600" b="1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B. 哥哥不许妹妹继承母亲的遗产</a:t>
            </a:r>
            <a:endParaRPr lang="zh-CN" altLang="en-US" sz="3600" b="1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C. 老板殴打完不成生产任务的员工	</a:t>
            </a:r>
            <a:endParaRPr lang="zh-CN" altLang="en-US" sz="3600" b="1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D. 商店里出售的盗版书籍</a:t>
            </a:r>
            <a:endParaRPr lang="zh-CN" altLang="en-US" sz="3600" b="1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603" name="文本框 13316"/>
          <p:cNvSpPr txBox="1">
            <a:spLocks noChangeArrowheads="1"/>
          </p:cNvSpPr>
          <p:nvPr/>
        </p:nvSpPr>
        <p:spPr bwMode="auto">
          <a:xfrm>
            <a:off x="2352675" y="1844675"/>
            <a:ext cx="981075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6000" b="1">
                <a:solidFill>
                  <a:srgbClr val="FF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D </a:t>
            </a:r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endParaRPr lang="zh-CN" altLang="en-US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bldLvl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文本框 13315"/>
          <p:cNvSpPr txBox="1">
            <a:spLocks noChangeArrowheads="1"/>
          </p:cNvSpPr>
          <p:nvPr/>
        </p:nvSpPr>
        <p:spPr bwMode="auto">
          <a:xfrm>
            <a:off x="1774825" y="117475"/>
            <a:ext cx="8642350" cy="5077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9560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zh-CN" sz="3600" b="1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6</a:t>
            </a:r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.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2017年4月24日，上海千杉网络技术发展有限公司（电视猫）因未经央视国际公司授权，擅自网络直播《2016年中央电视台春节联欢晚会》，被上海市浦东新区人民法院判赔偿央视国际公司50万元。该公司侵犯了央视国际公司的（   ）</a:t>
            </a:r>
            <a:endParaRPr lang="zh-CN" altLang="en-US" sz="3600" b="1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A. 财产所有权	B. 文化权	</a:t>
            </a:r>
            <a:endParaRPr lang="zh-CN" altLang="en-US" sz="3600" b="1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C. 名誉权	    D. 署名权</a:t>
            </a:r>
            <a:endParaRPr lang="zh-CN" altLang="en-US" sz="3600" b="1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6627" name="文本框 13316"/>
          <p:cNvSpPr txBox="1">
            <a:spLocks noChangeArrowheads="1"/>
          </p:cNvSpPr>
          <p:nvPr/>
        </p:nvSpPr>
        <p:spPr bwMode="auto">
          <a:xfrm>
            <a:off x="7389813" y="3213100"/>
            <a:ext cx="938530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6000" b="1">
                <a:solidFill>
                  <a:srgbClr val="FF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B </a:t>
            </a:r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endParaRPr lang="zh-CN" altLang="en-US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ldLvl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文本框 4103"/>
          <p:cNvSpPr txBox="1">
            <a:spLocks noChangeArrowheads="1"/>
          </p:cNvSpPr>
          <p:nvPr/>
        </p:nvSpPr>
        <p:spPr bwMode="auto">
          <a:xfrm>
            <a:off x="1731963" y="544513"/>
            <a:ext cx="2144712" cy="58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06666"/>
                </a:solidFill>
                <a:ea typeface="方正姚体" panose="02010601030101010101" pitchFamily="2" charset="-122"/>
              </a:rPr>
              <a:t>导入新课</a:t>
            </a:r>
            <a:endParaRPr lang="zh-CN" altLang="en-US" sz="32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  <p:sp>
        <p:nvSpPr>
          <p:cNvPr id="46083" name="Rectangle 3"/>
          <p:cNvSpPr>
            <a:spLocks noChangeArrowheads="1"/>
          </p:cNvSpPr>
          <p:nvPr/>
        </p:nvSpPr>
        <p:spPr bwMode="auto">
          <a:xfrm>
            <a:off x="1981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/>
            <a:r>
              <a:rPr lang="zh-CN" altLang="zh-CN" sz="4400">
                <a:solidFill>
                  <a:srgbClr val="FF0000"/>
                </a:solidFill>
                <a:latin typeface="Times New Roman" panose="02020603050405020304" pitchFamily="18" charset="0"/>
              </a:rPr>
              <a:t>畅所欲言话权利</a:t>
            </a:r>
            <a:endParaRPr lang="zh-CN" altLang="zh-CN" sz="4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6084" name="Rectangle 3"/>
          <p:cNvSpPr>
            <a:spLocks noChangeArrowheads="1"/>
          </p:cNvSpPr>
          <p:nvPr/>
        </p:nvSpPr>
        <p:spPr bwMode="auto">
          <a:xfrm>
            <a:off x="1703388" y="1571625"/>
            <a:ext cx="8891587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3200" b="1">
                <a:latin typeface="Times New Roman" panose="02020603050405020304" pitchFamily="18" charset="0"/>
              </a:rPr>
              <a:t>（1）上幼儿园，读小学，上大学</a:t>
            </a:r>
            <a:r>
              <a:rPr lang="en-US" altLang="zh-CN" sz="3200" b="1">
                <a:latin typeface="Times New Roman" panose="02020603050405020304" pitchFamily="18" charset="0"/>
              </a:rPr>
              <a:t>---</a:t>
            </a:r>
            <a:r>
              <a:rPr lang="en-US" altLang="zh-CN" sz="3200" b="1">
                <a:solidFill>
                  <a:srgbClr val="333399"/>
                </a:solidFill>
                <a:latin typeface="Times New Roman" panose="02020603050405020304" pitchFamily="18" charset="0"/>
              </a:rPr>
              <a:t>______</a:t>
            </a:r>
            <a:r>
              <a:rPr lang="zh-CN" altLang="en-US" sz="3200" b="1">
                <a:solidFill>
                  <a:srgbClr val="333399"/>
                </a:solidFill>
                <a:latin typeface="Times New Roman" panose="02020603050405020304" pitchFamily="18" charset="0"/>
              </a:rPr>
              <a:t>权</a:t>
            </a:r>
            <a:endParaRPr lang="en-US" altLang="zh-CN" sz="3200" b="1">
              <a:latin typeface="Times New Roman" panose="02020603050405020304" pitchFamily="18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3200" b="1">
                <a:latin typeface="Times New Roman" panose="02020603050405020304" pitchFamily="18" charset="0"/>
              </a:rPr>
              <a:t>  </a:t>
            </a:r>
            <a:endParaRPr lang="zh-CN" altLang="en-US" sz="3200" b="1">
              <a:latin typeface="Times New Roman" panose="02020603050405020304" pitchFamily="18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3200" b="1">
                <a:latin typeface="Times New Roman" panose="02020603050405020304" pitchFamily="18" charset="0"/>
              </a:rPr>
              <a:t>  (2）参加选举，投票</a:t>
            </a:r>
            <a:r>
              <a:rPr lang="en-US" altLang="zh-CN" sz="3200" b="1">
                <a:solidFill>
                  <a:srgbClr val="333399"/>
                </a:solidFill>
                <a:latin typeface="Times New Roman" panose="02020603050405020304" pitchFamily="18" charset="0"/>
              </a:rPr>
              <a:t>------______</a:t>
            </a:r>
            <a:r>
              <a:rPr lang="zh-CN" altLang="en-US" sz="3200" b="1">
                <a:solidFill>
                  <a:srgbClr val="333399"/>
                </a:solidFill>
                <a:latin typeface="Times New Roman" panose="02020603050405020304" pitchFamily="18" charset="0"/>
              </a:rPr>
              <a:t>权</a:t>
            </a:r>
            <a:endParaRPr lang="zh-CN" altLang="en-US" sz="3200" b="1">
              <a:solidFill>
                <a:srgbClr val="333399"/>
              </a:solidFill>
              <a:latin typeface="Times New Roman" panose="02020603050405020304" pitchFamily="18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3200" b="1">
                <a:latin typeface="Times New Roman" panose="02020603050405020304" pitchFamily="18" charset="0"/>
              </a:rPr>
              <a:t> </a:t>
            </a:r>
            <a:endParaRPr lang="zh-CN" altLang="en-US" sz="3200" b="1">
              <a:latin typeface="Times New Roman" panose="02020603050405020304" pitchFamily="18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3200" b="1">
                <a:latin typeface="Times New Roman" panose="02020603050405020304" pitchFamily="18" charset="0"/>
              </a:rPr>
              <a:t> (3)拿到人生第一份工资</a:t>
            </a:r>
            <a:r>
              <a:rPr lang="en-US" altLang="zh-CN" sz="3200" b="1">
                <a:latin typeface="Times New Roman" panose="02020603050405020304" pitchFamily="18" charset="0"/>
              </a:rPr>
              <a:t>----</a:t>
            </a:r>
            <a:r>
              <a:rPr lang="en-US" altLang="zh-CN" sz="3200" b="1">
                <a:solidFill>
                  <a:srgbClr val="333399"/>
                </a:solidFill>
                <a:latin typeface="Times New Roman" panose="02020603050405020304" pitchFamily="18" charset="0"/>
              </a:rPr>
              <a:t>________</a:t>
            </a:r>
            <a:r>
              <a:rPr lang="zh-CN" altLang="en-US" sz="3200" b="1">
                <a:solidFill>
                  <a:srgbClr val="333399"/>
                </a:solidFill>
                <a:latin typeface="Times New Roman" panose="02020603050405020304" pitchFamily="18" charset="0"/>
              </a:rPr>
              <a:t>权</a:t>
            </a:r>
            <a:endParaRPr lang="zh-CN" altLang="en-US" sz="3200" b="1">
              <a:solidFill>
                <a:srgbClr val="333399"/>
              </a:solidFill>
              <a:latin typeface="Times New Roman" panose="02020603050405020304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zh-CN" altLang="en-US" sz="3200" b="1">
              <a:solidFill>
                <a:srgbClr val="333399"/>
              </a:solidFill>
              <a:latin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r>
              <a:rPr lang="zh-CN" altLang="en-US" sz="3200" b="1">
                <a:latin typeface="Times New Roman" panose="02020603050405020304" pitchFamily="18" charset="0"/>
              </a:rPr>
              <a:t> (4)提出建议,得到学校采纳。</a:t>
            </a:r>
            <a:r>
              <a:rPr lang="en-US" altLang="zh-CN" sz="3200" b="1">
                <a:latin typeface="Times New Roman" panose="02020603050405020304" pitchFamily="18" charset="0"/>
              </a:rPr>
              <a:t>-----</a:t>
            </a:r>
            <a:r>
              <a:rPr lang="zh-CN" altLang="en-US" sz="3200" b="1">
                <a:solidFill>
                  <a:srgbClr val="333399"/>
                </a:solidFill>
                <a:latin typeface="Times New Roman" panose="02020603050405020304" pitchFamily="18" charset="0"/>
              </a:rPr>
              <a:t>______权</a:t>
            </a:r>
            <a:endParaRPr lang="en-US" altLang="zh-CN" sz="3200" b="1">
              <a:solidFill>
                <a:srgbClr val="333399"/>
              </a:solidFill>
              <a:latin typeface="Times New Roman" panose="02020603050405020304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altLang="zh-CN" sz="3200" b="1">
              <a:solidFill>
                <a:srgbClr val="333399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1269" name="矩形 5"/>
          <p:cNvPicPr>
            <a:picLocks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9563" y="1487488"/>
            <a:ext cx="16224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矩形 5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6363" y="2565400"/>
            <a:ext cx="12557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1" name="矩形 4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1900" y="3717925"/>
            <a:ext cx="2203450" cy="71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2" name="矩形 7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0325" y="5084763"/>
            <a:ext cx="125571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文本框 7174"/>
          <p:cNvSpPr txBox="1">
            <a:spLocks noChangeArrowheads="1"/>
          </p:cNvSpPr>
          <p:nvPr/>
        </p:nvSpPr>
        <p:spPr bwMode="auto">
          <a:xfrm>
            <a:off x="2376488" y="1162050"/>
            <a:ext cx="7178675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latin typeface="宋体" panose="02010600030101010101" pitchFamily="2" charset="-122"/>
                <a:sym typeface="宋体" panose="02010600030101010101" pitchFamily="2" charset="-122"/>
              </a:rPr>
              <a:t> 以上内容共同说明了什么？</a:t>
            </a:r>
            <a:endParaRPr lang="zh-CN" altLang="en-US" sz="4000"/>
          </a:p>
        </p:txBody>
      </p:sp>
      <p:sp>
        <p:nvSpPr>
          <p:cNvPr id="12291" name="文本框 7172"/>
          <p:cNvSpPr txBox="1">
            <a:spLocks noChangeArrowheads="1"/>
          </p:cNvSpPr>
          <p:nvPr/>
        </p:nvSpPr>
        <p:spPr bwMode="auto">
          <a:xfrm>
            <a:off x="1847850" y="2852738"/>
            <a:ext cx="7993063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提示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54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公民享有广泛的权利</a:t>
            </a:r>
            <a:endParaRPr lang="zh-CN" altLang="en-US" sz="54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7108" name="文本框 4103"/>
          <p:cNvSpPr txBox="1">
            <a:spLocks noChangeArrowheads="1"/>
          </p:cNvSpPr>
          <p:nvPr/>
        </p:nvSpPr>
        <p:spPr bwMode="auto">
          <a:xfrm>
            <a:off x="1746250" y="471488"/>
            <a:ext cx="2144713" cy="58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06666"/>
                </a:solidFill>
                <a:ea typeface="方正姚体" panose="02010601030101010101" pitchFamily="2" charset="-122"/>
              </a:rPr>
              <a:t>导入新课</a:t>
            </a:r>
            <a:endParaRPr lang="zh-CN" altLang="en-US" sz="32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  <p:pic>
        <p:nvPicPr>
          <p:cNvPr id="47109" name="Picture 21" descr="u=824969820,224031767&amp;fm=0&amp;gp=0">
            <a:hlinkClick r:id="rId1"/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1200" y="4645025"/>
            <a:ext cx="1889125" cy="155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ldLvl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文本框 4101"/>
          <p:cNvSpPr txBox="1">
            <a:spLocks noChangeArrowheads="1"/>
          </p:cNvSpPr>
          <p:nvPr/>
        </p:nvSpPr>
        <p:spPr bwMode="auto">
          <a:xfrm>
            <a:off x="1976438" y="1736725"/>
            <a:ext cx="8424862" cy="230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4800" b="1">
              <a:solidFill>
                <a:srgbClr val="FF0000"/>
              </a:solidFill>
            </a:endParaRPr>
          </a:p>
          <a:p>
            <a:pPr eaLnBrk="1" hangingPunct="1"/>
            <a:r>
              <a:rPr lang="en-US" altLang="zh-CN" sz="3200" b="1"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认识到我国公民享有广泛的权利。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 eaLnBrk="1" hangingPunct="1"/>
            <a:r>
              <a:rPr lang="en-US" altLang="zh-CN" sz="32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2.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知道我国公民的基本权利有哪些。           </a:t>
            </a:r>
            <a:r>
              <a:rPr lang="en-US" altLang="zh-CN" sz="32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3.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增强权利意识</a:t>
            </a:r>
            <a:r>
              <a:rPr lang="en-US" altLang="zh-CN" sz="32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依法行使、维护基本权利。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8131" name="文本框 3"/>
          <p:cNvSpPr txBox="1">
            <a:spLocks noChangeArrowheads="1"/>
          </p:cNvSpPr>
          <p:nvPr/>
        </p:nvSpPr>
        <p:spPr bwMode="auto">
          <a:xfrm>
            <a:off x="4151313" y="1412875"/>
            <a:ext cx="201930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学习目标</a:t>
            </a:r>
            <a:endParaRPr lang="zh-CN" altLang="en-US" sz="36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8132" name="文本框 4103"/>
          <p:cNvSpPr txBox="1">
            <a:spLocks noChangeArrowheads="1"/>
          </p:cNvSpPr>
          <p:nvPr/>
        </p:nvSpPr>
        <p:spPr bwMode="auto">
          <a:xfrm>
            <a:off x="1746250" y="544513"/>
            <a:ext cx="2144713" cy="58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06666"/>
                </a:solidFill>
                <a:ea typeface="方正姚体" panose="02010601030101010101" pitchFamily="2" charset="-122"/>
              </a:rPr>
              <a:t>导入新课</a:t>
            </a:r>
            <a:endParaRPr lang="zh-CN" altLang="en-US" sz="32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charRg st="6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4">
                                            <p:txEl>
                                              <p:charRg st="6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4">
                                            <p:txEl>
                                              <p:charRg st="6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314">
                                            <p:txEl>
                                              <p:charRg st="6" end="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154" name="Group 2"/>
          <p:cNvGrpSpPr/>
          <p:nvPr/>
        </p:nvGrpSpPr>
        <p:grpSpPr bwMode="auto">
          <a:xfrm>
            <a:off x="1852613" y="1123950"/>
            <a:ext cx="3470692" cy="810568"/>
            <a:chOff x="0" y="0"/>
            <a:chExt cx="5469" cy="1276"/>
          </a:xfrm>
        </p:grpSpPr>
        <p:sp>
          <p:nvSpPr>
            <p:cNvPr id="49157" name="矩形 7"/>
            <p:cNvSpPr>
              <a:spLocks noChangeArrowheads="1"/>
            </p:cNvSpPr>
            <p:nvPr/>
          </p:nvSpPr>
          <p:spPr bwMode="auto">
            <a:xfrm>
              <a:off x="928" y="0"/>
              <a:ext cx="2634" cy="1200"/>
            </a:xfrm>
            <a:custGeom>
              <a:avLst/>
              <a:gdLst>
                <a:gd name="T0" fmla="*/ 0 w 2520280"/>
                <a:gd name="T1" fmla="*/ 1200 h 1872208"/>
                <a:gd name="T2" fmla="*/ 2634 w 2520280"/>
                <a:gd name="T3" fmla="*/ 1200 h 1872208"/>
                <a:gd name="T4" fmla="*/ 0 w 2520280"/>
                <a:gd name="T5" fmla="*/ 1200 h 1872208"/>
                <a:gd name="T6" fmla="*/ 0 w 2520280"/>
                <a:gd name="T7" fmla="*/ 0 h 1872208"/>
                <a:gd name="T8" fmla="*/ 1 w 2520280"/>
                <a:gd name="T9" fmla="*/ 0 h 1872208"/>
                <a:gd name="T10" fmla="*/ 0 w 2520280"/>
                <a:gd name="T11" fmla="*/ 0 h 187220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>
              <a:solidFill>
                <a:srgbClr val="DDDDDD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58" name="任意多边形 16"/>
            <p:cNvSpPr>
              <a:spLocks noChangeArrowheads="1"/>
            </p:cNvSpPr>
            <p:nvPr/>
          </p:nvSpPr>
          <p:spPr bwMode="auto">
            <a:xfrm>
              <a:off x="46" y="454"/>
              <a:ext cx="826" cy="760"/>
            </a:xfrm>
            <a:custGeom>
              <a:avLst/>
              <a:gdLst>
                <a:gd name="T0" fmla="*/ 0 w 696310"/>
                <a:gd name="T1" fmla="*/ 0 h 696310"/>
                <a:gd name="T2" fmla="*/ 545 w 696310"/>
                <a:gd name="T3" fmla="*/ 0 h 696310"/>
                <a:gd name="T4" fmla="*/ 545 w 696310"/>
                <a:gd name="T5" fmla="*/ 258 h 696310"/>
                <a:gd name="T6" fmla="*/ 826 w 696310"/>
                <a:gd name="T7" fmla="*/ 258 h 696310"/>
                <a:gd name="T8" fmla="*/ 826 w 696310"/>
                <a:gd name="T9" fmla="*/ 760 h 696310"/>
                <a:gd name="T10" fmla="*/ 0 w 696310"/>
                <a:gd name="T11" fmla="*/ 760 h 696310"/>
                <a:gd name="T12" fmla="*/ 0 w 696310"/>
                <a:gd name="T13" fmla="*/ 0 h 6963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59" name="矩形 17"/>
            <p:cNvSpPr>
              <a:spLocks noChangeArrowheads="1"/>
            </p:cNvSpPr>
            <p:nvPr/>
          </p:nvSpPr>
          <p:spPr bwMode="auto">
            <a:xfrm>
              <a:off x="616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215900" rIns="179705" bIns="0" anchor="ctr"/>
            <a:lstStyle/>
            <a:p>
              <a:pPr algn="ctr"/>
              <a:endParaRPr lang="zh-CN" altLang="en-US" sz="400">
                <a:solidFill>
                  <a:srgbClr val="FFFFFF"/>
                </a:solidFill>
              </a:endParaRPr>
            </a:p>
          </p:txBody>
        </p:sp>
        <p:sp>
          <p:nvSpPr>
            <p:cNvPr id="49160" name="文本框 6151"/>
            <p:cNvSpPr txBox="1">
              <a:spLocks noChangeArrowheads="1"/>
            </p:cNvSpPr>
            <p:nvPr/>
          </p:nvSpPr>
          <p:spPr bwMode="auto">
            <a:xfrm>
              <a:off x="924" y="432"/>
              <a:ext cx="4545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>
                  <a:solidFill>
                    <a:srgbClr val="00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  </a:t>
              </a:r>
              <a:r>
                <a:rPr lang="zh-CN" altLang="en-US" sz="2800" b="1">
                  <a:solidFill>
                    <a:srgbClr val="00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政治权利和自由</a:t>
              </a:r>
              <a:endParaRPr lang="zh-CN" altLang="en-US" sz="2800" b="1">
                <a:solidFill>
                  <a:srgbClr val="00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49161" name="文本框 6152"/>
            <p:cNvSpPr txBox="1">
              <a:spLocks noChangeArrowheads="1"/>
            </p:cNvSpPr>
            <p:nvPr/>
          </p:nvSpPr>
          <p:spPr bwMode="auto">
            <a:xfrm>
              <a:off x="0" y="454"/>
              <a:ext cx="872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</a:t>
              </a:r>
              <a:endParaRPr lang="zh-CN" altLang="en-US" sz="28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9155" name="文本框 4103"/>
          <p:cNvSpPr txBox="1">
            <a:spLocks noChangeArrowheads="1"/>
          </p:cNvSpPr>
          <p:nvPr/>
        </p:nvSpPr>
        <p:spPr bwMode="auto">
          <a:xfrm>
            <a:off x="1852613" y="620713"/>
            <a:ext cx="2001837" cy="58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06666"/>
                </a:solidFill>
                <a:ea typeface="方正姚体" panose="02010601030101010101" pitchFamily="2" charset="-122"/>
              </a:rPr>
              <a:t>讲授新课</a:t>
            </a:r>
            <a:endParaRPr lang="zh-CN" altLang="en-US" sz="32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  <p:sp>
        <p:nvSpPr>
          <p:cNvPr id="2" name="矩形 102401"/>
          <p:cNvSpPr>
            <a:spLocks noChangeArrowheads="1"/>
          </p:cNvSpPr>
          <p:nvPr/>
        </p:nvSpPr>
        <p:spPr bwMode="auto">
          <a:xfrm>
            <a:off x="1847850" y="2133600"/>
            <a:ext cx="8532813" cy="2491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</a:rPr>
              <a:t>政治权利和自由</a:t>
            </a:r>
            <a:r>
              <a:rPr lang="en-US" altLang="zh-CN" sz="4000" b="1">
                <a:latin typeface="宋体" panose="02010600030101010101" pitchFamily="2" charset="-122"/>
              </a:rPr>
              <a:t>——</a:t>
            </a:r>
            <a:r>
              <a:rPr lang="zh-CN" altLang="en-US" sz="4000" b="1">
                <a:latin typeface="宋体" panose="02010600030101010101" pitchFamily="2" charset="-122"/>
              </a:rPr>
              <a:t>是指公民依法享有的参加国家政治生活方面的权利和自由。</a:t>
            </a:r>
            <a:endParaRPr lang="zh-CN" altLang="en-US" sz="40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文本框 4103"/>
          <p:cNvSpPr txBox="1">
            <a:spLocks noChangeArrowheads="1"/>
          </p:cNvSpPr>
          <p:nvPr/>
        </p:nvSpPr>
        <p:spPr bwMode="auto">
          <a:xfrm>
            <a:off x="1852613" y="471488"/>
            <a:ext cx="2001837" cy="58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06666"/>
                </a:solidFill>
                <a:ea typeface="方正姚体" panose="02010601030101010101" pitchFamily="2" charset="-122"/>
              </a:rPr>
              <a:t>讲授新课</a:t>
            </a:r>
            <a:endParaRPr lang="zh-CN" altLang="en-US" sz="32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  <p:pic>
        <p:nvPicPr>
          <p:cNvPr id="15363" name="图片 102405" descr="选举权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7000" y="4149725"/>
            <a:ext cx="4679950" cy="218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矩形 102406"/>
          <p:cNvSpPr>
            <a:spLocks noChangeArrowheads="1"/>
          </p:cNvSpPr>
          <p:nvPr/>
        </p:nvSpPr>
        <p:spPr bwMode="auto">
          <a:xfrm>
            <a:off x="1920875" y="981075"/>
            <a:ext cx="8353425" cy="3290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/>
              <a:t>（1）</a:t>
            </a:r>
            <a:r>
              <a:rPr lang="zh-CN" altLang="en-US" sz="3200" b="1">
                <a:solidFill>
                  <a:srgbClr val="FF0000"/>
                </a:solidFill>
              </a:rPr>
              <a:t>选举权和被选举权</a:t>
            </a:r>
            <a:r>
              <a:rPr lang="zh-CN" altLang="en-US" sz="3200" b="1"/>
              <a:t>是人民参加国家管理的一项最基本的 权利；</a:t>
            </a:r>
            <a:endParaRPr lang="zh-CN" altLang="en-US" sz="3200" b="1"/>
          </a:p>
          <a:p>
            <a:pPr>
              <a:lnSpc>
                <a:spcPct val="130000"/>
              </a:lnSpc>
            </a:pPr>
            <a:r>
              <a:rPr lang="zh-CN" altLang="en-US" sz="3200" b="1"/>
              <a:t>（2）政治自由。公民享有</a:t>
            </a:r>
            <a:r>
              <a:rPr lang="zh-CN" altLang="en-US" sz="3200" b="1">
                <a:solidFill>
                  <a:srgbClr val="FF0000"/>
                </a:solidFill>
              </a:rPr>
              <a:t>言论、出版、集会、结社、游行、示威等政治自由权利。</a:t>
            </a:r>
            <a:endParaRPr lang="zh-CN" altLang="en-US" sz="3200" b="1">
              <a:solidFill>
                <a:srgbClr val="FF0000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3200" b="1"/>
              <a:t>（3）监督权。公民依法行使</a:t>
            </a:r>
            <a:r>
              <a:rPr lang="zh-CN" altLang="en-US" sz="3200" b="1">
                <a:solidFill>
                  <a:srgbClr val="FF0000"/>
                </a:solidFill>
              </a:rPr>
              <a:t>批评、建议权</a:t>
            </a:r>
            <a:endParaRPr lang="zh-CN" altLang="en-US" sz="32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02" name="Group 2"/>
          <p:cNvGrpSpPr/>
          <p:nvPr/>
        </p:nvGrpSpPr>
        <p:grpSpPr bwMode="auto">
          <a:xfrm>
            <a:off x="1852613" y="1023938"/>
            <a:ext cx="3470692" cy="810567"/>
            <a:chOff x="0" y="0"/>
            <a:chExt cx="5469" cy="1276"/>
          </a:xfrm>
        </p:grpSpPr>
        <p:sp>
          <p:nvSpPr>
            <p:cNvPr id="51206" name="矩形 7"/>
            <p:cNvSpPr>
              <a:spLocks noChangeArrowheads="1"/>
            </p:cNvSpPr>
            <p:nvPr/>
          </p:nvSpPr>
          <p:spPr bwMode="auto">
            <a:xfrm>
              <a:off x="928" y="0"/>
              <a:ext cx="2634" cy="1200"/>
            </a:xfrm>
            <a:custGeom>
              <a:avLst/>
              <a:gdLst>
                <a:gd name="T0" fmla="*/ 0 w 2520280"/>
                <a:gd name="T1" fmla="*/ 1200 h 1872208"/>
                <a:gd name="T2" fmla="*/ 2634 w 2520280"/>
                <a:gd name="T3" fmla="*/ 1200 h 1872208"/>
                <a:gd name="T4" fmla="*/ 0 w 2520280"/>
                <a:gd name="T5" fmla="*/ 1200 h 1872208"/>
                <a:gd name="T6" fmla="*/ 0 w 2520280"/>
                <a:gd name="T7" fmla="*/ 0 h 1872208"/>
                <a:gd name="T8" fmla="*/ 1 w 2520280"/>
                <a:gd name="T9" fmla="*/ 0 h 1872208"/>
                <a:gd name="T10" fmla="*/ 0 w 2520280"/>
                <a:gd name="T11" fmla="*/ 0 h 187220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>
              <a:solidFill>
                <a:srgbClr val="DDDDDD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07" name="任意多边形 16"/>
            <p:cNvSpPr>
              <a:spLocks noChangeArrowheads="1"/>
            </p:cNvSpPr>
            <p:nvPr/>
          </p:nvSpPr>
          <p:spPr bwMode="auto">
            <a:xfrm>
              <a:off x="46" y="454"/>
              <a:ext cx="826" cy="760"/>
            </a:xfrm>
            <a:custGeom>
              <a:avLst/>
              <a:gdLst>
                <a:gd name="T0" fmla="*/ 0 w 696310"/>
                <a:gd name="T1" fmla="*/ 0 h 696310"/>
                <a:gd name="T2" fmla="*/ 545 w 696310"/>
                <a:gd name="T3" fmla="*/ 0 h 696310"/>
                <a:gd name="T4" fmla="*/ 545 w 696310"/>
                <a:gd name="T5" fmla="*/ 258 h 696310"/>
                <a:gd name="T6" fmla="*/ 826 w 696310"/>
                <a:gd name="T7" fmla="*/ 258 h 696310"/>
                <a:gd name="T8" fmla="*/ 826 w 696310"/>
                <a:gd name="T9" fmla="*/ 760 h 696310"/>
                <a:gd name="T10" fmla="*/ 0 w 696310"/>
                <a:gd name="T11" fmla="*/ 760 h 696310"/>
                <a:gd name="T12" fmla="*/ 0 w 696310"/>
                <a:gd name="T13" fmla="*/ 0 h 6963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08" name="矩形 17"/>
            <p:cNvSpPr>
              <a:spLocks noChangeArrowheads="1"/>
            </p:cNvSpPr>
            <p:nvPr/>
          </p:nvSpPr>
          <p:spPr bwMode="auto">
            <a:xfrm>
              <a:off x="616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215900" rIns="179705" bIns="0" anchor="ctr"/>
            <a:lstStyle/>
            <a:p>
              <a:pPr algn="ctr"/>
              <a:endParaRPr lang="zh-CN" altLang="en-US" sz="400">
                <a:solidFill>
                  <a:srgbClr val="FFFFFF"/>
                </a:solidFill>
              </a:endParaRPr>
            </a:p>
          </p:txBody>
        </p:sp>
        <p:sp>
          <p:nvSpPr>
            <p:cNvPr id="51209" name="文本框 6151"/>
            <p:cNvSpPr txBox="1">
              <a:spLocks noChangeArrowheads="1"/>
            </p:cNvSpPr>
            <p:nvPr/>
          </p:nvSpPr>
          <p:spPr bwMode="auto">
            <a:xfrm>
              <a:off x="924" y="432"/>
              <a:ext cx="4545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>
                  <a:solidFill>
                    <a:srgbClr val="00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  </a:t>
              </a:r>
              <a:r>
                <a:rPr lang="zh-CN" altLang="en-US" sz="2800" b="1">
                  <a:solidFill>
                    <a:srgbClr val="00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政治权利和自由</a:t>
              </a:r>
              <a:endParaRPr lang="zh-CN" altLang="en-US" sz="2800" b="1">
                <a:solidFill>
                  <a:srgbClr val="00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51210" name="文本框 6152"/>
            <p:cNvSpPr txBox="1">
              <a:spLocks noChangeArrowheads="1"/>
            </p:cNvSpPr>
            <p:nvPr/>
          </p:nvSpPr>
          <p:spPr bwMode="auto">
            <a:xfrm>
              <a:off x="0" y="454"/>
              <a:ext cx="872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</a:t>
              </a:r>
              <a:endParaRPr lang="zh-CN" altLang="en-US" sz="28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1203" name="文本框 4103"/>
          <p:cNvSpPr txBox="1">
            <a:spLocks noChangeArrowheads="1"/>
          </p:cNvSpPr>
          <p:nvPr/>
        </p:nvSpPr>
        <p:spPr bwMode="auto">
          <a:xfrm>
            <a:off x="1852613" y="520700"/>
            <a:ext cx="2001837" cy="58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06666"/>
                </a:solidFill>
                <a:ea typeface="方正姚体" panose="02010601030101010101" pitchFamily="2" charset="-122"/>
              </a:rPr>
              <a:t>讲授新课</a:t>
            </a:r>
            <a:endParaRPr lang="zh-CN" altLang="en-US" sz="32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  <p:pic>
        <p:nvPicPr>
          <p:cNvPr id="51204" name="图片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2613" y="2063750"/>
            <a:ext cx="7731125" cy="325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5" name="文本框 3"/>
          <p:cNvSpPr txBox="1">
            <a:spLocks noChangeArrowheads="1"/>
          </p:cNvSpPr>
          <p:nvPr/>
        </p:nvSpPr>
        <p:spPr bwMode="auto">
          <a:xfrm>
            <a:off x="3465513" y="5530850"/>
            <a:ext cx="375666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政治权利和自由</a:t>
            </a:r>
            <a:endParaRPr lang="zh-CN" altLang="en-US" sz="4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226" name="Group 2"/>
          <p:cNvGrpSpPr/>
          <p:nvPr/>
        </p:nvGrpSpPr>
        <p:grpSpPr bwMode="auto">
          <a:xfrm>
            <a:off x="1849438" y="939800"/>
            <a:ext cx="2231344" cy="809913"/>
            <a:chOff x="0" y="0"/>
            <a:chExt cx="3516" cy="1274"/>
          </a:xfrm>
        </p:grpSpPr>
        <p:sp>
          <p:nvSpPr>
            <p:cNvPr id="52230" name="矩形 7"/>
            <p:cNvSpPr>
              <a:spLocks noChangeArrowheads="1"/>
            </p:cNvSpPr>
            <p:nvPr/>
          </p:nvSpPr>
          <p:spPr bwMode="auto">
            <a:xfrm>
              <a:off x="882" y="0"/>
              <a:ext cx="2634" cy="1200"/>
            </a:xfrm>
            <a:custGeom>
              <a:avLst/>
              <a:gdLst>
                <a:gd name="T0" fmla="*/ 0 w 2520280"/>
                <a:gd name="T1" fmla="*/ 1200 h 1872208"/>
                <a:gd name="T2" fmla="*/ 2634 w 2520280"/>
                <a:gd name="T3" fmla="*/ 1200 h 1872208"/>
                <a:gd name="T4" fmla="*/ 0 w 2520280"/>
                <a:gd name="T5" fmla="*/ 1200 h 1872208"/>
                <a:gd name="T6" fmla="*/ 0 w 2520280"/>
                <a:gd name="T7" fmla="*/ 0 h 1872208"/>
                <a:gd name="T8" fmla="*/ 1 w 2520280"/>
                <a:gd name="T9" fmla="*/ 0 h 1872208"/>
                <a:gd name="T10" fmla="*/ 0 w 2520280"/>
                <a:gd name="T11" fmla="*/ 0 h 187220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>
              <a:solidFill>
                <a:srgbClr val="DDDDDD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31" name="任意多边形 16"/>
            <p:cNvSpPr>
              <a:spLocks noChangeArrowheads="1"/>
            </p:cNvSpPr>
            <p:nvPr/>
          </p:nvSpPr>
          <p:spPr bwMode="auto">
            <a:xfrm>
              <a:off x="0" y="454"/>
              <a:ext cx="826" cy="760"/>
            </a:xfrm>
            <a:custGeom>
              <a:avLst/>
              <a:gdLst>
                <a:gd name="T0" fmla="*/ 0 w 696310"/>
                <a:gd name="T1" fmla="*/ 0 h 696310"/>
                <a:gd name="T2" fmla="*/ 545 w 696310"/>
                <a:gd name="T3" fmla="*/ 0 h 696310"/>
                <a:gd name="T4" fmla="*/ 545 w 696310"/>
                <a:gd name="T5" fmla="*/ 258 h 696310"/>
                <a:gd name="T6" fmla="*/ 826 w 696310"/>
                <a:gd name="T7" fmla="*/ 258 h 696310"/>
                <a:gd name="T8" fmla="*/ 826 w 696310"/>
                <a:gd name="T9" fmla="*/ 760 h 696310"/>
                <a:gd name="T10" fmla="*/ 0 w 696310"/>
                <a:gd name="T11" fmla="*/ 760 h 696310"/>
                <a:gd name="T12" fmla="*/ 0 w 696310"/>
                <a:gd name="T13" fmla="*/ 0 h 6963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32" name="矩形 17"/>
            <p:cNvSpPr>
              <a:spLocks noChangeArrowheads="1"/>
            </p:cNvSpPr>
            <p:nvPr/>
          </p:nvSpPr>
          <p:spPr bwMode="auto"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215900" rIns="179705" bIns="0" anchor="ctr"/>
            <a:lstStyle/>
            <a:p>
              <a:pPr algn="ctr"/>
              <a:endParaRPr lang="zh-CN" altLang="en-US" sz="400">
                <a:solidFill>
                  <a:srgbClr val="FFFFFF"/>
                </a:solidFill>
              </a:endParaRPr>
            </a:p>
          </p:txBody>
        </p:sp>
        <p:sp>
          <p:nvSpPr>
            <p:cNvPr id="52233" name="文本框 6151"/>
            <p:cNvSpPr txBox="1">
              <a:spLocks noChangeArrowheads="1"/>
            </p:cNvSpPr>
            <p:nvPr/>
          </p:nvSpPr>
          <p:spPr bwMode="auto">
            <a:xfrm>
              <a:off x="878" y="432"/>
              <a:ext cx="2529" cy="8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solidFill>
                    <a:srgbClr val="00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人身自由</a:t>
              </a:r>
              <a:endParaRPr lang="zh-CN" altLang="en-US" sz="2800" b="1">
                <a:solidFill>
                  <a:srgbClr val="00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52234" name="文本框 6152"/>
            <p:cNvSpPr txBox="1">
              <a:spLocks noChangeArrowheads="1"/>
            </p:cNvSpPr>
            <p:nvPr/>
          </p:nvSpPr>
          <p:spPr bwMode="auto">
            <a:xfrm>
              <a:off x="0" y="453"/>
              <a:ext cx="872" cy="8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</a:t>
              </a:r>
              <a:endParaRPr lang="zh-CN" altLang="en-US" sz="28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2227" name="文本框 4103"/>
          <p:cNvSpPr txBox="1">
            <a:spLocks noChangeArrowheads="1"/>
          </p:cNvSpPr>
          <p:nvPr/>
        </p:nvSpPr>
        <p:spPr bwMode="auto">
          <a:xfrm>
            <a:off x="1852613" y="481013"/>
            <a:ext cx="2001837" cy="58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06666"/>
                </a:solidFill>
                <a:ea typeface="方正姚体" panose="02010601030101010101" pitchFamily="2" charset="-122"/>
              </a:rPr>
              <a:t>讲授新课</a:t>
            </a:r>
            <a:endParaRPr lang="zh-CN" altLang="en-US" sz="32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  <p:sp>
        <p:nvSpPr>
          <p:cNvPr id="52228" name="矩形 105473"/>
          <p:cNvSpPr>
            <a:spLocks noChangeArrowheads="1"/>
          </p:cNvSpPr>
          <p:nvPr/>
        </p:nvSpPr>
        <p:spPr bwMode="auto">
          <a:xfrm>
            <a:off x="1847850" y="2043113"/>
            <a:ext cx="8497888" cy="314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人身自由权</a:t>
            </a:r>
            <a:r>
              <a:rPr lang="en-US" altLang="zh-CN" sz="3200" b="1">
                <a:latin typeface="宋体" panose="02010600030101010101" pitchFamily="2" charset="-122"/>
              </a:rPr>
              <a:t>——</a:t>
            </a:r>
            <a:r>
              <a:rPr lang="zh-CN" altLang="en-US" sz="3200" b="1">
                <a:latin typeface="宋体" panose="02010600030101010101" pitchFamily="2" charset="-122"/>
              </a:rPr>
              <a:t>人身自由权是公民最基本的权利，是公民享有其他权利的先决条件，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非经法定程序的特定国家机关执行，公民不受逮捕、拘禁、搜查和侵犯的权利。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endParaRPr lang="zh-CN" altLang="en-US" sz="3200" b="1">
              <a:latin typeface="宋体" panose="02010600030101010101" pitchFamily="2" charset="-122"/>
            </a:endParaRPr>
          </a:p>
        </p:txBody>
      </p:sp>
      <p:pic>
        <p:nvPicPr>
          <p:cNvPr id="52229" name="图片 105476" descr="Img311170289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8525" y="3860800"/>
            <a:ext cx="2967038" cy="245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0</TotalTime>
  <Words>1561</Words>
  <Application>WPS 演示</Application>
  <PresentationFormat>全屏显示(4:3)</PresentationFormat>
  <Paragraphs>166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8" baseType="lpstr">
      <vt:lpstr>Arial</vt:lpstr>
      <vt:lpstr>宋体</vt:lpstr>
      <vt:lpstr>Wingdings</vt:lpstr>
      <vt:lpstr>Wingdings 2</vt:lpstr>
      <vt:lpstr>Arial</vt:lpstr>
      <vt:lpstr>隶书</vt:lpstr>
      <vt:lpstr>微软雅黑</vt:lpstr>
      <vt:lpstr>方正姚体</vt:lpstr>
      <vt:lpstr>Times New Roman</vt:lpstr>
      <vt:lpstr>黑体</vt:lpstr>
      <vt:lpstr>Cambria</vt:lpstr>
      <vt:lpstr>华文楷体</vt:lpstr>
      <vt:lpstr>Arial Unicode MS</vt:lpstr>
      <vt:lpstr>Maiandra GD</vt:lpstr>
      <vt:lpstr>Calibri</vt:lpstr>
      <vt:lpstr>Calibri Light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china</dc:creator>
  <cp:lastModifiedBy>21教育-胡婷婷</cp:lastModifiedBy>
  <cp:revision>2</cp:revision>
  <dcterms:created xsi:type="dcterms:W3CDTF">2018-01-21T02:55:00Z</dcterms:created>
  <dcterms:modified xsi:type="dcterms:W3CDTF">2018-01-22T02:51:07Z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