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1801178" y="1389380"/>
            <a:ext cx="8424862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第二单元  理解权利义务</a:t>
            </a:r>
            <a:r>
              <a:rPr lang="zh-CN" altLang="en-US" sz="60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en-US" altLang="zh-CN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4117975" y="2967990"/>
            <a:ext cx="37909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第三课   公民权利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4150519" y="4556443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依法行使权利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文本框 4103"/>
          <p:cNvSpPr txBox="1">
            <a:spLocks noChangeArrowheads="1"/>
          </p:cNvSpPr>
          <p:nvPr/>
        </p:nvSpPr>
        <p:spPr bwMode="auto">
          <a:xfrm>
            <a:off x="1784350" y="47148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0180" name="标题 37889"/>
          <p:cNvSpPr>
            <a:spLocks noGrp="1" noChangeArrowheads="1"/>
          </p:cNvSpPr>
          <p:nvPr/>
        </p:nvSpPr>
        <p:spPr bwMode="auto">
          <a:xfrm>
            <a:off x="2706688" y="835025"/>
            <a:ext cx="6462712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00" tIns="32400" rIns="68400" bIns="32400" anchor="ctr"/>
          <a:lstStyle/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维护权利守程序</a:t>
            </a:r>
            <a:endParaRPr lang="zh-CN" altLang="en-US" sz="4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1" name="云形标注 37891"/>
          <p:cNvSpPr>
            <a:spLocks noChangeArrowheads="1"/>
          </p:cNvSpPr>
          <p:nvPr/>
        </p:nvSpPr>
        <p:spPr bwMode="auto">
          <a:xfrm>
            <a:off x="2352675" y="1701800"/>
            <a:ext cx="7272338" cy="3527425"/>
          </a:xfrm>
          <a:prstGeom prst="cloudCallout">
            <a:avLst>
              <a:gd name="adj1" fmla="val -43681"/>
              <a:gd name="adj2" fmla="val 95361"/>
            </a:avLst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公民行使权利应依照法定程序，按照规定的活动方式、步骤和过程进行，维护权利的方式包括协商、调解、仲裁和诉讼。</a:t>
            </a:r>
            <a:endParaRPr lang="zh-CN" altLang="en-US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文本框 4103"/>
          <p:cNvSpPr txBox="1">
            <a:spLocks noChangeArrowheads="1"/>
          </p:cNvSpPr>
          <p:nvPr/>
        </p:nvSpPr>
        <p:spPr bwMode="auto">
          <a:xfrm>
            <a:off x="1784350" y="47148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1204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4581525"/>
            <a:ext cx="2614612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1052513"/>
            <a:ext cx="6840538" cy="37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文本框 4103"/>
          <p:cNvSpPr txBox="1">
            <a:spLocks noChangeArrowheads="1"/>
          </p:cNvSpPr>
          <p:nvPr/>
        </p:nvSpPr>
        <p:spPr bwMode="auto">
          <a:xfrm>
            <a:off x="1784350" y="471488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2568575" y="1341438"/>
            <a:ext cx="4427538" cy="224536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调解是解决纠纷的有效方式，调解人对纠纷双方进行疏导，劝说，促使他们相互谅解，进行协商，自愿达成协议，解决纠纷。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52229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5" y="2676525"/>
            <a:ext cx="4438650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39938"/>
          <p:cNvSpPr>
            <a:spLocks noChangeArrowheads="1"/>
          </p:cNvSpPr>
          <p:nvPr/>
        </p:nvSpPr>
        <p:spPr bwMode="auto">
          <a:xfrm>
            <a:off x="6003925" y="3973513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4103"/>
          <p:cNvSpPr txBox="1">
            <a:spLocks noChangeArrowheads="1"/>
          </p:cNvSpPr>
          <p:nvPr/>
        </p:nvSpPr>
        <p:spPr bwMode="auto">
          <a:xfrm>
            <a:off x="1784350" y="542925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630363"/>
            <a:ext cx="8280400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5" name="WordArt 5"/>
          <p:cNvSpPr>
            <a:spLocks noChangeArrowheads="1" noChangeShapeType="1"/>
          </p:cNvSpPr>
          <p:nvPr/>
        </p:nvSpPr>
        <p:spPr bwMode="auto">
          <a:xfrm>
            <a:off x="2354263" y="981099"/>
            <a:ext cx="2735262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相关链接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>
            <a:spLocks noChangeArrowheads="1"/>
          </p:cNvSpPr>
          <p:nvPr/>
        </p:nvSpPr>
        <p:spPr bwMode="auto">
          <a:xfrm>
            <a:off x="1852613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4275" name="文本框 1"/>
          <p:cNvSpPr txBox="1">
            <a:spLocks noChangeArrowheads="1"/>
          </p:cNvSpPr>
          <p:nvPr/>
        </p:nvSpPr>
        <p:spPr bwMode="auto">
          <a:xfrm>
            <a:off x="2319655" y="1631950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依法行使权利</a:t>
            </a:r>
            <a:endParaRPr lang="zh-CN" altLang="en-US" sz="4000" b="1"/>
          </a:p>
        </p:txBody>
      </p:sp>
      <p:sp>
        <p:nvSpPr>
          <p:cNvPr id="54276" name="左大括号 4"/>
          <p:cNvSpPr/>
          <p:nvPr/>
        </p:nvSpPr>
        <p:spPr bwMode="auto">
          <a:xfrm>
            <a:off x="3117850" y="1631950"/>
            <a:ext cx="347663" cy="31384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77" name="文本框 7"/>
          <p:cNvSpPr txBox="1">
            <a:spLocks noChangeArrowheads="1"/>
          </p:cNvSpPr>
          <p:nvPr/>
        </p:nvSpPr>
        <p:spPr bwMode="auto">
          <a:xfrm>
            <a:off x="3275013" y="1631950"/>
            <a:ext cx="23253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行使权利有界限</a:t>
            </a:r>
            <a:endParaRPr lang="zh-CN" altLang="en-US" sz="2400" b="1"/>
          </a:p>
        </p:txBody>
      </p:sp>
      <p:sp>
        <p:nvSpPr>
          <p:cNvPr id="54278" name="文本框 9"/>
          <p:cNvSpPr txBox="1">
            <a:spLocks noChangeArrowheads="1"/>
          </p:cNvSpPr>
          <p:nvPr/>
        </p:nvSpPr>
        <p:spPr bwMode="auto">
          <a:xfrm>
            <a:off x="6169025" y="657225"/>
            <a:ext cx="43195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公民在行使权利和自由时，不得损害国家的、社会的、集体的利益和其他公民的合法的自由和权利</a:t>
            </a:r>
            <a:endParaRPr lang="zh-CN" altLang="en-US" sz="2400" b="1"/>
          </a:p>
        </p:txBody>
      </p:sp>
      <p:sp>
        <p:nvSpPr>
          <p:cNvPr id="54279" name="左大括号 4"/>
          <p:cNvSpPr/>
          <p:nvPr/>
        </p:nvSpPr>
        <p:spPr bwMode="auto">
          <a:xfrm>
            <a:off x="5664200" y="944563"/>
            <a:ext cx="347663" cy="1655762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80" name="文本框 11"/>
          <p:cNvSpPr txBox="1">
            <a:spLocks noChangeArrowheads="1"/>
          </p:cNvSpPr>
          <p:nvPr/>
        </p:nvSpPr>
        <p:spPr bwMode="auto">
          <a:xfrm>
            <a:off x="6096000" y="2457450"/>
            <a:ext cx="39751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/>
              <a:t> </a:t>
            </a:r>
            <a:r>
              <a:rPr lang="en-US" altLang="zh-CN" sz="2400"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</a:rPr>
              <a:t>每个人的合法的自由和权利都应当受到尊重和保护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54281" name="文本框 12"/>
          <p:cNvSpPr txBox="1">
            <a:spLocks noChangeArrowheads="1"/>
          </p:cNvSpPr>
          <p:nvPr/>
        </p:nvSpPr>
        <p:spPr bwMode="auto">
          <a:xfrm>
            <a:off x="3541713" y="4405313"/>
            <a:ext cx="26854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维护权利守程序</a:t>
            </a:r>
            <a:endParaRPr lang="zh-CN" altLang="en-US" sz="2800" b="1"/>
          </a:p>
        </p:txBody>
      </p:sp>
      <p:sp>
        <p:nvSpPr>
          <p:cNvPr id="54282" name="左大括号 4"/>
          <p:cNvSpPr/>
          <p:nvPr/>
        </p:nvSpPr>
        <p:spPr bwMode="auto">
          <a:xfrm>
            <a:off x="6024563" y="3970338"/>
            <a:ext cx="347662" cy="1727200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4283" name="文本框 16"/>
          <p:cNvSpPr txBox="1">
            <a:spLocks noChangeArrowheads="1"/>
          </p:cNvSpPr>
          <p:nvPr/>
        </p:nvSpPr>
        <p:spPr bwMode="auto">
          <a:xfrm>
            <a:off x="6456363" y="3465513"/>
            <a:ext cx="40322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公民行使权利应依照法定程序，按照规定的活动方式、步骤和过程进行</a:t>
            </a:r>
            <a:endParaRPr lang="zh-CN" altLang="en-US" sz="2400" b="1"/>
          </a:p>
        </p:txBody>
      </p:sp>
      <p:sp>
        <p:nvSpPr>
          <p:cNvPr id="54284" name="文本框 17"/>
          <p:cNvSpPr txBox="1">
            <a:spLocks noChangeArrowheads="1"/>
          </p:cNvSpPr>
          <p:nvPr/>
        </p:nvSpPr>
        <p:spPr bwMode="auto">
          <a:xfrm>
            <a:off x="6527800" y="4976813"/>
            <a:ext cx="38893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遵守正当的程序，有利于公民实际享受权利，有效避免和化解纠纷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9221"/>
          <p:cNvSpPr txBox="1">
            <a:spLocks noChangeArrowheads="1"/>
          </p:cNvSpPr>
          <p:nvPr/>
        </p:nvSpPr>
        <p:spPr bwMode="auto">
          <a:xfrm>
            <a:off x="2078038" y="1189038"/>
            <a:ext cx="8310562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1.做为中国公民，享有中国法律赋予公民的所有权利。公民在行使权利时，应注意哪些问题（   ）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①要尊重他人权利  ②不得损害国家的、社会的、集体的利益  ③要在法律允许的范围内行使权利  ④要以合法的方式行使权利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742950" indent="-742950" eaLnBrk="1" hangingPunct="1">
              <a:buFont typeface="Arial" panose="020B0604020202020204" pitchFamily="34" charset="0"/>
              <a:buAutoNum type="alphaUcPeriod"/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①②③④	   B. ①②③	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C. ②③④	   D. ①③④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531" name="文本框 10244"/>
          <p:cNvSpPr txBox="1">
            <a:spLocks noChangeArrowheads="1"/>
          </p:cNvSpPr>
          <p:nvPr/>
        </p:nvSpPr>
        <p:spPr bwMode="auto">
          <a:xfrm>
            <a:off x="5376863" y="2133600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5300" name="文本框 4103"/>
          <p:cNvSpPr txBox="1">
            <a:spLocks noChangeArrowheads="1"/>
          </p:cNvSpPr>
          <p:nvPr/>
        </p:nvSpPr>
        <p:spPr bwMode="auto">
          <a:xfrm>
            <a:off x="1793875" y="471488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10243"/>
          <p:cNvSpPr txBox="1">
            <a:spLocks noChangeArrowheads="1"/>
          </p:cNvSpPr>
          <p:nvPr/>
        </p:nvSpPr>
        <p:spPr bwMode="auto">
          <a:xfrm>
            <a:off x="2063750" y="1557338"/>
            <a:ext cx="7704138" cy="32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公民权利如果受到损害，可以通过下列哪些方式维权（ 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①协商  ②调解  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③仲裁   ④诉讼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A. ①②③	B. ②③④	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C. ①③④	D. ①②③④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555" name="文本框 10244"/>
          <p:cNvSpPr txBox="1">
            <a:spLocks noChangeArrowheads="1"/>
          </p:cNvSpPr>
          <p:nvPr/>
        </p:nvSpPr>
        <p:spPr bwMode="auto">
          <a:xfrm>
            <a:off x="5548313" y="1992313"/>
            <a:ext cx="7334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11267"/>
          <p:cNvSpPr txBox="1">
            <a:spLocks noChangeArrowheads="1"/>
          </p:cNvSpPr>
          <p:nvPr/>
        </p:nvSpPr>
        <p:spPr bwMode="auto">
          <a:xfrm>
            <a:off x="1774825" y="896938"/>
            <a:ext cx="8640763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王某欠李某6000元钱，久拖不还。于是李某将王某骗到偏僻处捆绑起来，并给王某的妻子打电话，要她拿钱来领人。直到第二天，王某的妻子拿来钱后，才将王某放走。对此事正确的看法是(    )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A. 王某拖欠李某钱不还，李某扣人质索债无可非议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B. 李某扣人质索债侵犯了王某的合法的权利，应承担法律责任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C. 李某扣人质索债是错误的，但不构成违法行为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D. 李某扣人质索债天经地义，是善于运用法律保护自己合法权利的行为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579" name="文本框 11268"/>
          <p:cNvSpPr txBox="1">
            <a:spLocks noChangeArrowheads="1"/>
          </p:cNvSpPr>
          <p:nvPr/>
        </p:nvSpPr>
        <p:spPr bwMode="auto">
          <a:xfrm>
            <a:off x="7794625" y="2205038"/>
            <a:ext cx="10382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12291"/>
          <p:cNvSpPr txBox="1">
            <a:spLocks noChangeArrowheads="1"/>
          </p:cNvSpPr>
          <p:nvPr/>
        </p:nvSpPr>
        <p:spPr bwMode="auto">
          <a:xfrm>
            <a:off x="1919288" y="476250"/>
            <a:ext cx="828040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、下列同学的行为中属于正确行使公民权利的是（   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①小东拒绝父亲让他辍学打工的要求，坚持回校学习  ②小明打电话向有关部门举报学校附近有一家黑网吧  ③小叶经常领着自己的宠物出去散步并吓唬周围的小朋友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④小华多次在互联网上散布地震虚假信息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A. ①②          	B. ①④                   C. ②③             D. ③④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603" name="文本框 12292"/>
          <p:cNvSpPr txBox="1">
            <a:spLocks noChangeArrowheads="1"/>
          </p:cNvSpPr>
          <p:nvPr/>
        </p:nvSpPr>
        <p:spPr bwMode="auto">
          <a:xfrm>
            <a:off x="3602038" y="836613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13315"/>
          <p:cNvSpPr txBox="1">
            <a:spLocks noChangeArrowheads="1"/>
          </p:cNvSpPr>
          <p:nvPr/>
        </p:nvSpPr>
        <p:spPr bwMode="auto">
          <a:xfrm>
            <a:off x="1920875" y="981075"/>
            <a:ext cx="8424863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当公民的合法权利受到损害时，快速、简便的一种解决方式是（    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A.协商      B.调解   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C.仲裁      D.诉讼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7" name="文本框 13316"/>
          <p:cNvSpPr txBox="1">
            <a:spLocks noChangeArrowheads="1"/>
          </p:cNvSpPr>
          <p:nvPr/>
        </p:nvSpPr>
        <p:spPr bwMode="auto">
          <a:xfrm>
            <a:off x="7059613" y="1844675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054100"/>
            <a:ext cx="80645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136775" y="1484313"/>
            <a:ext cx="7343775" cy="313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Times New Roman" panose="02020603050405020304" pitchFamily="18" charset="0"/>
              <a:buNone/>
            </a:pPr>
            <a:r>
              <a:rPr lang="zh-CN" altLang="en-US" sz="6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结论：公民要依法行使权利、维护权利。</a:t>
            </a:r>
            <a:endParaRPr lang="zh-CN" altLang="en-US" sz="66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3012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3502025"/>
            <a:ext cx="354965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101"/>
          <p:cNvSpPr txBox="1">
            <a:spLocks noChangeArrowheads="1"/>
          </p:cNvSpPr>
          <p:nvPr/>
        </p:nvSpPr>
        <p:spPr bwMode="auto">
          <a:xfrm>
            <a:off x="2208213" y="1758950"/>
            <a:ext cx="7745412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认识到公民要学会依法行使权利。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知道怎样依法行使权利。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懂得维护权利要遵守规则，增强权利意识，依法行使权利、维护权利。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/>
          </a:p>
        </p:txBody>
      </p:sp>
      <p:sp>
        <p:nvSpPr>
          <p:cNvPr id="44035" name="文本框 3"/>
          <p:cNvSpPr txBox="1">
            <a:spLocks noChangeArrowheads="1"/>
          </p:cNvSpPr>
          <p:nvPr/>
        </p:nvSpPr>
        <p:spPr bwMode="auto">
          <a:xfrm>
            <a:off x="5232400" y="1460500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6" name="文本框 4103"/>
          <p:cNvSpPr txBox="1">
            <a:spLocks noChangeArrowheads="1"/>
          </p:cNvSpPr>
          <p:nvPr/>
        </p:nvSpPr>
        <p:spPr bwMode="auto">
          <a:xfrm>
            <a:off x="1746250" y="471488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 bwMode="auto">
          <a:xfrm>
            <a:off x="1852613" y="1001713"/>
            <a:ext cx="3470511" cy="810567"/>
            <a:chOff x="0" y="0"/>
            <a:chExt cx="5469" cy="1276"/>
          </a:xfrm>
        </p:grpSpPr>
        <p:sp>
          <p:nvSpPr>
            <p:cNvPr id="45062" name="矩形 7"/>
            <p:cNvSpPr/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任意多边形 16"/>
            <p:cNvSpPr/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4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5065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4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行使权利有界限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5066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9" name="文本框 4103"/>
          <p:cNvSpPr txBox="1">
            <a:spLocks noChangeArrowheads="1"/>
          </p:cNvSpPr>
          <p:nvPr/>
        </p:nvSpPr>
        <p:spPr bwMode="auto">
          <a:xfrm>
            <a:off x="1852613" y="4984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5060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4581525"/>
            <a:ext cx="2614612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844675"/>
            <a:ext cx="828040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2281238" y="1193800"/>
            <a:ext cx="5184775" cy="304609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70C0"/>
                </a:solidFill>
              </a:rPr>
              <a:t>     公民在行使权利和自由时，不得损害国家的、社会的、集体的利益和其他公民的合法的自由和权利。每个人的合法的自由和权利都应当受到尊重和保护。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pic>
        <p:nvPicPr>
          <p:cNvPr id="46083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113" y="3429000"/>
            <a:ext cx="4198937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文本框 4103"/>
          <p:cNvSpPr txBox="1">
            <a:spLocks noChangeArrowheads="1"/>
          </p:cNvSpPr>
          <p:nvPr/>
        </p:nvSpPr>
        <p:spPr bwMode="auto">
          <a:xfrm>
            <a:off x="1920875" y="474663"/>
            <a:ext cx="2000250" cy="58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4581525"/>
            <a:ext cx="2614612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4103"/>
          <p:cNvSpPr txBox="1">
            <a:spLocks noChangeArrowheads="1"/>
          </p:cNvSpPr>
          <p:nvPr/>
        </p:nvSpPr>
        <p:spPr bwMode="auto">
          <a:xfrm>
            <a:off x="1920875" y="476250"/>
            <a:ext cx="2000250" cy="58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701800"/>
            <a:ext cx="7127875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424113" y="1052513"/>
            <a:ext cx="33966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请完成下面内容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103"/>
          <p:cNvSpPr txBox="1">
            <a:spLocks noChangeArrowheads="1"/>
          </p:cNvSpPr>
          <p:nvPr/>
        </p:nvSpPr>
        <p:spPr bwMode="auto">
          <a:xfrm>
            <a:off x="1852613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2568575" y="1268413"/>
            <a:ext cx="4083050" cy="255333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70C0"/>
                </a:solidFill>
              </a:rPr>
              <a:t>公民行使权利不能超越它本身的界限，不能滥用权利。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  <p:pic>
        <p:nvPicPr>
          <p:cNvPr id="48132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2665413"/>
            <a:ext cx="4572000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/>
          <p:nvPr/>
        </p:nvGrpSpPr>
        <p:grpSpPr bwMode="auto">
          <a:xfrm>
            <a:off x="1849438" y="957263"/>
            <a:ext cx="3441323" cy="809912"/>
            <a:chOff x="0" y="0"/>
            <a:chExt cx="5423" cy="1274"/>
          </a:xfrm>
        </p:grpSpPr>
        <p:sp>
          <p:nvSpPr>
            <p:cNvPr id="49157" name="矩形 7"/>
            <p:cNvSpPr/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" name="任意多边形 16"/>
            <p:cNvSpPr/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9160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545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维护权利守程序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9161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5" name="文本框 4103"/>
          <p:cNvSpPr txBox="1">
            <a:spLocks noChangeArrowheads="1"/>
          </p:cNvSpPr>
          <p:nvPr/>
        </p:nvSpPr>
        <p:spPr bwMode="auto">
          <a:xfrm>
            <a:off x="1852613" y="4984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9156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844675"/>
            <a:ext cx="7704137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1255</Words>
  <Application>WPS 演示</Application>
  <PresentationFormat>全屏显示(4:3)</PresentationFormat>
  <Paragraphs>115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Times New Roman</vt:lpstr>
      <vt:lpstr>黑体</vt:lpstr>
      <vt:lpstr>楷体_GB2312</vt:lpstr>
      <vt:lpstr>Cambria</vt:lpstr>
      <vt:lpstr>华文楷体</vt:lpstr>
      <vt:lpstr>Arial Unicode MS</vt:lpstr>
      <vt:lpstr>Maiandra GD</vt:lpstr>
      <vt:lpstr>Calibri</vt:lpstr>
      <vt:lpstr>Calibri Light</vt:lpstr>
      <vt:lpstr>新宋体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2018-01-21T02:56:00Z</dcterms:created>
  <dcterms:modified xsi:type="dcterms:W3CDTF">2018-01-22T02:51:43Z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