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7" d="100"/>
          <a:sy n="67" d="100"/>
        </p:scale>
        <p:origin x="-1458" y="-9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7" Type="http://schemas.openxmlformats.org/officeDocument/2006/relationships/tableStyles" Target="tableStyles.xml"/><Relationship Id="rId26" Type="http://schemas.openxmlformats.org/officeDocument/2006/relationships/viewProps" Target="viewProps.xml"/><Relationship Id="rId25" Type="http://schemas.openxmlformats.org/officeDocument/2006/relationships/presProps" Target="presProps.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image" Target="../media/image1.png"/><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11"/>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7.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2.jpeg"/><Relationship Id="rId1" Type="http://schemas.openxmlformats.org/officeDocument/2006/relationships/hyperlink" Target="http://jczs.sina.com.cn/2005-07-14/0953305719.html" TargetMode="Externa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3.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7.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4.jpeg"/><Relationship Id="rId1" Type="http://schemas.openxmlformats.org/officeDocument/2006/relationships/hyperlink" Target="http://www.tj-l-tax.gov.cn/fenju/jnds/news/xw/2003040302.htm" TargetMode="Externa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7.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5.png"/><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image" Target="../media/image2.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6.jpeg"/><Relationship Id="rId1" Type="http://schemas.openxmlformats.org/officeDocument/2006/relationships/hyperlink" Target="http://gb.auto.sina.com/news/2005-04-29/0848114047.shtml" TargetMode="Externa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9.png"/><Relationship Id="rId1" Type="http://schemas.openxmlformats.org/officeDocument/2006/relationships/image" Target="../media/image8.jpe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0.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1.jpeg"/><Relationship Id="rId1" Type="http://schemas.openxmlformats.org/officeDocument/2006/relationships/hyperlink" Target="http://vnet.business.sohu.com/business/20051001/n240488841_2.shtml"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Text Box 4"/>
          <p:cNvSpPr txBox="1">
            <a:spLocks noChangeArrowheads="1"/>
          </p:cNvSpPr>
          <p:nvPr/>
        </p:nvSpPr>
        <p:spPr bwMode="auto">
          <a:xfrm>
            <a:off x="1159193" y="1471930"/>
            <a:ext cx="8424862" cy="1014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4800">
                <a:solidFill>
                  <a:srgbClr val="070707"/>
                </a:solidFill>
                <a:latin typeface="隶书" panose="02010509060101010101" pitchFamily="49" charset="-122"/>
                <a:ea typeface="隶书" panose="02010509060101010101" pitchFamily="49" charset="-122"/>
              </a:rPr>
              <a:t>第二单元  理解权利义务</a:t>
            </a:r>
            <a:r>
              <a:rPr lang="zh-CN" altLang="en-US" sz="6000">
                <a:solidFill>
                  <a:srgbClr val="070707"/>
                </a:solidFill>
                <a:latin typeface="隶书" panose="02010509060101010101" pitchFamily="49" charset="-122"/>
                <a:ea typeface="隶书" panose="02010509060101010101" pitchFamily="49" charset="-122"/>
              </a:rPr>
              <a:t> </a:t>
            </a:r>
            <a:endParaRPr lang="en-US" altLang="zh-CN" sz="6000">
              <a:solidFill>
                <a:srgbClr val="070707"/>
              </a:solidFill>
              <a:latin typeface="隶书" panose="02010509060101010101" pitchFamily="49" charset="-122"/>
              <a:ea typeface="隶书" panose="02010509060101010101" pitchFamily="49" charset="-122"/>
            </a:endParaRPr>
          </a:p>
        </p:txBody>
      </p:sp>
      <p:sp>
        <p:nvSpPr>
          <p:cNvPr id="43011" name="Rectangle 5"/>
          <p:cNvSpPr>
            <a:spLocks noChangeArrowheads="1"/>
          </p:cNvSpPr>
          <p:nvPr/>
        </p:nvSpPr>
        <p:spPr bwMode="auto">
          <a:xfrm>
            <a:off x="4038442" y="2967673"/>
            <a:ext cx="3790950" cy="922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pPr algn="ctr">
              <a:lnSpc>
                <a:spcPct val="150000"/>
              </a:lnSpc>
            </a:pPr>
            <a:r>
              <a:rPr lang="zh-CN" altLang="en-US" sz="3600" b="1">
                <a:latin typeface="微软雅黑" panose="020B0503020204020204" pitchFamily="34" charset="-122"/>
                <a:ea typeface="微软雅黑" panose="020B0503020204020204" pitchFamily="34" charset="-122"/>
              </a:rPr>
              <a:t>第四课   公民义务</a:t>
            </a:r>
            <a:endParaRPr lang="zh-CN" altLang="en-US" sz="3600" b="1">
              <a:latin typeface="微软雅黑" panose="020B0503020204020204" pitchFamily="34" charset="-122"/>
              <a:ea typeface="微软雅黑" panose="020B0503020204020204" pitchFamily="34" charset="-122"/>
            </a:endParaRPr>
          </a:p>
        </p:txBody>
      </p:sp>
      <p:sp>
        <p:nvSpPr>
          <p:cNvPr id="43012" name="Rectangle 5"/>
          <p:cNvSpPr>
            <a:spLocks noChangeArrowheads="1"/>
          </p:cNvSpPr>
          <p:nvPr/>
        </p:nvSpPr>
        <p:spPr bwMode="auto">
          <a:xfrm>
            <a:off x="3961765" y="4617720"/>
            <a:ext cx="4267835" cy="829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pPr algn="ctr">
              <a:lnSpc>
                <a:spcPct val="150000"/>
              </a:lnSpc>
            </a:pPr>
            <a:r>
              <a:rPr lang="zh-CN" altLang="en-US" sz="3200" b="1">
                <a:solidFill>
                  <a:srgbClr val="F8081F"/>
                </a:solidFill>
                <a:latin typeface="宋体" panose="02010600030101010101" pitchFamily="2" charset="-122"/>
              </a:rPr>
              <a:t>第</a:t>
            </a:r>
            <a:r>
              <a:rPr lang="en-US" altLang="zh-CN" sz="3200" b="1">
                <a:solidFill>
                  <a:srgbClr val="F8081F"/>
                </a:solidFill>
                <a:latin typeface="宋体" panose="02010600030101010101" pitchFamily="2" charset="-122"/>
              </a:rPr>
              <a:t>1</a:t>
            </a:r>
            <a:r>
              <a:rPr lang="zh-CN" altLang="en-US" sz="3200" b="1">
                <a:solidFill>
                  <a:srgbClr val="F8081F"/>
                </a:solidFill>
                <a:latin typeface="宋体" panose="02010600030101010101" pitchFamily="2" charset="-122"/>
              </a:rPr>
              <a:t>课时 公民基本义务</a:t>
            </a:r>
            <a:endParaRPr lang="en-US" altLang="zh-CN" sz="3200" b="1">
              <a:solidFill>
                <a:srgbClr val="F8081F"/>
              </a:solidFill>
              <a:latin typeface="宋体" panose="02010600030101010101" pitchFamily="2" charset="-122"/>
            </a:endParaRPr>
          </a:p>
        </p:txBody>
      </p:sp>
    </p:spTree>
  </p:cSld>
  <p:clrMapOvr>
    <a:masterClrMapping/>
  </p:clrMapOvr>
  <p:transition>
    <p:zoom/>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文本框 4103"/>
          <p:cNvSpPr txBox="1">
            <a:spLocks noChangeArrowheads="1"/>
          </p:cNvSpPr>
          <p:nvPr/>
        </p:nvSpPr>
        <p:spPr bwMode="auto">
          <a:xfrm>
            <a:off x="1852613" y="476250"/>
            <a:ext cx="2001837" cy="586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b="1">
                <a:solidFill>
                  <a:srgbClr val="006666"/>
                </a:solidFill>
                <a:ea typeface="方正姚体" panose="02010601030101010101" pitchFamily="2" charset="-122"/>
              </a:rPr>
              <a:t>讲授新课</a:t>
            </a:r>
            <a:endParaRPr lang="zh-CN" altLang="en-US" sz="3200" b="1">
              <a:solidFill>
                <a:srgbClr val="006666"/>
              </a:solidFill>
              <a:ea typeface="方正姚体" panose="02010601030101010101" pitchFamily="2" charset="-122"/>
            </a:endParaRPr>
          </a:p>
        </p:txBody>
      </p:sp>
      <p:sp>
        <p:nvSpPr>
          <p:cNvPr id="18435" name="文本框 2"/>
          <p:cNvSpPr txBox="1">
            <a:spLocks noChangeArrowheads="1"/>
          </p:cNvSpPr>
          <p:nvPr/>
        </p:nvSpPr>
        <p:spPr bwMode="auto">
          <a:xfrm>
            <a:off x="2855913" y="1268413"/>
            <a:ext cx="4083050" cy="3107690"/>
          </a:xfrm>
          <a:prstGeom prst="rect">
            <a:avLst/>
          </a:prstGeom>
          <a:noFill/>
          <a:ln w="9525">
            <a:solidFill>
              <a:srgbClr val="002060"/>
            </a:solidFill>
            <a:miter lim="800000"/>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800" b="1">
                <a:solidFill>
                  <a:srgbClr val="0070C0"/>
                </a:solidFill>
              </a:rPr>
              <a:t>   </a:t>
            </a:r>
            <a:r>
              <a:rPr lang="zh-CN" altLang="en-US" sz="2800" b="1">
                <a:solidFill>
                  <a:srgbClr val="0070C0"/>
                </a:solidFill>
              </a:rPr>
              <a:t>  维护国家利益包括维护国家统一和全国各民族的团结，维护国家安全、荣誉和利益。</a:t>
            </a:r>
            <a:endParaRPr lang="zh-CN" altLang="en-US" sz="2800" b="1">
              <a:solidFill>
                <a:srgbClr val="0070C0"/>
              </a:solidFill>
            </a:endParaRPr>
          </a:p>
          <a:p>
            <a:pPr eaLnBrk="1" hangingPunct="1"/>
            <a:r>
              <a:rPr lang="zh-CN" altLang="en-US" sz="2800" b="1">
                <a:solidFill>
                  <a:srgbClr val="0070C0"/>
                </a:solidFill>
              </a:rPr>
              <a:t>     维护国家安全、荣誉和利益是每个公民义不容辞的责任。</a:t>
            </a:r>
            <a:endParaRPr lang="zh-CN" altLang="en-US" sz="2800" b="1">
              <a:solidFill>
                <a:srgbClr val="0070C0"/>
              </a:solidFill>
            </a:endParaRPr>
          </a:p>
        </p:txBody>
      </p:sp>
      <p:pic>
        <p:nvPicPr>
          <p:cNvPr id="52228" name="图片 4" descr="图片4"/>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6048375" y="2665413"/>
            <a:ext cx="4572000" cy="3905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8435"/>
                                        </p:tgtEl>
                                        <p:attrNameLst>
                                          <p:attrName>style.visibility</p:attrName>
                                        </p:attrNameLst>
                                      </p:cBhvr>
                                      <p:to>
                                        <p:strVal val="visible"/>
                                      </p:to>
                                    </p:set>
                                    <p:animEffect transition="in" filter="box(in)">
                                      <p:cBhvr>
                                        <p:cTn id="7" dur="2000"/>
                                        <p:tgtEl>
                                          <p:spTgt spid="184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5" grpId="0" bldLvl="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3250" name="Group 2"/>
          <p:cNvGrpSpPr/>
          <p:nvPr/>
        </p:nvGrpSpPr>
        <p:grpSpPr bwMode="auto">
          <a:xfrm>
            <a:off x="1849438" y="985838"/>
            <a:ext cx="2729960" cy="809912"/>
            <a:chOff x="0" y="0"/>
            <a:chExt cx="4302" cy="1274"/>
          </a:xfrm>
        </p:grpSpPr>
        <p:sp>
          <p:nvSpPr>
            <p:cNvPr id="53254" name="矩形 7"/>
            <p:cNvSpPr>
              <a:spLocks noChangeArrowheads="1"/>
            </p:cNvSpPr>
            <p:nvPr/>
          </p:nvSpPr>
          <p:spPr bwMode="auto">
            <a:xfrm>
              <a:off x="882" y="0"/>
              <a:ext cx="2634" cy="1200"/>
            </a:xfrm>
            <a:custGeom>
              <a:avLst/>
              <a:gdLst>
                <a:gd name="T0" fmla="*/ 0 w 2520280"/>
                <a:gd name="T1" fmla="*/ 1200 h 1872208"/>
                <a:gd name="T2" fmla="*/ 2634 w 2520280"/>
                <a:gd name="T3" fmla="*/ 1200 h 1872208"/>
                <a:gd name="T4" fmla="*/ 0 w 2520280"/>
                <a:gd name="T5" fmla="*/ 1200 h 1872208"/>
                <a:gd name="T6" fmla="*/ 0 w 2520280"/>
                <a:gd name="T7" fmla="*/ 0 h 1872208"/>
                <a:gd name="T8" fmla="*/ 1 w 2520280"/>
                <a:gd name="T9" fmla="*/ 0 h 1872208"/>
                <a:gd name="T10" fmla="*/ 0 w 2520280"/>
                <a:gd name="T11" fmla="*/ 0 h 187220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520280" h="1872208">
                  <a:moveTo>
                    <a:pt x="0" y="1872208"/>
                  </a:moveTo>
                  <a:lnTo>
                    <a:pt x="2520280" y="1872208"/>
                  </a:lnTo>
                  <a:lnTo>
                    <a:pt x="0" y="1872208"/>
                  </a:lnTo>
                  <a:close/>
                  <a:moveTo>
                    <a:pt x="0" y="0"/>
                  </a:moveTo>
                  <a:lnTo>
                    <a:pt x="916" y="0"/>
                  </a:lnTo>
                  <a:lnTo>
                    <a:pt x="0" y="0"/>
                  </a:lnTo>
                  <a:close/>
                </a:path>
              </a:pathLst>
            </a:custGeom>
            <a:noFill/>
            <a:ln w="12700" cap="sq">
              <a:solidFill>
                <a:srgbClr val="DDDDDD"/>
              </a:solidFill>
              <a:rou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53255" name="任意多边形 16"/>
            <p:cNvSpPr>
              <a:spLocks noChangeArrowheads="1"/>
            </p:cNvSpPr>
            <p:nvPr/>
          </p:nvSpPr>
          <p:spPr bwMode="auto">
            <a:xfrm>
              <a:off x="0" y="454"/>
              <a:ext cx="826" cy="760"/>
            </a:xfrm>
            <a:custGeom>
              <a:avLst/>
              <a:gdLst>
                <a:gd name="T0" fmla="*/ 0 w 696310"/>
                <a:gd name="T1" fmla="*/ 0 h 696310"/>
                <a:gd name="T2" fmla="*/ 545 w 696310"/>
                <a:gd name="T3" fmla="*/ 0 h 696310"/>
                <a:gd name="T4" fmla="*/ 545 w 696310"/>
                <a:gd name="T5" fmla="*/ 258 h 696310"/>
                <a:gd name="T6" fmla="*/ 826 w 696310"/>
                <a:gd name="T7" fmla="*/ 258 h 696310"/>
                <a:gd name="T8" fmla="*/ 826 w 696310"/>
                <a:gd name="T9" fmla="*/ 760 h 696310"/>
                <a:gd name="T10" fmla="*/ 0 w 696310"/>
                <a:gd name="T11" fmla="*/ 760 h 696310"/>
                <a:gd name="T12" fmla="*/ 0 w 696310"/>
                <a:gd name="T13" fmla="*/ 0 h 69631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96310" h="696310">
                  <a:moveTo>
                    <a:pt x="0" y="0"/>
                  </a:moveTo>
                  <a:lnTo>
                    <a:pt x="459827" y="0"/>
                  </a:lnTo>
                  <a:lnTo>
                    <a:pt x="459827" y="236483"/>
                  </a:lnTo>
                  <a:lnTo>
                    <a:pt x="696310" y="236483"/>
                  </a:lnTo>
                  <a:lnTo>
                    <a:pt x="696310" y="696310"/>
                  </a:lnTo>
                  <a:lnTo>
                    <a:pt x="0" y="696310"/>
                  </a:lnTo>
                  <a:lnTo>
                    <a:pt x="0" y="0"/>
                  </a:lnTo>
                  <a:close/>
                </a:path>
              </a:pathLst>
            </a:custGeom>
            <a:solidFill>
              <a:srgbClr val="00808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3256" name="矩形 17"/>
            <p:cNvSpPr>
              <a:spLocks noChangeArrowheads="1"/>
            </p:cNvSpPr>
            <p:nvPr/>
          </p:nvSpPr>
          <p:spPr bwMode="auto">
            <a:xfrm>
              <a:off x="570" y="374"/>
              <a:ext cx="258" cy="265"/>
            </a:xfrm>
            <a:prstGeom prst="rect">
              <a:avLst/>
            </a:prstGeom>
            <a:solidFill>
              <a:srgbClr val="008080">
                <a:alpha val="5098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215900" rIns="179705" bIns="0" anchor="ctr"/>
            <a:lstStyle/>
            <a:p>
              <a:pPr algn="ctr"/>
              <a:endParaRPr lang="zh-CN" altLang="en-US" sz="400">
                <a:solidFill>
                  <a:srgbClr val="FFFFFF"/>
                </a:solidFill>
              </a:endParaRPr>
            </a:p>
          </p:txBody>
        </p:sp>
        <p:sp>
          <p:nvSpPr>
            <p:cNvPr id="53257" name="文本框 6151"/>
            <p:cNvSpPr txBox="1">
              <a:spLocks noChangeArrowheads="1"/>
            </p:cNvSpPr>
            <p:nvPr/>
          </p:nvSpPr>
          <p:spPr bwMode="auto">
            <a:xfrm>
              <a:off x="878" y="432"/>
              <a:ext cx="3424" cy="8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b="1">
                  <a:solidFill>
                    <a:srgbClr val="006666"/>
                  </a:solidFill>
                  <a:latin typeface="微软雅黑" panose="020B0503020204020204" pitchFamily="34" charset="-122"/>
                  <a:ea typeface="微软雅黑" panose="020B0503020204020204" pitchFamily="34" charset="-122"/>
                  <a:sym typeface="宋体" panose="02010600030101010101" pitchFamily="2" charset="-122"/>
                </a:rPr>
                <a:t>  依法服兵役</a:t>
              </a:r>
              <a:endParaRPr lang="zh-CN" altLang="en-US" sz="2800" b="1">
                <a:solidFill>
                  <a:srgbClr val="006666"/>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53258" name="文本框 6152"/>
            <p:cNvSpPr txBox="1">
              <a:spLocks noChangeArrowheads="1"/>
            </p:cNvSpPr>
            <p:nvPr/>
          </p:nvSpPr>
          <p:spPr bwMode="auto">
            <a:xfrm>
              <a:off x="0" y="453"/>
              <a:ext cx="872" cy="8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a:solidFill>
                    <a:srgbClr val="0000FF"/>
                  </a:solidFill>
                  <a:latin typeface="微软雅黑" panose="020B0503020204020204" pitchFamily="34" charset="-122"/>
                  <a:ea typeface="微软雅黑" panose="020B0503020204020204" pitchFamily="34" charset="-122"/>
                </a:rPr>
                <a:t>三</a:t>
              </a:r>
              <a:endParaRPr lang="zh-CN" altLang="en-US" sz="2800">
                <a:solidFill>
                  <a:srgbClr val="0000FF"/>
                </a:solidFill>
                <a:latin typeface="微软雅黑" panose="020B0503020204020204" pitchFamily="34" charset="-122"/>
                <a:ea typeface="微软雅黑" panose="020B0503020204020204" pitchFamily="34" charset="-122"/>
              </a:endParaRPr>
            </a:p>
          </p:txBody>
        </p:sp>
      </p:grpSp>
      <p:sp>
        <p:nvSpPr>
          <p:cNvPr id="53251" name="文本框 4103"/>
          <p:cNvSpPr txBox="1">
            <a:spLocks noChangeArrowheads="1"/>
          </p:cNvSpPr>
          <p:nvPr/>
        </p:nvSpPr>
        <p:spPr bwMode="auto">
          <a:xfrm>
            <a:off x="1852613" y="527050"/>
            <a:ext cx="2001837" cy="586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b="1">
                <a:solidFill>
                  <a:srgbClr val="006666"/>
                </a:solidFill>
                <a:ea typeface="方正姚体" panose="02010601030101010101" pitchFamily="2" charset="-122"/>
              </a:rPr>
              <a:t>讲授新课</a:t>
            </a:r>
            <a:endParaRPr lang="zh-CN" altLang="en-US" sz="3200" b="1">
              <a:solidFill>
                <a:srgbClr val="006666"/>
              </a:solidFill>
              <a:ea typeface="方正姚体" panose="02010601030101010101" pitchFamily="2" charset="-122"/>
            </a:endParaRPr>
          </a:p>
        </p:txBody>
      </p:sp>
      <p:pic>
        <p:nvPicPr>
          <p:cNvPr id="53252" name="Picture 9" descr="U1335P27T1D305719F3DT20050714095304">
            <a:hlinkClick r:id="rId1"/>
          </p:cNvPr>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95550" y="1873250"/>
            <a:ext cx="6689725" cy="3806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66" name="Rectangle 10"/>
          <p:cNvSpPr>
            <a:spLocks noChangeArrowheads="1"/>
          </p:cNvSpPr>
          <p:nvPr/>
        </p:nvSpPr>
        <p:spPr bwMode="auto">
          <a:xfrm>
            <a:off x="4079875" y="5905500"/>
            <a:ext cx="3549650" cy="428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1424" tIns="45712" rIns="91424" bIns="45712">
            <a:spAutoFit/>
          </a:bodyPr>
          <a:lstStyle/>
          <a:p>
            <a:pPr>
              <a:buFont typeface="Arial" panose="020B0604020202020204" pitchFamily="34" charset="0"/>
              <a:buNone/>
              <a:defRPr/>
            </a:pPr>
            <a:r>
              <a:rPr lang="zh-CN" altLang="en-US" sz="2200" b="1">
                <a:solidFill>
                  <a:srgbClr val="003399"/>
                </a:solidFill>
                <a:effectLst>
                  <a:outerShdw blurRad="38100" dist="38100" dir="2700000" algn="tl">
                    <a:srgbClr val="C0C0C0"/>
                  </a:outerShdw>
                </a:effectLst>
                <a:latin typeface="Arial" panose="020B0604020202020204" pitchFamily="34" charset="0"/>
              </a:rPr>
              <a:t>依法服兵役和参加民兵组织</a:t>
            </a:r>
            <a:endParaRPr lang="zh-CN" altLang="en-US" sz="2200" b="1">
              <a:solidFill>
                <a:srgbClr val="003399"/>
              </a:solidFill>
              <a:effectLst>
                <a:outerShdw blurRad="38100" dist="38100" dir="2700000" algn="tl">
                  <a:srgbClr val="C0C0C0"/>
                </a:outerShdw>
              </a:effectLst>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4274" name="Group 2"/>
          <p:cNvGrpSpPr/>
          <p:nvPr/>
        </p:nvGrpSpPr>
        <p:grpSpPr bwMode="auto">
          <a:xfrm>
            <a:off x="1849438" y="962025"/>
            <a:ext cx="2729960" cy="809913"/>
            <a:chOff x="0" y="0"/>
            <a:chExt cx="4302" cy="1274"/>
          </a:xfrm>
        </p:grpSpPr>
        <p:sp>
          <p:nvSpPr>
            <p:cNvPr id="54277" name="矩形 7"/>
            <p:cNvSpPr>
              <a:spLocks noChangeArrowheads="1"/>
            </p:cNvSpPr>
            <p:nvPr/>
          </p:nvSpPr>
          <p:spPr bwMode="auto">
            <a:xfrm>
              <a:off x="882" y="0"/>
              <a:ext cx="2634" cy="1200"/>
            </a:xfrm>
            <a:custGeom>
              <a:avLst/>
              <a:gdLst>
                <a:gd name="T0" fmla="*/ 0 w 2520280"/>
                <a:gd name="T1" fmla="*/ 1200 h 1872208"/>
                <a:gd name="T2" fmla="*/ 2634 w 2520280"/>
                <a:gd name="T3" fmla="*/ 1200 h 1872208"/>
                <a:gd name="T4" fmla="*/ 0 w 2520280"/>
                <a:gd name="T5" fmla="*/ 1200 h 1872208"/>
                <a:gd name="T6" fmla="*/ 0 w 2520280"/>
                <a:gd name="T7" fmla="*/ 0 h 1872208"/>
                <a:gd name="T8" fmla="*/ 1 w 2520280"/>
                <a:gd name="T9" fmla="*/ 0 h 1872208"/>
                <a:gd name="T10" fmla="*/ 0 w 2520280"/>
                <a:gd name="T11" fmla="*/ 0 h 187220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520280" h="1872208">
                  <a:moveTo>
                    <a:pt x="0" y="1872208"/>
                  </a:moveTo>
                  <a:lnTo>
                    <a:pt x="2520280" y="1872208"/>
                  </a:lnTo>
                  <a:lnTo>
                    <a:pt x="0" y="1872208"/>
                  </a:lnTo>
                  <a:close/>
                  <a:moveTo>
                    <a:pt x="0" y="0"/>
                  </a:moveTo>
                  <a:lnTo>
                    <a:pt x="916" y="0"/>
                  </a:lnTo>
                  <a:lnTo>
                    <a:pt x="0" y="0"/>
                  </a:lnTo>
                  <a:close/>
                </a:path>
              </a:pathLst>
            </a:custGeom>
            <a:noFill/>
            <a:ln w="12700" cap="sq">
              <a:solidFill>
                <a:srgbClr val="DDDDDD"/>
              </a:solidFill>
              <a:rou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54278" name="任意多边形 16"/>
            <p:cNvSpPr>
              <a:spLocks noChangeArrowheads="1"/>
            </p:cNvSpPr>
            <p:nvPr/>
          </p:nvSpPr>
          <p:spPr bwMode="auto">
            <a:xfrm>
              <a:off x="0" y="454"/>
              <a:ext cx="826" cy="760"/>
            </a:xfrm>
            <a:custGeom>
              <a:avLst/>
              <a:gdLst>
                <a:gd name="T0" fmla="*/ 0 w 696310"/>
                <a:gd name="T1" fmla="*/ 0 h 696310"/>
                <a:gd name="T2" fmla="*/ 545 w 696310"/>
                <a:gd name="T3" fmla="*/ 0 h 696310"/>
                <a:gd name="T4" fmla="*/ 545 w 696310"/>
                <a:gd name="T5" fmla="*/ 258 h 696310"/>
                <a:gd name="T6" fmla="*/ 826 w 696310"/>
                <a:gd name="T7" fmla="*/ 258 h 696310"/>
                <a:gd name="T8" fmla="*/ 826 w 696310"/>
                <a:gd name="T9" fmla="*/ 760 h 696310"/>
                <a:gd name="T10" fmla="*/ 0 w 696310"/>
                <a:gd name="T11" fmla="*/ 760 h 696310"/>
                <a:gd name="T12" fmla="*/ 0 w 696310"/>
                <a:gd name="T13" fmla="*/ 0 h 69631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96310" h="696310">
                  <a:moveTo>
                    <a:pt x="0" y="0"/>
                  </a:moveTo>
                  <a:lnTo>
                    <a:pt x="459827" y="0"/>
                  </a:lnTo>
                  <a:lnTo>
                    <a:pt x="459827" y="236483"/>
                  </a:lnTo>
                  <a:lnTo>
                    <a:pt x="696310" y="236483"/>
                  </a:lnTo>
                  <a:lnTo>
                    <a:pt x="696310" y="696310"/>
                  </a:lnTo>
                  <a:lnTo>
                    <a:pt x="0" y="696310"/>
                  </a:lnTo>
                  <a:lnTo>
                    <a:pt x="0" y="0"/>
                  </a:lnTo>
                  <a:close/>
                </a:path>
              </a:pathLst>
            </a:custGeom>
            <a:solidFill>
              <a:srgbClr val="00808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4279" name="矩形 17"/>
            <p:cNvSpPr>
              <a:spLocks noChangeArrowheads="1"/>
            </p:cNvSpPr>
            <p:nvPr/>
          </p:nvSpPr>
          <p:spPr bwMode="auto">
            <a:xfrm>
              <a:off x="570" y="374"/>
              <a:ext cx="258" cy="265"/>
            </a:xfrm>
            <a:prstGeom prst="rect">
              <a:avLst/>
            </a:prstGeom>
            <a:solidFill>
              <a:srgbClr val="008080">
                <a:alpha val="5098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215900" rIns="179705" bIns="0" anchor="ctr"/>
            <a:lstStyle/>
            <a:p>
              <a:pPr algn="ctr"/>
              <a:endParaRPr lang="zh-CN" altLang="en-US" sz="400">
                <a:solidFill>
                  <a:srgbClr val="FFFFFF"/>
                </a:solidFill>
              </a:endParaRPr>
            </a:p>
          </p:txBody>
        </p:sp>
        <p:sp>
          <p:nvSpPr>
            <p:cNvPr id="54280" name="文本框 6151"/>
            <p:cNvSpPr txBox="1">
              <a:spLocks noChangeArrowheads="1"/>
            </p:cNvSpPr>
            <p:nvPr/>
          </p:nvSpPr>
          <p:spPr bwMode="auto">
            <a:xfrm>
              <a:off x="878" y="432"/>
              <a:ext cx="3424" cy="8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b="1">
                  <a:solidFill>
                    <a:srgbClr val="006666"/>
                  </a:solidFill>
                  <a:latin typeface="微软雅黑" panose="020B0503020204020204" pitchFamily="34" charset="-122"/>
                  <a:ea typeface="微软雅黑" panose="020B0503020204020204" pitchFamily="34" charset="-122"/>
                  <a:sym typeface="宋体" panose="02010600030101010101" pitchFamily="2" charset="-122"/>
                </a:rPr>
                <a:t>  依法服兵役</a:t>
              </a:r>
              <a:endParaRPr lang="zh-CN" altLang="en-US" sz="2800" b="1">
                <a:solidFill>
                  <a:srgbClr val="006666"/>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54281" name="文本框 6152"/>
            <p:cNvSpPr txBox="1">
              <a:spLocks noChangeArrowheads="1"/>
            </p:cNvSpPr>
            <p:nvPr/>
          </p:nvSpPr>
          <p:spPr bwMode="auto">
            <a:xfrm>
              <a:off x="0" y="453"/>
              <a:ext cx="872" cy="8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a:solidFill>
                    <a:srgbClr val="0000FF"/>
                  </a:solidFill>
                  <a:latin typeface="微软雅黑" panose="020B0503020204020204" pitchFamily="34" charset="-122"/>
                  <a:ea typeface="微软雅黑" panose="020B0503020204020204" pitchFamily="34" charset="-122"/>
                </a:rPr>
                <a:t>三</a:t>
              </a:r>
              <a:endParaRPr lang="zh-CN" altLang="en-US" sz="2800">
                <a:solidFill>
                  <a:srgbClr val="0000FF"/>
                </a:solidFill>
                <a:latin typeface="微软雅黑" panose="020B0503020204020204" pitchFamily="34" charset="-122"/>
                <a:ea typeface="微软雅黑" panose="020B0503020204020204" pitchFamily="34" charset="-122"/>
              </a:endParaRPr>
            </a:p>
          </p:txBody>
        </p:sp>
      </p:grpSp>
      <p:sp>
        <p:nvSpPr>
          <p:cNvPr id="54275" name="文本框 4103"/>
          <p:cNvSpPr txBox="1">
            <a:spLocks noChangeArrowheads="1"/>
          </p:cNvSpPr>
          <p:nvPr/>
        </p:nvSpPr>
        <p:spPr bwMode="auto">
          <a:xfrm>
            <a:off x="1852613" y="503238"/>
            <a:ext cx="2001837" cy="586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b="1">
                <a:solidFill>
                  <a:srgbClr val="006666"/>
                </a:solidFill>
                <a:ea typeface="方正姚体" panose="02010601030101010101" pitchFamily="2" charset="-122"/>
              </a:rPr>
              <a:t>讲授新课</a:t>
            </a:r>
            <a:endParaRPr lang="zh-CN" altLang="en-US" sz="3200" b="1">
              <a:solidFill>
                <a:srgbClr val="006666"/>
              </a:solidFill>
              <a:ea typeface="方正姚体" panose="02010601030101010101" pitchFamily="2" charset="-122"/>
            </a:endParaRPr>
          </a:p>
        </p:txBody>
      </p:sp>
      <p:pic>
        <p:nvPicPr>
          <p:cNvPr id="54276" name="图片 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941513" y="1733550"/>
            <a:ext cx="7910512" cy="3783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文本框 4103"/>
          <p:cNvSpPr txBox="1">
            <a:spLocks noChangeArrowheads="1"/>
          </p:cNvSpPr>
          <p:nvPr/>
        </p:nvSpPr>
        <p:spPr bwMode="auto">
          <a:xfrm>
            <a:off x="1852613" y="476250"/>
            <a:ext cx="2001837" cy="586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b="1">
                <a:solidFill>
                  <a:srgbClr val="006666"/>
                </a:solidFill>
                <a:ea typeface="方正姚体" panose="02010601030101010101" pitchFamily="2" charset="-122"/>
              </a:rPr>
              <a:t>讲授新课</a:t>
            </a:r>
            <a:endParaRPr lang="zh-CN" altLang="en-US" sz="3200" b="1">
              <a:solidFill>
                <a:srgbClr val="006666"/>
              </a:solidFill>
              <a:ea typeface="方正姚体" panose="02010601030101010101" pitchFamily="2" charset="-122"/>
            </a:endParaRPr>
          </a:p>
        </p:txBody>
      </p:sp>
      <p:pic>
        <p:nvPicPr>
          <p:cNvPr id="55299" name="图片 4" descr="图片4"/>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6048375" y="2665413"/>
            <a:ext cx="4572000" cy="3905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84" name="文本框 2"/>
          <p:cNvSpPr txBox="1">
            <a:spLocks noChangeArrowheads="1"/>
          </p:cNvSpPr>
          <p:nvPr/>
        </p:nvSpPr>
        <p:spPr bwMode="auto">
          <a:xfrm>
            <a:off x="2855913" y="1268413"/>
            <a:ext cx="4083050" cy="2676525"/>
          </a:xfrm>
          <a:prstGeom prst="rect">
            <a:avLst/>
          </a:prstGeom>
          <a:noFill/>
          <a:ln w="9525">
            <a:solidFill>
              <a:srgbClr val="002060"/>
            </a:solidFill>
            <a:miter lim="800000"/>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800" b="1">
                <a:solidFill>
                  <a:srgbClr val="0070C0"/>
                </a:solidFill>
              </a:rPr>
              <a:t>   </a:t>
            </a:r>
            <a:r>
              <a:rPr lang="zh-CN" altLang="en-US" sz="2800" b="1">
                <a:solidFill>
                  <a:srgbClr val="0070C0"/>
                </a:solidFill>
              </a:rPr>
              <a:t>   依照法律服兵役和参加民兵组织是公民的光荣义务。</a:t>
            </a:r>
            <a:endParaRPr lang="zh-CN" altLang="en-US" sz="2800" b="1">
              <a:solidFill>
                <a:srgbClr val="0070C0"/>
              </a:solidFill>
            </a:endParaRPr>
          </a:p>
          <a:p>
            <a:pPr eaLnBrk="1" hangingPunct="1"/>
            <a:r>
              <a:rPr lang="zh-CN" altLang="en-US" sz="2800" b="1">
                <a:solidFill>
                  <a:srgbClr val="0070C0"/>
                </a:solidFill>
              </a:rPr>
              <a:t>      我国实行义务兵与志愿兵相结合、民兵与预备役相结合的兵役制度。</a:t>
            </a:r>
            <a:endParaRPr lang="zh-CN" altLang="en-US" sz="2800" b="1">
              <a:solidFill>
                <a:srgbClr val="0070C0"/>
              </a:solidFill>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0484"/>
                                        </p:tgtEl>
                                        <p:attrNameLst>
                                          <p:attrName>style.visibility</p:attrName>
                                        </p:attrNameLst>
                                      </p:cBhvr>
                                      <p:to>
                                        <p:strVal val="visible"/>
                                      </p:to>
                                    </p:set>
                                    <p:animEffect transition="in" filter="box(in)">
                                      <p:cBhvr>
                                        <p:cTn id="7" dur="2000"/>
                                        <p:tgtEl>
                                          <p:spTgt spid="204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4" grpId="0" bldLvl="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矩形 39938"/>
          <p:cNvSpPr>
            <a:spLocks noChangeArrowheads="1"/>
          </p:cNvSpPr>
          <p:nvPr/>
        </p:nvSpPr>
        <p:spPr bwMode="auto">
          <a:xfrm>
            <a:off x="6003925" y="3684588"/>
            <a:ext cx="309880" cy="76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endParaRPr lang="zh-CN" altLang="en-US" sz="4400">
              <a:solidFill>
                <a:schemeClr val="tx2"/>
              </a:solidFill>
              <a:latin typeface="Times New Roman" panose="02020603050405020304" pitchFamily="18" charset="0"/>
            </a:endParaRPr>
          </a:p>
        </p:txBody>
      </p:sp>
      <p:sp>
        <p:nvSpPr>
          <p:cNvPr id="56323" name="文本框 4103"/>
          <p:cNvSpPr txBox="1">
            <a:spLocks noChangeArrowheads="1"/>
          </p:cNvSpPr>
          <p:nvPr/>
        </p:nvSpPr>
        <p:spPr bwMode="auto">
          <a:xfrm>
            <a:off x="1784350" y="544513"/>
            <a:ext cx="2246313" cy="586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b="1">
                <a:solidFill>
                  <a:srgbClr val="006666"/>
                </a:solidFill>
                <a:ea typeface="方正姚体" panose="02010601030101010101" pitchFamily="2" charset="-122"/>
              </a:rPr>
              <a:t>讲授新课</a:t>
            </a:r>
            <a:endParaRPr lang="zh-CN" altLang="en-US" sz="3200" b="1">
              <a:solidFill>
                <a:srgbClr val="006666"/>
              </a:solidFill>
              <a:ea typeface="方正姚体" panose="02010601030101010101" pitchFamily="2" charset="-122"/>
            </a:endParaRPr>
          </a:p>
        </p:txBody>
      </p:sp>
      <p:grpSp>
        <p:nvGrpSpPr>
          <p:cNvPr id="56324" name="Group 4"/>
          <p:cNvGrpSpPr/>
          <p:nvPr/>
        </p:nvGrpSpPr>
        <p:grpSpPr bwMode="auto">
          <a:xfrm>
            <a:off x="1920875" y="938213"/>
            <a:ext cx="2374596" cy="809644"/>
            <a:chOff x="0" y="0"/>
            <a:chExt cx="3742" cy="1276"/>
          </a:xfrm>
        </p:grpSpPr>
        <p:sp>
          <p:nvSpPr>
            <p:cNvPr id="56326" name="矩形 7"/>
            <p:cNvSpPr>
              <a:spLocks noChangeArrowheads="1"/>
            </p:cNvSpPr>
            <p:nvPr/>
          </p:nvSpPr>
          <p:spPr bwMode="auto">
            <a:xfrm>
              <a:off x="882" y="0"/>
              <a:ext cx="2634" cy="1200"/>
            </a:xfrm>
            <a:custGeom>
              <a:avLst/>
              <a:gdLst>
                <a:gd name="T0" fmla="*/ 0 w 2520280"/>
                <a:gd name="T1" fmla="*/ 1200 h 1872208"/>
                <a:gd name="T2" fmla="*/ 2634 w 2520280"/>
                <a:gd name="T3" fmla="*/ 1200 h 1872208"/>
                <a:gd name="T4" fmla="*/ 0 w 2520280"/>
                <a:gd name="T5" fmla="*/ 1200 h 1872208"/>
                <a:gd name="T6" fmla="*/ 0 w 2520280"/>
                <a:gd name="T7" fmla="*/ 0 h 1872208"/>
                <a:gd name="T8" fmla="*/ 1 w 2520280"/>
                <a:gd name="T9" fmla="*/ 0 h 1872208"/>
                <a:gd name="T10" fmla="*/ 0 w 2520280"/>
                <a:gd name="T11" fmla="*/ 0 h 187220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520280" h="1872208">
                  <a:moveTo>
                    <a:pt x="0" y="1872208"/>
                  </a:moveTo>
                  <a:lnTo>
                    <a:pt x="2520280" y="1872208"/>
                  </a:lnTo>
                  <a:lnTo>
                    <a:pt x="0" y="1872208"/>
                  </a:lnTo>
                  <a:close/>
                  <a:moveTo>
                    <a:pt x="0" y="0"/>
                  </a:moveTo>
                  <a:lnTo>
                    <a:pt x="916" y="0"/>
                  </a:lnTo>
                  <a:lnTo>
                    <a:pt x="0" y="0"/>
                  </a:lnTo>
                  <a:close/>
                </a:path>
              </a:pathLst>
            </a:custGeom>
            <a:noFill/>
            <a:ln w="12700" cap="sq">
              <a:solidFill>
                <a:srgbClr val="DDDDDD"/>
              </a:solidFill>
              <a:rou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56327" name="任意多边形 16"/>
            <p:cNvSpPr>
              <a:spLocks noChangeArrowheads="1"/>
            </p:cNvSpPr>
            <p:nvPr/>
          </p:nvSpPr>
          <p:spPr bwMode="auto">
            <a:xfrm>
              <a:off x="0" y="454"/>
              <a:ext cx="826" cy="760"/>
            </a:xfrm>
            <a:custGeom>
              <a:avLst/>
              <a:gdLst>
                <a:gd name="T0" fmla="*/ 0 w 696310"/>
                <a:gd name="T1" fmla="*/ 0 h 696310"/>
                <a:gd name="T2" fmla="*/ 545 w 696310"/>
                <a:gd name="T3" fmla="*/ 0 h 696310"/>
                <a:gd name="T4" fmla="*/ 545 w 696310"/>
                <a:gd name="T5" fmla="*/ 258 h 696310"/>
                <a:gd name="T6" fmla="*/ 826 w 696310"/>
                <a:gd name="T7" fmla="*/ 258 h 696310"/>
                <a:gd name="T8" fmla="*/ 826 w 696310"/>
                <a:gd name="T9" fmla="*/ 760 h 696310"/>
                <a:gd name="T10" fmla="*/ 0 w 696310"/>
                <a:gd name="T11" fmla="*/ 760 h 696310"/>
                <a:gd name="T12" fmla="*/ 0 w 696310"/>
                <a:gd name="T13" fmla="*/ 0 h 69631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96310" h="696310">
                  <a:moveTo>
                    <a:pt x="0" y="0"/>
                  </a:moveTo>
                  <a:lnTo>
                    <a:pt x="459827" y="0"/>
                  </a:lnTo>
                  <a:lnTo>
                    <a:pt x="459827" y="236483"/>
                  </a:lnTo>
                  <a:lnTo>
                    <a:pt x="696310" y="236483"/>
                  </a:lnTo>
                  <a:lnTo>
                    <a:pt x="696310" y="696310"/>
                  </a:lnTo>
                  <a:lnTo>
                    <a:pt x="0" y="696310"/>
                  </a:lnTo>
                  <a:lnTo>
                    <a:pt x="0" y="0"/>
                  </a:lnTo>
                  <a:close/>
                </a:path>
              </a:pathLst>
            </a:custGeom>
            <a:solidFill>
              <a:srgbClr val="00808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6328" name="矩形 17"/>
            <p:cNvSpPr>
              <a:spLocks noChangeArrowheads="1"/>
            </p:cNvSpPr>
            <p:nvPr/>
          </p:nvSpPr>
          <p:spPr bwMode="auto">
            <a:xfrm>
              <a:off x="570" y="374"/>
              <a:ext cx="258" cy="265"/>
            </a:xfrm>
            <a:prstGeom prst="rect">
              <a:avLst/>
            </a:prstGeom>
            <a:solidFill>
              <a:srgbClr val="008080">
                <a:alpha val="5098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215900" rIns="179705" bIns="0" anchor="ctr"/>
            <a:lstStyle/>
            <a:p>
              <a:pPr algn="ctr"/>
              <a:endParaRPr lang="zh-CN" altLang="en-US" sz="400">
                <a:solidFill>
                  <a:srgbClr val="FFFFFF"/>
                </a:solidFill>
              </a:endParaRPr>
            </a:p>
          </p:txBody>
        </p:sp>
        <p:sp>
          <p:nvSpPr>
            <p:cNvPr id="56329" name="文本框 6151"/>
            <p:cNvSpPr txBox="1">
              <a:spLocks noChangeArrowheads="1"/>
            </p:cNvSpPr>
            <p:nvPr/>
          </p:nvSpPr>
          <p:spPr bwMode="auto">
            <a:xfrm>
              <a:off x="878" y="432"/>
              <a:ext cx="2864" cy="8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b="1">
                  <a:solidFill>
                    <a:srgbClr val="006666"/>
                  </a:solidFill>
                  <a:latin typeface="微软雅黑" panose="020B0503020204020204" pitchFamily="34" charset="-122"/>
                  <a:ea typeface="微软雅黑" panose="020B0503020204020204" pitchFamily="34" charset="-122"/>
                  <a:sym typeface="宋体" panose="02010600030101010101" pitchFamily="2" charset="-122"/>
                </a:rPr>
                <a:t>  依法纳税</a:t>
              </a:r>
              <a:endParaRPr lang="zh-CN" altLang="en-US"/>
            </a:p>
          </p:txBody>
        </p:sp>
        <p:sp>
          <p:nvSpPr>
            <p:cNvPr id="56330" name="文本框 6152"/>
            <p:cNvSpPr txBox="1">
              <a:spLocks noChangeArrowheads="1"/>
            </p:cNvSpPr>
            <p:nvPr/>
          </p:nvSpPr>
          <p:spPr bwMode="auto">
            <a:xfrm>
              <a:off x="0" y="453"/>
              <a:ext cx="872" cy="8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a:solidFill>
                    <a:srgbClr val="0000FF"/>
                  </a:solidFill>
                  <a:latin typeface="微软雅黑" panose="020B0503020204020204" pitchFamily="34" charset="-122"/>
                  <a:ea typeface="微软雅黑" panose="020B0503020204020204" pitchFamily="34" charset="-122"/>
                </a:rPr>
                <a:t>四</a:t>
              </a:r>
              <a:endParaRPr lang="zh-CN" altLang="en-US"/>
            </a:p>
          </p:txBody>
        </p:sp>
      </p:grpSp>
      <p:pic>
        <p:nvPicPr>
          <p:cNvPr id="56325" name="Picture 10" descr="7">
            <a:hlinkClick r:id="rId1"/>
          </p:cNvPr>
          <p:cNvPicPr>
            <a:picLocks noChangeArrowheads="1"/>
          </p:cNvPicPr>
          <p:nvPr/>
        </p:nvPicPr>
        <p:blipFill>
          <a:blip r:embed="rId2">
            <a:extLst>
              <a:ext uri="{28A0092B-C50C-407E-A947-70E740481C1C}">
                <a14:useLocalDpi xmlns:a14="http://schemas.microsoft.com/office/drawing/2010/main" val="0"/>
              </a:ext>
            </a:extLst>
          </a:blip>
          <a:srcRect b="4404"/>
          <a:stretch>
            <a:fillRect/>
          </a:stretch>
        </p:blipFill>
        <p:spPr bwMode="auto">
          <a:xfrm>
            <a:off x="3073400" y="1774825"/>
            <a:ext cx="5616575" cy="4354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文本框 4103"/>
          <p:cNvSpPr txBox="1">
            <a:spLocks noChangeArrowheads="1"/>
          </p:cNvSpPr>
          <p:nvPr/>
        </p:nvSpPr>
        <p:spPr bwMode="auto">
          <a:xfrm>
            <a:off x="1852613" y="544513"/>
            <a:ext cx="2001837" cy="586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b="1">
                <a:solidFill>
                  <a:srgbClr val="006666"/>
                </a:solidFill>
                <a:ea typeface="方正姚体" panose="02010601030101010101" pitchFamily="2" charset="-122"/>
              </a:rPr>
              <a:t>讲授新课</a:t>
            </a:r>
            <a:endParaRPr lang="zh-CN" altLang="en-US" sz="3200" b="1">
              <a:solidFill>
                <a:srgbClr val="006666"/>
              </a:solidFill>
              <a:ea typeface="方正姚体" panose="02010601030101010101" pitchFamily="2" charset="-122"/>
            </a:endParaRPr>
          </a:p>
        </p:txBody>
      </p:sp>
      <p:pic>
        <p:nvPicPr>
          <p:cNvPr id="57347" name="图片 4" descr="图片4"/>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6048375" y="2665413"/>
            <a:ext cx="4572000" cy="3905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84" name="文本框 2"/>
          <p:cNvSpPr txBox="1">
            <a:spLocks noChangeArrowheads="1"/>
          </p:cNvSpPr>
          <p:nvPr/>
        </p:nvSpPr>
        <p:spPr bwMode="auto">
          <a:xfrm>
            <a:off x="2855913" y="1268413"/>
            <a:ext cx="4083050" cy="2245360"/>
          </a:xfrm>
          <a:prstGeom prst="rect">
            <a:avLst/>
          </a:prstGeom>
          <a:noFill/>
          <a:ln w="9525">
            <a:solidFill>
              <a:srgbClr val="002060"/>
            </a:solidFill>
            <a:miter lim="800000"/>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800" b="1">
                <a:solidFill>
                  <a:srgbClr val="0070C0"/>
                </a:solidFill>
              </a:rPr>
              <a:t>   </a:t>
            </a:r>
            <a:r>
              <a:rPr lang="zh-CN" altLang="en-US" sz="2800" b="1">
                <a:solidFill>
                  <a:srgbClr val="0070C0"/>
                </a:solidFill>
              </a:rPr>
              <a:t>   依照纳税是公民的一项基本义务。</a:t>
            </a:r>
            <a:endParaRPr lang="zh-CN" altLang="en-US" sz="2800" b="1">
              <a:solidFill>
                <a:srgbClr val="0070C0"/>
              </a:solidFill>
            </a:endParaRPr>
          </a:p>
          <a:p>
            <a:pPr eaLnBrk="1" hangingPunct="1"/>
            <a:r>
              <a:rPr lang="zh-CN" altLang="en-US" sz="2800" b="1">
                <a:solidFill>
                  <a:srgbClr val="0070C0"/>
                </a:solidFill>
              </a:rPr>
              <a:t>      任命偷税、抗税、欠税、漏税的行为都是违法行为。</a:t>
            </a:r>
            <a:endParaRPr lang="zh-CN" altLang="en-US" sz="2800" b="1">
              <a:solidFill>
                <a:srgbClr val="0070C0"/>
              </a:solidFill>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0484"/>
                                        </p:tgtEl>
                                        <p:attrNameLst>
                                          <p:attrName>style.visibility</p:attrName>
                                        </p:attrNameLst>
                                      </p:cBhvr>
                                      <p:to>
                                        <p:strVal val="visible"/>
                                      </p:to>
                                    </p:set>
                                    <p:animEffect transition="in" filter="box(in)">
                                      <p:cBhvr>
                                        <p:cTn id="7" dur="2000"/>
                                        <p:tgtEl>
                                          <p:spTgt spid="204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4" grpId="0" bldLvl="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文本框 4103"/>
          <p:cNvSpPr txBox="1">
            <a:spLocks noChangeArrowheads="1"/>
          </p:cNvSpPr>
          <p:nvPr/>
        </p:nvSpPr>
        <p:spPr bwMode="auto">
          <a:xfrm>
            <a:off x="1852613" y="544513"/>
            <a:ext cx="2001837" cy="586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b="1">
                <a:solidFill>
                  <a:srgbClr val="006666"/>
                </a:solidFill>
                <a:ea typeface="方正姚体" panose="02010601030101010101" pitchFamily="2" charset="-122"/>
              </a:rPr>
              <a:t>课堂小结</a:t>
            </a:r>
            <a:endParaRPr lang="zh-CN" altLang="en-US" sz="3200" b="1">
              <a:solidFill>
                <a:srgbClr val="006666"/>
              </a:solidFill>
              <a:ea typeface="方正姚体" panose="02010601030101010101" pitchFamily="2" charset="-122"/>
            </a:endParaRPr>
          </a:p>
        </p:txBody>
      </p:sp>
      <p:sp>
        <p:nvSpPr>
          <p:cNvPr id="58371" name="文本框 1"/>
          <p:cNvSpPr txBox="1">
            <a:spLocks noChangeArrowheads="1"/>
          </p:cNvSpPr>
          <p:nvPr/>
        </p:nvSpPr>
        <p:spPr bwMode="auto">
          <a:xfrm>
            <a:off x="2319655" y="2095500"/>
            <a:ext cx="798195" cy="3154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4000" b="1"/>
              <a:t>公民基本义务</a:t>
            </a:r>
            <a:endParaRPr lang="zh-CN" altLang="en-US" sz="4000" b="1"/>
          </a:p>
        </p:txBody>
      </p:sp>
      <p:sp>
        <p:nvSpPr>
          <p:cNvPr id="58372" name="左大括号 4"/>
          <p:cNvSpPr/>
          <p:nvPr/>
        </p:nvSpPr>
        <p:spPr bwMode="auto">
          <a:xfrm>
            <a:off x="3117850" y="1638300"/>
            <a:ext cx="347663" cy="4425950"/>
          </a:xfrm>
          <a:prstGeom prst="leftBrace">
            <a:avLst>
              <a:gd name="adj1" fmla="val 0"/>
              <a:gd name="adj2" fmla="val 49102"/>
            </a:avLst>
          </a:prstGeom>
          <a:noFill/>
          <a:ln w="9525">
            <a:solidFill>
              <a:srgbClr val="4A7EBB"/>
            </a:solidFill>
            <a:rou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58373" name="文本框 7"/>
          <p:cNvSpPr txBox="1">
            <a:spLocks noChangeArrowheads="1"/>
          </p:cNvSpPr>
          <p:nvPr/>
        </p:nvSpPr>
        <p:spPr bwMode="auto">
          <a:xfrm>
            <a:off x="3432175" y="1238250"/>
            <a:ext cx="20193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b="1"/>
              <a:t>遵守宪法法律</a:t>
            </a:r>
            <a:endParaRPr lang="zh-CN" altLang="en-US" sz="2400" b="1"/>
          </a:p>
        </p:txBody>
      </p:sp>
      <p:sp>
        <p:nvSpPr>
          <p:cNvPr id="58374" name="文本框 9"/>
          <p:cNvSpPr txBox="1">
            <a:spLocks noChangeArrowheads="1"/>
          </p:cNvSpPr>
          <p:nvPr/>
        </p:nvSpPr>
        <p:spPr bwMode="auto">
          <a:xfrm>
            <a:off x="5737225" y="447675"/>
            <a:ext cx="4679950" cy="829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b="1"/>
              <a:t>遵守宪法就是要忠于宪法，维护宪法尊严，保障宪法的实施</a:t>
            </a:r>
            <a:endParaRPr lang="zh-CN" altLang="en-US" sz="2400" b="1"/>
          </a:p>
        </p:txBody>
      </p:sp>
      <p:sp>
        <p:nvSpPr>
          <p:cNvPr id="58375" name="左大括号 4"/>
          <p:cNvSpPr/>
          <p:nvPr/>
        </p:nvSpPr>
        <p:spPr bwMode="auto">
          <a:xfrm>
            <a:off x="5376863" y="806450"/>
            <a:ext cx="347662" cy="1296988"/>
          </a:xfrm>
          <a:prstGeom prst="leftBrace">
            <a:avLst>
              <a:gd name="adj1" fmla="val 0"/>
              <a:gd name="adj2" fmla="val 49102"/>
            </a:avLst>
          </a:prstGeom>
          <a:noFill/>
          <a:ln w="9525">
            <a:solidFill>
              <a:srgbClr val="4A7EBB"/>
            </a:solidFill>
            <a:rou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58376" name="文本框 11"/>
          <p:cNvSpPr txBox="1">
            <a:spLocks noChangeArrowheads="1"/>
          </p:cNvSpPr>
          <p:nvPr/>
        </p:nvSpPr>
        <p:spPr bwMode="auto">
          <a:xfrm>
            <a:off x="5737225" y="1382713"/>
            <a:ext cx="4606925" cy="829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a:t> </a:t>
            </a:r>
            <a:r>
              <a:rPr lang="zh-CN" altLang="en-US" sz="2400" b="1">
                <a:latin typeface="宋体" panose="02010600030101010101" pitchFamily="2" charset="-122"/>
              </a:rPr>
              <a:t>我国宪法和法律是全国各族人民意志和利益的集中体现</a:t>
            </a:r>
            <a:endParaRPr lang="zh-CN" altLang="en-US" sz="2400" b="1">
              <a:latin typeface="宋体" panose="02010600030101010101" pitchFamily="2" charset="-122"/>
            </a:endParaRPr>
          </a:p>
        </p:txBody>
      </p:sp>
      <p:sp>
        <p:nvSpPr>
          <p:cNvPr id="58377" name="文本框 12"/>
          <p:cNvSpPr txBox="1">
            <a:spLocks noChangeArrowheads="1"/>
          </p:cNvSpPr>
          <p:nvPr/>
        </p:nvSpPr>
        <p:spPr bwMode="auto">
          <a:xfrm>
            <a:off x="3287713" y="5775325"/>
            <a:ext cx="140716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b="1"/>
              <a:t>依法纳税</a:t>
            </a:r>
            <a:endParaRPr lang="zh-CN" altLang="en-US" sz="2400" b="1"/>
          </a:p>
        </p:txBody>
      </p:sp>
      <p:sp>
        <p:nvSpPr>
          <p:cNvPr id="58378" name="文本框 16"/>
          <p:cNvSpPr txBox="1">
            <a:spLocks noChangeArrowheads="1"/>
          </p:cNvSpPr>
          <p:nvPr/>
        </p:nvSpPr>
        <p:spPr bwMode="auto">
          <a:xfrm>
            <a:off x="5376863" y="3471863"/>
            <a:ext cx="4751387" cy="829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b="1"/>
              <a:t>维护国家安全、荣誉和利益是每个公民义不容辞的责任</a:t>
            </a:r>
            <a:endParaRPr lang="zh-CN" altLang="en-US" sz="2400" b="1"/>
          </a:p>
        </p:txBody>
      </p:sp>
      <p:sp>
        <p:nvSpPr>
          <p:cNvPr id="58379" name="文本框 17"/>
          <p:cNvSpPr txBox="1">
            <a:spLocks noChangeArrowheads="1"/>
          </p:cNvSpPr>
          <p:nvPr/>
        </p:nvSpPr>
        <p:spPr bwMode="auto">
          <a:xfrm>
            <a:off x="4872038" y="6092825"/>
            <a:ext cx="446786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b="1"/>
              <a:t>税收是国家财政收入的主要来源</a:t>
            </a:r>
            <a:endParaRPr lang="zh-CN" altLang="en-US" sz="2400" b="1"/>
          </a:p>
        </p:txBody>
      </p:sp>
      <p:sp>
        <p:nvSpPr>
          <p:cNvPr id="58380" name="文本框 9"/>
          <p:cNvSpPr txBox="1">
            <a:spLocks noChangeArrowheads="1"/>
          </p:cNvSpPr>
          <p:nvPr/>
        </p:nvSpPr>
        <p:spPr bwMode="auto">
          <a:xfrm>
            <a:off x="5376863" y="2247900"/>
            <a:ext cx="4608512" cy="1198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b="1"/>
              <a:t>维护国家利益包括维护国家统一和全国各民族的团结，维护国家安全、荣誉和利益</a:t>
            </a:r>
            <a:endParaRPr lang="zh-CN" altLang="en-US" sz="2400" b="1"/>
          </a:p>
        </p:txBody>
      </p:sp>
      <p:sp>
        <p:nvSpPr>
          <p:cNvPr id="58381" name="文本框 9"/>
          <p:cNvSpPr txBox="1">
            <a:spLocks noChangeArrowheads="1"/>
          </p:cNvSpPr>
          <p:nvPr/>
        </p:nvSpPr>
        <p:spPr bwMode="auto">
          <a:xfrm>
            <a:off x="5303838" y="5056188"/>
            <a:ext cx="360045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b="1"/>
              <a:t>兵役分为现役与预备役</a:t>
            </a:r>
            <a:endParaRPr lang="zh-CN" altLang="en-US" sz="2400" b="1"/>
          </a:p>
        </p:txBody>
      </p:sp>
      <p:sp>
        <p:nvSpPr>
          <p:cNvPr id="58382" name="文本框 9"/>
          <p:cNvSpPr txBox="1">
            <a:spLocks noChangeArrowheads="1"/>
          </p:cNvSpPr>
          <p:nvPr/>
        </p:nvSpPr>
        <p:spPr bwMode="auto">
          <a:xfrm>
            <a:off x="4873625" y="5564188"/>
            <a:ext cx="4751388"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b="1"/>
              <a:t>依法纳税是公民的一项基本义务</a:t>
            </a:r>
            <a:endParaRPr lang="zh-CN" altLang="en-US" sz="2400" b="1"/>
          </a:p>
        </p:txBody>
      </p:sp>
      <p:sp>
        <p:nvSpPr>
          <p:cNvPr id="58383" name="文本框 7"/>
          <p:cNvSpPr txBox="1">
            <a:spLocks noChangeArrowheads="1"/>
          </p:cNvSpPr>
          <p:nvPr/>
        </p:nvSpPr>
        <p:spPr bwMode="auto">
          <a:xfrm>
            <a:off x="3216275" y="2967038"/>
            <a:ext cx="20193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b="1"/>
              <a:t>维护国家利益</a:t>
            </a:r>
            <a:endParaRPr lang="zh-CN" altLang="en-US" b="1"/>
          </a:p>
        </p:txBody>
      </p:sp>
      <p:sp>
        <p:nvSpPr>
          <p:cNvPr id="58384" name="左大括号 4"/>
          <p:cNvSpPr/>
          <p:nvPr/>
        </p:nvSpPr>
        <p:spPr bwMode="auto">
          <a:xfrm>
            <a:off x="5016500" y="2390775"/>
            <a:ext cx="347663" cy="1657350"/>
          </a:xfrm>
          <a:prstGeom prst="leftBrace">
            <a:avLst>
              <a:gd name="adj1" fmla="val 0"/>
              <a:gd name="adj2" fmla="val 49102"/>
            </a:avLst>
          </a:prstGeom>
          <a:noFill/>
          <a:ln w="9525">
            <a:solidFill>
              <a:srgbClr val="4A7EBB"/>
            </a:solidFill>
            <a:rou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58385" name="文本框 7"/>
          <p:cNvSpPr txBox="1">
            <a:spLocks noChangeArrowheads="1"/>
          </p:cNvSpPr>
          <p:nvPr/>
        </p:nvSpPr>
        <p:spPr bwMode="auto">
          <a:xfrm>
            <a:off x="3360738" y="4551363"/>
            <a:ext cx="171323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b="1"/>
              <a:t>依法服兵役</a:t>
            </a:r>
            <a:endParaRPr lang="zh-CN" altLang="en-US" b="1"/>
          </a:p>
        </p:txBody>
      </p:sp>
      <p:sp>
        <p:nvSpPr>
          <p:cNvPr id="58386" name="左大括号 4"/>
          <p:cNvSpPr/>
          <p:nvPr/>
        </p:nvSpPr>
        <p:spPr bwMode="auto">
          <a:xfrm>
            <a:off x="4872038" y="4264025"/>
            <a:ext cx="347662" cy="1079500"/>
          </a:xfrm>
          <a:prstGeom prst="leftBrace">
            <a:avLst>
              <a:gd name="adj1" fmla="val 0"/>
              <a:gd name="adj2" fmla="val 49102"/>
            </a:avLst>
          </a:prstGeom>
          <a:noFill/>
          <a:ln w="9525">
            <a:solidFill>
              <a:srgbClr val="4A7EBB"/>
            </a:solidFill>
            <a:rou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58387" name="文本框 9"/>
          <p:cNvSpPr txBox="1">
            <a:spLocks noChangeArrowheads="1"/>
          </p:cNvSpPr>
          <p:nvPr/>
        </p:nvSpPr>
        <p:spPr bwMode="auto">
          <a:xfrm>
            <a:off x="5232400" y="4191000"/>
            <a:ext cx="5184775" cy="829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b="1"/>
              <a:t>依照法律服兵役和参加民兵组织是公民的光荣义务</a:t>
            </a:r>
            <a:endParaRPr lang="zh-CN" altLang="en-US" sz="2400" b="1"/>
          </a:p>
        </p:txBody>
      </p:sp>
      <p:sp>
        <p:nvSpPr>
          <p:cNvPr id="58388" name="左大括号 4"/>
          <p:cNvSpPr/>
          <p:nvPr/>
        </p:nvSpPr>
        <p:spPr bwMode="auto">
          <a:xfrm>
            <a:off x="4584700" y="5703888"/>
            <a:ext cx="347663" cy="792162"/>
          </a:xfrm>
          <a:prstGeom prst="leftBrace">
            <a:avLst>
              <a:gd name="adj1" fmla="val 0"/>
              <a:gd name="adj2" fmla="val 49102"/>
            </a:avLst>
          </a:prstGeom>
          <a:noFill/>
          <a:ln w="9525">
            <a:solidFill>
              <a:srgbClr val="4A7EBB"/>
            </a:solidFill>
            <a:round/>
          </a:ln>
          <a:extLst>
            <a:ext uri="{909E8E84-426E-40DD-AFC4-6F175D3DCCD1}">
              <a14:hiddenFill xmlns:a14="http://schemas.microsoft.com/office/drawing/2010/main">
                <a:solidFill>
                  <a:srgbClr val="FFFFFF"/>
                </a:solidFill>
              </a14:hiddenFill>
            </a:ext>
          </a:extLst>
        </p:spPr>
        <p:txBody>
          <a:bodyP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文本框 9221"/>
          <p:cNvSpPr txBox="1">
            <a:spLocks noChangeArrowheads="1"/>
          </p:cNvSpPr>
          <p:nvPr/>
        </p:nvSpPr>
        <p:spPr bwMode="auto">
          <a:xfrm>
            <a:off x="2063750" y="1196975"/>
            <a:ext cx="8310563" cy="43103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40000"/>
              </a:lnSpc>
            </a:pPr>
            <a:r>
              <a:rPr lang="zh-CN" altLang="en-US" sz="2800" b="1">
                <a:latin typeface="黑体" panose="02010609060101010101" charset="-122"/>
                <a:ea typeface="黑体" panose="02010609060101010101" charset="-122"/>
                <a:sym typeface="宋体" panose="02010600030101010101" pitchFamily="2" charset="-122"/>
              </a:rPr>
              <a:t>1.</a:t>
            </a:r>
            <a:r>
              <a:rPr lang="zh-CN" altLang="en-US" sz="2800" b="1">
                <a:latin typeface="宋体" panose="02010600030101010101" pitchFamily="2" charset="-122"/>
              </a:rPr>
              <a:t>遵守宪法和法律的具体表现是(    )</a:t>
            </a:r>
            <a:endParaRPr lang="zh-CN" altLang="en-US" sz="2800" b="1">
              <a:latin typeface="宋体" panose="02010600030101010101" pitchFamily="2" charset="-122"/>
            </a:endParaRPr>
          </a:p>
          <a:p>
            <a:pPr eaLnBrk="1" hangingPunct="1">
              <a:lnSpc>
                <a:spcPct val="140000"/>
              </a:lnSpc>
            </a:pPr>
            <a:r>
              <a:rPr lang="zh-CN" altLang="en-US" sz="2800" b="1">
                <a:latin typeface="宋体" panose="02010600030101010101" pitchFamily="2" charset="-122"/>
              </a:rPr>
              <a:t>①保守国家秘密  </a:t>
            </a:r>
            <a:endParaRPr lang="en-US" altLang="zh-CN" sz="2800" b="1">
              <a:latin typeface="宋体" panose="02010600030101010101" pitchFamily="2" charset="-122"/>
            </a:endParaRPr>
          </a:p>
          <a:p>
            <a:pPr eaLnBrk="1" hangingPunct="1">
              <a:lnSpc>
                <a:spcPct val="140000"/>
              </a:lnSpc>
            </a:pPr>
            <a:r>
              <a:rPr lang="zh-CN" altLang="en-US" sz="2800" b="1">
                <a:latin typeface="宋体" panose="02010600030101010101" pitchFamily="2" charset="-122"/>
              </a:rPr>
              <a:t>②爱护公共财产  </a:t>
            </a:r>
            <a:endParaRPr lang="en-US" altLang="zh-CN" sz="2800" b="1">
              <a:latin typeface="宋体" panose="02010600030101010101" pitchFamily="2" charset="-122"/>
            </a:endParaRPr>
          </a:p>
          <a:p>
            <a:pPr eaLnBrk="1" hangingPunct="1">
              <a:lnSpc>
                <a:spcPct val="140000"/>
              </a:lnSpc>
            </a:pPr>
            <a:r>
              <a:rPr lang="zh-CN" altLang="en-US" sz="2800" b="1">
                <a:latin typeface="宋体" panose="02010600030101010101" pitchFamily="2" charset="-122"/>
              </a:rPr>
              <a:t>③遵守劳动纪律  </a:t>
            </a:r>
            <a:endParaRPr lang="en-US" altLang="zh-CN" sz="2800" b="1">
              <a:latin typeface="宋体" panose="02010600030101010101" pitchFamily="2" charset="-122"/>
            </a:endParaRPr>
          </a:p>
          <a:p>
            <a:pPr eaLnBrk="1" hangingPunct="1">
              <a:lnSpc>
                <a:spcPct val="140000"/>
              </a:lnSpc>
            </a:pPr>
            <a:r>
              <a:rPr lang="zh-CN" altLang="en-US" sz="2800" b="1">
                <a:latin typeface="宋体" panose="02010600030101010101" pitchFamily="2" charset="-122"/>
              </a:rPr>
              <a:t>④遵守公共秩序，尊重社会公德。</a:t>
            </a:r>
            <a:endParaRPr lang="zh-CN" altLang="en-US" sz="2800" b="1">
              <a:latin typeface="宋体" panose="02010600030101010101" pitchFamily="2" charset="-122"/>
            </a:endParaRPr>
          </a:p>
          <a:p>
            <a:pPr eaLnBrk="1" hangingPunct="1">
              <a:lnSpc>
                <a:spcPct val="140000"/>
              </a:lnSpc>
            </a:pPr>
            <a:r>
              <a:rPr lang="zh-CN" altLang="en-US" sz="2800" b="1">
                <a:latin typeface="宋体" panose="02010600030101010101" pitchFamily="2" charset="-122"/>
              </a:rPr>
              <a:t>A. ①②③   	B. ①③④   	</a:t>
            </a:r>
            <a:endParaRPr lang="zh-CN" altLang="en-US" sz="2800" b="1">
              <a:latin typeface="宋体" panose="02010600030101010101" pitchFamily="2" charset="-122"/>
            </a:endParaRPr>
          </a:p>
          <a:p>
            <a:pPr eaLnBrk="1" hangingPunct="1">
              <a:lnSpc>
                <a:spcPct val="140000"/>
              </a:lnSpc>
            </a:pPr>
            <a:r>
              <a:rPr lang="zh-CN" altLang="en-US" sz="2800" b="1">
                <a:latin typeface="宋体" panose="02010600030101010101" pitchFamily="2" charset="-122"/>
              </a:rPr>
              <a:t>C. ②③④ 	     D. ①②③④</a:t>
            </a:r>
            <a:endParaRPr lang="zh-CN" altLang="en-US" sz="2800" b="1">
              <a:latin typeface="宋体" panose="02010600030101010101" pitchFamily="2" charset="-122"/>
            </a:endParaRPr>
          </a:p>
        </p:txBody>
      </p:sp>
      <p:sp>
        <p:nvSpPr>
          <p:cNvPr id="24579" name="文本框 10244"/>
          <p:cNvSpPr txBox="1">
            <a:spLocks noChangeArrowheads="1"/>
          </p:cNvSpPr>
          <p:nvPr/>
        </p:nvSpPr>
        <p:spPr bwMode="auto">
          <a:xfrm>
            <a:off x="7392988" y="1052513"/>
            <a:ext cx="981075" cy="1014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6000" b="1">
                <a:solidFill>
                  <a:srgbClr val="FF0000"/>
                </a:solidFill>
                <a:latin typeface="Times New Roman" panose="02020603050405020304" pitchFamily="18" charset="0"/>
                <a:sym typeface="Times New Roman" panose="02020603050405020304" pitchFamily="18" charset="0"/>
              </a:rPr>
              <a:t>D </a:t>
            </a:r>
            <a:r>
              <a:rPr lang="zh-CN" altLang="en-US" b="1">
                <a:solidFill>
                  <a:srgbClr val="FF0000"/>
                </a:solidFill>
                <a:latin typeface="Times New Roman" panose="02020603050405020304" pitchFamily="18" charset="0"/>
                <a:sym typeface="Times New Roman" panose="02020603050405020304" pitchFamily="18" charset="0"/>
              </a:rPr>
              <a:t> </a:t>
            </a:r>
            <a:endParaRPr lang="zh-CN" altLang="en-US" b="1">
              <a:solidFill>
                <a:srgbClr val="FF0000"/>
              </a:solidFill>
              <a:latin typeface="Times New Roman" panose="02020603050405020304" pitchFamily="18" charset="0"/>
              <a:cs typeface="Times New Roman" panose="02020603050405020304" pitchFamily="18" charset="0"/>
              <a:sym typeface="Times New Roman" panose="02020603050405020304" pitchFamily="18" charset="0"/>
            </a:endParaRPr>
          </a:p>
        </p:txBody>
      </p:sp>
      <p:sp>
        <p:nvSpPr>
          <p:cNvPr id="59396" name="文本框 4103"/>
          <p:cNvSpPr txBox="1">
            <a:spLocks noChangeArrowheads="1"/>
          </p:cNvSpPr>
          <p:nvPr/>
        </p:nvSpPr>
        <p:spPr bwMode="auto">
          <a:xfrm>
            <a:off x="1793875" y="544513"/>
            <a:ext cx="2001838" cy="586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b="1">
                <a:solidFill>
                  <a:srgbClr val="006666"/>
                </a:solidFill>
                <a:ea typeface="方正姚体" panose="02010601030101010101" pitchFamily="2" charset="-122"/>
              </a:rPr>
              <a:t>当堂练习</a:t>
            </a:r>
            <a:endParaRPr lang="zh-CN" altLang="en-US" sz="3200" b="1">
              <a:solidFill>
                <a:srgbClr val="006666"/>
              </a:solidFill>
              <a:ea typeface="方正姚体" panose="02010601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4579"/>
                                        </p:tgtEl>
                                        <p:attrNameLst>
                                          <p:attrName>style.visibility</p:attrName>
                                        </p:attrNameLst>
                                      </p:cBhvr>
                                      <p:to>
                                        <p:strVal val="visible"/>
                                      </p:to>
                                    </p:set>
                                    <p:anim calcmode="lin" valueType="num">
                                      <p:cBhvr>
                                        <p:cTn id="7" dur="500" fill="hold"/>
                                        <p:tgtEl>
                                          <p:spTgt spid="24579"/>
                                        </p:tgtEl>
                                        <p:attrNameLst>
                                          <p:attrName>ppt_x</p:attrName>
                                        </p:attrNameLst>
                                      </p:cBhvr>
                                      <p:tavLst>
                                        <p:tav tm="0">
                                          <p:val>
                                            <p:strVal val="#ppt_x"/>
                                          </p:val>
                                        </p:tav>
                                        <p:tav tm="100000">
                                          <p:val>
                                            <p:strVal val="#ppt_x"/>
                                          </p:val>
                                        </p:tav>
                                      </p:tavLst>
                                    </p:anim>
                                    <p:anim calcmode="lin" valueType="num">
                                      <p:cBhvr>
                                        <p:cTn id="8" dur="500" fill="hold"/>
                                        <p:tgtEl>
                                          <p:spTgt spid="2457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9" grpId="0" bldLvl="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文本框 10243"/>
          <p:cNvSpPr txBox="1">
            <a:spLocks noChangeArrowheads="1"/>
          </p:cNvSpPr>
          <p:nvPr/>
        </p:nvSpPr>
        <p:spPr bwMode="auto">
          <a:xfrm>
            <a:off x="2049463" y="549275"/>
            <a:ext cx="7704137" cy="569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395605"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200">
              <a:latin typeface="宋体" panose="02010600030101010101" pitchFamily="2" charset="-122"/>
              <a:sym typeface="宋体" panose="02010600030101010101" pitchFamily="2" charset="-122"/>
            </a:endParaRPr>
          </a:p>
          <a:p>
            <a:pPr eaLnBrk="1" hangingPunct="1"/>
            <a:r>
              <a:rPr lang="en-US" altLang="zh-CN" sz="3200" b="1">
                <a:latin typeface="黑体" panose="02010609060101010101" charset="-122"/>
                <a:ea typeface="黑体" panose="02010609060101010101" charset="-122"/>
                <a:sym typeface="宋体" panose="02010600030101010101" pitchFamily="2" charset="-122"/>
              </a:rPr>
              <a:t>2.</a:t>
            </a:r>
            <a:r>
              <a:rPr lang="zh-CN" altLang="en-US" sz="3200" b="1">
                <a:latin typeface="黑体" panose="02010609060101010101" charset="-122"/>
                <a:ea typeface="黑体" panose="02010609060101010101" charset="-122"/>
                <a:sym typeface="宋体" panose="02010600030101010101" pitchFamily="2" charset="-122"/>
              </a:rPr>
              <a:t>2017年3月10日，中国外交部发言人耿爽在回应韩国前总统朴槿惠被弹劾一案时再次敦促韩国停止部署“萨德”反导系统。萨德入韩，不仅直接损害中国的战略安全利益，也损害其他国家的利益。小闽在网上发文谴责韩国行径，他履行的基本义务是（   ）</a:t>
            </a:r>
            <a:endParaRPr lang="zh-CN" altLang="en-US" sz="3200" b="1">
              <a:latin typeface="黑体" panose="02010609060101010101" charset="-122"/>
              <a:ea typeface="黑体" panose="02010609060101010101" charset="-122"/>
              <a:sym typeface="宋体" panose="02010600030101010101" pitchFamily="2" charset="-122"/>
            </a:endParaRPr>
          </a:p>
          <a:p>
            <a:pPr eaLnBrk="1" hangingPunct="1"/>
            <a:r>
              <a:rPr lang="zh-CN" altLang="en-US" sz="3200" b="1">
                <a:latin typeface="黑体" panose="02010609060101010101" charset="-122"/>
                <a:ea typeface="黑体" panose="02010609060101010101" charset="-122"/>
                <a:sym typeface="宋体" panose="02010600030101010101" pitchFamily="2" charset="-122"/>
              </a:rPr>
              <a:t>A. 维护国家统一                                          </a:t>
            </a:r>
            <a:endParaRPr lang="zh-CN" altLang="en-US" sz="3200" b="1">
              <a:latin typeface="黑体" panose="02010609060101010101" charset="-122"/>
              <a:ea typeface="黑体" panose="02010609060101010101" charset="-122"/>
              <a:sym typeface="宋体" panose="02010600030101010101" pitchFamily="2" charset="-122"/>
            </a:endParaRPr>
          </a:p>
          <a:p>
            <a:pPr eaLnBrk="1" hangingPunct="1"/>
            <a:r>
              <a:rPr lang="zh-CN" altLang="en-US" sz="3200" b="1">
                <a:latin typeface="黑体" panose="02010609060101010101" charset="-122"/>
                <a:ea typeface="黑体" panose="02010609060101010101" charset="-122"/>
                <a:sym typeface="宋体" panose="02010600030101010101" pitchFamily="2" charset="-122"/>
              </a:rPr>
              <a:t>B. 维护各民族团结</a:t>
            </a:r>
            <a:endParaRPr lang="zh-CN" altLang="en-US" sz="3200" b="1">
              <a:latin typeface="黑体" panose="02010609060101010101" charset="-122"/>
              <a:ea typeface="黑体" panose="02010609060101010101" charset="-122"/>
              <a:sym typeface="宋体" panose="02010600030101010101" pitchFamily="2" charset="-122"/>
            </a:endParaRPr>
          </a:p>
          <a:p>
            <a:pPr eaLnBrk="1" hangingPunct="1"/>
            <a:r>
              <a:rPr lang="zh-CN" altLang="en-US" sz="3200" b="1">
                <a:latin typeface="黑体" panose="02010609060101010101" charset="-122"/>
                <a:ea typeface="黑体" panose="02010609060101010101" charset="-122"/>
                <a:sym typeface="宋体" panose="02010600030101010101" pitchFamily="2" charset="-122"/>
              </a:rPr>
              <a:t>C. 维护国家的安全、荣誉和利益                  </a:t>
            </a:r>
            <a:endParaRPr lang="zh-CN" altLang="en-US" sz="3200" b="1">
              <a:latin typeface="黑体" panose="02010609060101010101" charset="-122"/>
              <a:ea typeface="黑体" panose="02010609060101010101" charset="-122"/>
              <a:sym typeface="宋体" panose="02010600030101010101" pitchFamily="2" charset="-122"/>
            </a:endParaRPr>
          </a:p>
          <a:p>
            <a:pPr eaLnBrk="1" hangingPunct="1"/>
            <a:r>
              <a:rPr lang="zh-CN" altLang="en-US" sz="3200" b="1">
                <a:latin typeface="黑体" panose="02010609060101010101" charset="-122"/>
                <a:ea typeface="黑体" panose="02010609060101010101" charset="-122"/>
                <a:sym typeface="宋体" panose="02010600030101010101" pitchFamily="2" charset="-122"/>
              </a:rPr>
              <a:t>D. 保守国家秘密</a:t>
            </a:r>
            <a:endParaRPr lang="zh-CN" altLang="en-US" sz="3200" b="1">
              <a:latin typeface="黑体" panose="02010609060101010101" charset="-122"/>
              <a:ea typeface="黑体" panose="02010609060101010101" charset="-122"/>
              <a:sym typeface="宋体" panose="02010600030101010101" pitchFamily="2" charset="-122"/>
            </a:endParaRPr>
          </a:p>
        </p:txBody>
      </p:sp>
      <p:sp>
        <p:nvSpPr>
          <p:cNvPr id="25603" name="文本框 10244"/>
          <p:cNvSpPr txBox="1">
            <a:spLocks noChangeArrowheads="1"/>
          </p:cNvSpPr>
          <p:nvPr/>
        </p:nvSpPr>
        <p:spPr bwMode="auto">
          <a:xfrm>
            <a:off x="3738563" y="3429000"/>
            <a:ext cx="733425" cy="1014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6000" b="1">
                <a:solidFill>
                  <a:srgbClr val="FF0000"/>
                </a:solidFill>
                <a:latin typeface="Times New Roman" panose="02020603050405020304" pitchFamily="18" charset="0"/>
                <a:sym typeface="Times New Roman" panose="02020603050405020304" pitchFamily="18" charset="0"/>
              </a:rPr>
              <a:t>C</a:t>
            </a:r>
            <a:endParaRPr lang="zh-CN" altLang="en-US" sz="6000" b="1">
              <a:solidFill>
                <a:srgbClr val="FF0000"/>
              </a:solidFill>
              <a:latin typeface="Times New Roman" panose="02020603050405020304" pitchFamily="18" charset="0"/>
              <a:cs typeface="Times New Roman" panose="02020603050405020304" pitchFamily="18" charset="0"/>
              <a:sym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5603"/>
                                        </p:tgtEl>
                                        <p:attrNameLst>
                                          <p:attrName>style.visibility</p:attrName>
                                        </p:attrNameLst>
                                      </p:cBhvr>
                                      <p:to>
                                        <p:strVal val="visible"/>
                                      </p:to>
                                    </p:set>
                                    <p:anim calcmode="lin" valueType="num">
                                      <p:cBhvr>
                                        <p:cTn id="7" dur="500" fill="hold"/>
                                        <p:tgtEl>
                                          <p:spTgt spid="25603"/>
                                        </p:tgtEl>
                                        <p:attrNameLst>
                                          <p:attrName>ppt_x</p:attrName>
                                        </p:attrNameLst>
                                      </p:cBhvr>
                                      <p:tavLst>
                                        <p:tav tm="0">
                                          <p:val>
                                            <p:strVal val="#ppt_x"/>
                                          </p:val>
                                        </p:tav>
                                        <p:tav tm="100000">
                                          <p:val>
                                            <p:strVal val="#ppt_x"/>
                                          </p:val>
                                        </p:tav>
                                      </p:tavLst>
                                    </p:anim>
                                    <p:anim calcmode="lin" valueType="num">
                                      <p:cBhvr>
                                        <p:cTn id="8" dur="500" fill="hold"/>
                                        <p:tgtEl>
                                          <p:spTgt spid="2560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3" grpId="0" bldLvl="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文本框 11267"/>
          <p:cNvSpPr txBox="1">
            <a:spLocks noChangeArrowheads="1"/>
          </p:cNvSpPr>
          <p:nvPr/>
        </p:nvSpPr>
        <p:spPr bwMode="auto">
          <a:xfrm>
            <a:off x="1774825" y="449263"/>
            <a:ext cx="8640763" cy="52622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395605"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en-US" altLang="zh-CN" sz="1200">
              <a:latin typeface="宋体" panose="02010600030101010101" pitchFamily="2" charset="-122"/>
              <a:sym typeface="宋体" panose="02010600030101010101" pitchFamily="2" charset="-122"/>
            </a:endParaRPr>
          </a:p>
          <a:p>
            <a:pPr eaLnBrk="1" hangingPunct="1"/>
            <a:r>
              <a:rPr lang="en-US" altLang="zh-CN" sz="3600" b="1">
                <a:latin typeface="黑体" panose="02010609060101010101" charset="-122"/>
                <a:ea typeface="黑体" panose="02010609060101010101" charset="-122"/>
                <a:sym typeface="宋体" panose="02010600030101010101" pitchFamily="2" charset="-122"/>
              </a:rPr>
              <a:t>3</a:t>
            </a:r>
            <a:r>
              <a:rPr lang="zh-CN" altLang="en-US" sz="3600" b="1">
                <a:latin typeface="黑体" panose="02010609060101010101" charset="-122"/>
                <a:ea typeface="黑体" panose="02010609060101010101" charset="-122"/>
                <a:sym typeface="宋体" panose="02010600030101010101" pitchFamily="2" charset="-122"/>
              </a:rPr>
              <a:t>.我国是一个统一的多民族国家。加强民族团结(    )</a:t>
            </a:r>
            <a:endParaRPr lang="zh-CN" altLang="en-US" sz="3600" b="1">
              <a:latin typeface="黑体" panose="02010609060101010101" charset="-122"/>
              <a:ea typeface="黑体" panose="02010609060101010101" charset="-122"/>
              <a:sym typeface="宋体" panose="02010600030101010101" pitchFamily="2" charset="-122"/>
            </a:endParaRPr>
          </a:p>
          <a:p>
            <a:pPr eaLnBrk="1" hangingPunct="1"/>
            <a:r>
              <a:rPr lang="zh-CN" altLang="en-US" sz="3600" b="1">
                <a:latin typeface="黑体" panose="02010609060101010101" charset="-122"/>
                <a:ea typeface="黑体" panose="02010609060101010101" charset="-122"/>
                <a:sym typeface="宋体" panose="02010600030101010101" pitchFamily="2" charset="-122"/>
              </a:rPr>
              <a:t>①有利于维护国家的长治久安   </a:t>
            </a:r>
            <a:endParaRPr lang="en-US" altLang="zh-CN" sz="3600" b="1">
              <a:latin typeface="黑体" panose="02010609060101010101" charset="-122"/>
              <a:ea typeface="黑体" panose="02010609060101010101" charset="-122"/>
              <a:sym typeface="宋体" panose="02010600030101010101" pitchFamily="2" charset="-122"/>
            </a:endParaRPr>
          </a:p>
          <a:p>
            <a:pPr eaLnBrk="1" hangingPunct="1"/>
            <a:r>
              <a:rPr lang="zh-CN" altLang="en-US" sz="3600" b="1">
                <a:latin typeface="黑体" panose="02010609060101010101" charset="-122"/>
                <a:ea typeface="黑体" panose="02010609060101010101" charset="-122"/>
                <a:sym typeface="宋体" panose="02010600030101010101" pitchFamily="2" charset="-122"/>
              </a:rPr>
              <a:t>②有利于促进国家的繁荣昌盛  </a:t>
            </a:r>
            <a:endParaRPr lang="en-US" altLang="zh-CN" sz="3600" b="1">
              <a:latin typeface="黑体" panose="02010609060101010101" charset="-122"/>
              <a:ea typeface="黑体" panose="02010609060101010101" charset="-122"/>
              <a:sym typeface="宋体" panose="02010600030101010101" pitchFamily="2" charset="-122"/>
            </a:endParaRPr>
          </a:p>
          <a:p>
            <a:pPr eaLnBrk="1" hangingPunct="1"/>
            <a:r>
              <a:rPr lang="zh-CN" altLang="en-US" sz="3600" b="1">
                <a:latin typeface="黑体" panose="02010609060101010101" charset="-122"/>
                <a:ea typeface="黑体" panose="02010609060101010101" charset="-122"/>
                <a:sym typeface="宋体" panose="02010600030101010101" pitchFamily="2" charset="-122"/>
              </a:rPr>
              <a:t>③有利于推动各民族共同发展   </a:t>
            </a:r>
            <a:endParaRPr lang="en-US" altLang="zh-CN" sz="3600" b="1">
              <a:latin typeface="黑体" panose="02010609060101010101" charset="-122"/>
              <a:ea typeface="黑体" panose="02010609060101010101" charset="-122"/>
              <a:sym typeface="宋体" panose="02010600030101010101" pitchFamily="2" charset="-122"/>
            </a:endParaRPr>
          </a:p>
          <a:p>
            <a:pPr eaLnBrk="1" hangingPunct="1"/>
            <a:r>
              <a:rPr lang="zh-CN" altLang="en-US" sz="3600" b="1">
                <a:latin typeface="黑体" panose="02010609060101010101" charset="-122"/>
                <a:ea typeface="黑体" panose="02010609060101010101" charset="-122"/>
                <a:sym typeface="宋体" panose="02010600030101010101" pitchFamily="2" charset="-122"/>
              </a:rPr>
              <a:t>④能够彻底消除各民族之间经济发展水平的差距</a:t>
            </a:r>
            <a:endParaRPr lang="zh-CN" altLang="en-US" sz="3600" b="1">
              <a:latin typeface="黑体" panose="02010609060101010101" charset="-122"/>
              <a:ea typeface="黑体" panose="02010609060101010101" charset="-122"/>
              <a:sym typeface="宋体" panose="02010600030101010101" pitchFamily="2" charset="-122"/>
            </a:endParaRPr>
          </a:p>
          <a:p>
            <a:pPr eaLnBrk="1" hangingPunct="1"/>
            <a:r>
              <a:rPr lang="zh-CN" altLang="en-US" sz="3600" b="1">
                <a:latin typeface="黑体" panose="02010609060101010101" charset="-122"/>
                <a:ea typeface="黑体" panose="02010609060101010101" charset="-122"/>
                <a:sym typeface="宋体" panose="02010600030101010101" pitchFamily="2" charset="-122"/>
              </a:rPr>
              <a:t>A. ①②④         B. ①②③          </a:t>
            </a:r>
            <a:endParaRPr lang="zh-CN" altLang="en-US" sz="3600" b="1">
              <a:latin typeface="黑体" panose="02010609060101010101" charset="-122"/>
              <a:ea typeface="黑体" panose="02010609060101010101" charset="-122"/>
              <a:sym typeface="宋体" panose="02010600030101010101" pitchFamily="2" charset="-122"/>
            </a:endParaRPr>
          </a:p>
          <a:p>
            <a:pPr eaLnBrk="1" hangingPunct="1"/>
            <a:r>
              <a:rPr lang="zh-CN" altLang="en-US" sz="3600" b="1">
                <a:latin typeface="黑体" panose="02010609060101010101" charset="-122"/>
                <a:ea typeface="黑体" panose="02010609060101010101" charset="-122"/>
                <a:sym typeface="宋体" panose="02010600030101010101" pitchFamily="2" charset="-122"/>
              </a:rPr>
              <a:t>C. ①③④         D. ②③④</a:t>
            </a:r>
            <a:endParaRPr lang="zh-CN" altLang="en-US" sz="3600" b="1">
              <a:latin typeface="黑体" panose="02010609060101010101" charset="-122"/>
              <a:ea typeface="黑体" panose="02010609060101010101" charset="-122"/>
              <a:sym typeface="宋体" panose="02010600030101010101" pitchFamily="2" charset="-122"/>
            </a:endParaRPr>
          </a:p>
        </p:txBody>
      </p:sp>
      <p:sp>
        <p:nvSpPr>
          <p:cNvPr id="26627" name="文本框 11268"/>
          <p:cNvSpPr txBox="1">
            <a:spLocks noChangeArrowheads="1"/>
          </p:cNvSpPr>
          <p:nvPr/>
        </p:nvSpPr>
        <p:spPr bwMode="auto">
          <a:xfrm>
            <a:off x="4008438" y="981075"/>
            <a:ext cx="1038225" cy="1014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6000" b="1">
                <a:solidFill>
                  <a:srgbClr val="FF0000"/>
                </a:solidFill>
                <a:latin typeface="Times New Roman" panose="02020603050405020304" pitchFamily="18" charset="0"/>
                <a:sym typeface="Times New Roman" panose="02020603050405020304" pitchFamily="18" charset="0"/>
              </a:rPr>
              <a:t>B </a:t>
            </a:r>
            <a:r>
              <a:rPr lang="zh-CN" altLang="en-US" b="1">
                <a:solidFill>
                  <a:srgbClr val="FF0000"/>
                </a:solidFill>
                <a:latin typeface="Times New Roman" panose="02020603050405020304" pitchFamily="18" charset="0"/>
                <a:sym typeface="Times New Roman" panose="02020603050405020304" pitchFamily="18" charset="0"/>
              </a:rPr>
              <a:t> </a:t>
            </a:r>
            <a:endParaRPr lang="zh-CN" altLang="en-US" b="1">
              <a:solidFill>
                <a:srgbClr val="FF0000"/>
              </a:solidFill>
              <a:latin typeface="Times New Roman" panose="02020603050405020304" pitchFamily="18" charset="0"/>
              <a:cs typeface="Times New Roman" panose="02020603050405020304" pitchFamily="18" charset="0"/>
              <a:sym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6627"/>
                                        </p:tgtEl>
                                        <p:attrNameLst>
                                          <p:attrName>style.visibility</p:attrName>
                                        </p:attrNameLst>
                                      </p:cBhvr>
                                      <p:to>
                                        <p:strVal val="visible"/>
                                      </p:to>
                                    </p:set>
                                    <p:anim calcmode="lin" valueType="num">
                                      <p:cBhvr>
                                        <p:cTn id="7" dur="500" fill="hold"/>
                                        <p:tgtEl>
                                          <p:spTgt spid="26627"/>
                                        </p:tgtEl>
                                        <p:attrNameLst>
                                          <p:attrName>ppt_x</p:attrName>
                                        </p:attrNameLst>
                                      </p:cBhvr>
                                      <p:tavLst>
                                        <p:tav tm="0">
                                          <p:val>
                                            <p:strVal val="#ppt_x"/>
                                          </p:val>
                                        </p:tav>
                                        <p:tav tm="100000">
                                          <p:val>
                                            <p:strVal val="#ppt_x"/>
                                          </p:val>
                                        </p:tav>
                                      </p:tavLst>
                                    </p:anim>
                                    <p:anim calcmode="lin" valueType="num">
                                      <p:cBhvr>
                                        <p:cTn id="8" dur="500" fill="hold"/>
                                        <p:tgtEl>
                                          <p:spTgt spid="266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7" grpId="0" bldLvl="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文本框 4103"/>
          <p:cNvSpPr txBox="1">
            <a:spLocks noChangeArrowheads="1"/>
          </p:cNvSpPr>
          <p:nvPr/>
        </p:nvSpPr>
        <p:spPr bwMode="auto">
          <a:xfrm>
            <a:off x="1731963" y="490538"/>
            <a:ext cx="2144712" cy="586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b="1">
                <a:solidFill>
                  <a:srgbClr val="006666"/>
                </a:solidFill>
                <a:ea typeface="方正姚体" panose="02010601030101010101" pitchFamily="2" charset="-122"/>
              </a:rPr>
              <a:t>导入新课</a:t>
            </a:r>
            <a:endParaRPr lang="zh-CN" altLang="en-US" sz="3200" b="1">
              <a:solidFill>
                <a:srgbClr val="006666"/>
              </a:solidFill>
              <a:ea typeface="方正姚体" panose="02010601030101010101" pitchFamily="2" charset="-122"/>
            </a:endParaRPr>
          </a:p>
        </p:txBody>
      </p:sp>
      <p:sp>
        <p:nvSpPr>
          <p:cNvPr id="44035" name="Text Box 8"/>
          <p:cNvSpPr txBox="1">
            <a:spLocks noChangeArrowheads="1"/>
          </p:cNvSpPr>
          <p:nvPr/>
        </p:nvSpPr>
        <p:spPr bwMode="auto">
          <a:xfrm>
            <a:off x="2568575" y="5030788"/>
            <a:ext cx="6309360" cy="706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4000" b="1">
                <a:solidFill>
                  <a:srgbClr val="FF0000"/>
                </a:solidFill>
              </a:rPr>
              <a:t>以上图片共同说明了什么？</a:t>
            </a:r>
            <a:endParaRPr lang="zh-CN" altLang="en-US" sz="4000" b="1">
              <a:solidFill>
                <a:srgbClr val="FF0000"/>
              </a:solidFill>
            </a:endParaRPr>
          </a:p>
        </p:txBody>
      </p:sp>
      <p:pic>
        <p:nvPicPr>
          <p:cNvPr id="44036" name="图片 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930400" y="1331913"/>
            <a:ext cx="2284413" cy="3257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037" name="图片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14813" y="1331913"/>
            <a:ext cx="2046287" cy="3257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038" name="图片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61100" y="1331913"/>
            <a:ext cx="2236788" cy="3257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039" name="图片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497888" y="1331913"/>
            <a:ext cx="1912937" cy="3257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文本框 12291"/>
          <p:cNvSpPr txBox="1">
            <a:spLocks noChangeArrowheads="1"/>
          </p:cNvSpPr>
          <p:nvPr/>
        </p:nvSpPr>
        <p:spPr bwMode="auto">
          <a:xfrm>
            <a:off x="1955800" y="365125"/>
            <a:ext cx="8280400" cy="5200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395605"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en-US" altLang="zh-CN" sz="1200">
              <a:latin typeface="宋体" panose="02010600030101010101" pitchFamily="2" charset="-122"/>
              <a:sym typeface="宋体" panose="02010600030101010101" pitchFamily="2" charset="-122"/>
            </a:endParaRPr>
          </a:p>
          <a:p>
            <a:pPr eaLnBrk="1" hangingPunct="1"/>
            <a:r>
              <a:rPr lang="en-US" altLang="zh-CN" sz="3200" b="1">
                <a:latin typeface="黑体" panose="02010609060101010101" charset="-122"/>
                <a:ea typeface="黑体" panose="02010609060101010101" charset="-122"/>
                <a:sym typeface="宋体" panose="02010600030101010101" pitchFamily="2" charset="-122"/>
              </a:rPr>
              <a:t>4</a:t>
            </a:r>
            <a:r>
              <a:rPr lang="zh-CN" altLang="en-US" sz="3200" b="1">
                <a:latin typeface="黑体" panose="02010609060101010101" charset="-122"/>
                <a:ea typeface="黑体" panose="02010609060101010101" charset="-122"/>
                <a:sym typeface="宋体" panose="02010600030101010101" pitchFamily="2" charset="-122"/>
              </a:rPr>
              <a:t>、小明参军前是一个勤奋好学的学生，复员到电厂工作，工作十分努力并多次被评为先进工作者，他每月寄100元给乡下年迈的父母，并自觉交纳个人所得税。小明履行了 （    ） </a:t>
            </a:r>
            <a:endParaRPr lang="zh-CN" altLang="en-US" sz="3200" b="1">
              <a:latin typeface="黑体" panose="02010609060101010101" charset="-122"/>
              <a:ea typeface="黑体" panose="02010609060101010101" charset="-122"/>
              <a:sym typeface="宋体" panose="02010600030101010101" pitchFamily="2" charset="-122"/>
            </a:endParaRPr>
          </a:p>
          <a:p>
            <a:pPr eaLnBrk="1" hangingPunct="1"/>
            <a:r>
              <a:rPr lang="zh-CN" altLang="en-US" sz="3200" b="1">
                <a:latin typeface="黑体" panose="02010609060101010101" charset="-122"/>
                <a:ea typeface="黑体" panose="02010609060101010101" charset="-122"/>
                <a:sym typeface="宋体" panose="02010600030101010101" pitchFamily="2" charset="-122"/>
              </a:rPr>
              <a:t>①受教育的义务  ②劳动的义务  ③依法服兵役的义务  ④依法纳税的义务 ⑤赡养扶助父母的义务   ⑥教育未成年子女的义务 </a:t>
            </a:r>
            <a:endParaRPr lang="zh-CN" altLang="en-US" sz="3200" b="1">
              <a:latin typeface="黑体" panose="02010609060101010101" charset="-122"/>
              <a:ea typeface="黑体" panose="02010609060101010101" charset="-122"/>
              <a:sym typeface="宋体" panose="02010600030101010101" pitchFamily="2" charset="-122"/>
            </a:endParaRPr>
          </a:p>
          <a:p>
            <a:pPr eaLnBrk="1" hangingPunct="1"/>
            <a:r>
              <a:rPr lang="zh-CN" altLang="en-US" sz="3200" b="1">
                <a:latin typeface="黑体" panose="02010609060101010101" charset="-122"/>
                <a:ea typeface="黑体" panose="02010609060101010101" charset="-122"/>
                <a:sym typeface="宋体" panose="02010600030101010101" pitchFamily="2" charset="-122"/>
              </a:rPr>
              <a:t>A、①②③④⑤    B、②③④⑤⑥ </a:t>
            </a:r>
            <a:endParaRPr lang="zh-CN" altLang="en-US" sz="3200" b="1">
              <a:latin typeface="黑体" panose="02010609060101010101" charset="-122"/>
              <a:ea typeface="黑体" panose="02010609060101010101" charset="-122"/>
              <a:sym typeface="宋体" panose="02010600030101010101" pitchFamily="2" charset="-122"/>
            </a:endParaRPr>
          </a:p>
          <a:p>
            <a:pPr eaLnBrk="1" hangingPunct="1"/>
            <a:r>
              <a:rPr lang="zh-CN" altLang="en-US" sz="3200" b="1">
                <a:latin typeface="黑体" panose="02010609060101010101" charset="-122"/>
                <a:ea typeface="黑体" panose="02010609060101010101" charset="-122"/>
                <a:sym typeface="宋体" panose="02010600030101010101" pitchFamily="2" charset="-122"/>
              </a:rPr>
              <a:t>C、①③④⑤⑥    D、①②④⑥</a:t>
            </a:r>
            <a:endParaRPr lang="zh-CN" altLang="en-US" sz="3200" b="1">
              <a:latin typeface="黑体" panose="02010609060101010101" charset="-122"/>
              <a:ea typeface="黑体" panose="02010609060101010101" charset="-122"/>
              <a:sym typeface="宋体" panose="02010600030101010101" pitchFamily="2" charset="-122"/>
            </a:endParaRPr>
          </a:p>
        </p:txBody>
      </p:sp>
      <p:sp>
        <p:nvSpPr>
          <p:cNvPr id="27651" name="文本框 12292"/>
          <p:cNvSpPr txBox="1">
            <a:spLocks noChangeArrowheads="1"/>
          </p:cNvSpPr>
          <p:nvPr/>
        </p:nvSpPr>
        <p:spPr bwMode="auto">
          <a:xfrm>
            <a:off x="2495550" y="2205038"/>
            <a:ext cx="938530" cy="1014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6000" b="1">
                <a:solidFill>
                  <a:srgbClr val="FF0000"/>
                </a:solidFill>
                <a:latin typeface="Times New Roman" panose="02020603050405020304" pitchFamily="18" charset="0"/>
                <a:sym typeface="Times New Roman" panose="02020603050405020304" pitchFamily="18" charset="0"/>
              </a:rPr>
              <a:t>A </a:t>
            </a:r>
            <a:r>
              <a:rPr lang="zh-CN" altLang="en-US" b="1">
                <a:solidFill>
                  <a:srgbClr val="FF0000"/>
                </a:solidFill>
                <a:latin typeface="Times New Roman" panose="02020603050405020304" pitchFamily="18" charset="0"/>
                <a:sym typeface="Times New Roman" panose="02020603050405020304" pitchFamily="18" charset="0"/>
              </a:rPr>
              <a:t> </a:t>
            </a:r>
            <a:endParaRPr lang="zh-CN" altLang="en-US" b="1">
              <a:solidFill>
                <a:srgbClr val="FF0000"/>
              </a:solidFill>
              <a:latin typeface="Times New Roman" panose="02020603050405020304" pitchFamily="18" charset="0"/>
              <a:cs typeface="Times New Roman" panose="02020603050405020304" pitchFamily="18" charset="0"/>
              <a:sym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7651"/>
                                        </p:tgtEl>
                                        <p:attrNameLst>
                                          <p:attrName>style.visibility</p:attrName>
                                        </p:attrNameLst>
                                      </p:cBhvr>
                                      <p:to>
                                        <p:strVal val="visible"/>
                                      </p:to>
                                    </p:set>
                                    <p:anim calcmode="lin" valueType="num">
                                      <p:cBhvr>
                                        <p:cTn id="7" dur="500" fill="hold"/>
                                        <p:tgtEl>
                                          <p:spTgt spid="27651"/>
                                        </p:tgtEl>
                                        <p:attrNameLst>
                                          <p:attrName>ppt_x</p:attrName>
                                        </p:attrNameLst>
                                      </p:cBhvr>
                                      <p:tavLst>
                                        <p:tav tm="0">
                                          <p:val>
                                            <p:strVal val="#ppt_x"/>
                                          </p:val>
                                        </p:tav>
                                        <p:tav tm="100000">
                                          <p:val>
                                            <p:strVal val="#ppt_x"/>
                                          </p:val>
                                        </p:tav>
                                      </p:tavLst>
                                    </p:anim>
                                    <p:anim calcmode="lin" valueType="num">
                                      <p:cBhvr>
                                        <p:cTn id="8" dur="500" fill="hold"/>
                                        <p:tgtEl>
                                          <p:spTgt spid="2765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1" grpId="0" bldLvl="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文本框 13315"/>
          <p:cNvSpPr txBox="1">
            <a:spLocks noChangeArrowheads="1"/>
          </p:cNvSpPr>
          <p:nvPr/>
        </p:nvSpPr>
        <p:spPr bwMode="auto">
          <a:xfrm>
            <a:off x="1920875" y="549275"/>
            <a:ext cx="8424863" cy="39693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395605"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en-US" altLang="zh-CN" sz="3600" b="1">
              <a:latin typeface="黑体" panose="02010609060101010101" charset="-122"/>
              <a:ea typeface="黑体" panose="02010609060101010101" charset="-122"/>
              <a:sym typeface="宋体" panose="02010600030101010101" pitchFamily="2" charset="-122"/>
            </a:endParaRPr>
          </a:p>
          <a:p>
            <a:pPr eaLnBrk="1" hangingPunct="1"/>
            <a:r>
              <a:rPr lang="en-US" altLang="zh-CN" sz="3600" b="1">
                <a:latin typeface="黑体" panose="02010609060101010101" charset="-122"/>
                <a:ea typeface="黑体" panose="02010609060101010101" charset="-122"/>
                <a:sym typeface="宋体" panose="02010600030101010101" pitchFamily="2" charset="-122"/>
              </a:rPr>
              <a:t>5.</a:t>
            </a:r>
            <a:r>
              <a:rPr lang="zh-CN" altLang="en-US" sz="3600" b="1">
                <a:latin typeface="黑体" panose="02010609060101010101" charset="-122"/>
                <a:ea typeface="黑体" panose="02010609060101010101" charset="-122"/>
                <a:sym typeface="宋体" panose="02010600030101010101" pitchFamily="2" charset="-122"/>
              </a:rPr>
              <a:t>我国现行的兵役制度是（    ）</a:t>
            </a:r>
            <a:endParaRPr lang="zh-CN" altLang="en-US" sz="3600" b="1">
              <a:latin typeface="黑体" panose="02010609060101010101" charset="-122"/>
              <a:ea typeface="黑体" panose="02010609060101010101" charset="-122"/>
              <a:sym typeface="宋体" panose="02010600030101010101" pitchFamily="2" charset="-122"/>
            </a:endParaRPr>
          </a:p>
          <a:p>
            <a:pPr eaLnBrk="1" hangingPunct="1"/>
            <a:r>
              <a:rPr lang="zh-CN" altLang="en-US" sz="3600" b="1">
                <a:latin typeface="黑体" panose="02010609060101010101" charset="-122"/>
                <a:ea typeface="黑体" panose="02010609060101010101" charset="-122"/>
                <a:sym typeface="宋体" panose="02010600030101010101" pitchFamily="2" charset="-122"/>
              </a:rPr>
              <a:t>A.义务兵和志愿兵的兵役制度</a:t>
            </a:r>
            <a:endParaRPr lang="zh-CN" altLang="en-US" sz="3600" b="1">
              <a:latin typeface="黑体" panose="02010609060101010101" charset="-122"/>
              <a:ea typeface="黑体" panose="02010609060101010101" charset="-122"/>
              <a:sym typeface="宋体" panose="02010600030101010101" pitchFamily="2" charset="-122"/>
            </a:endParaRPr>
          </a:p>
          <a:p>
            <a:pPr eaLnBrk="1" hangingPunct="1"/>
            <a:r>
              <a:rPr lang="zh-CN" altLang="en-US" sz="3600" b="1">
                <a:latin typeface="黑体" panose="02010609060101010101" charset="-122"/>
                <a:ea typeface="黑体" panose="02010609060101010101" charset="-122"/>
                <a:sym typeface="宋体" panose="02010600030101010101" pitchFamily="2" charset="-122"/>
              </a:rPr>
              <a:t>B.民兵和预备役的兵役制度</a:t>
            </a:r>
            <a:endParaRPr lang="zh-CN" altLang="en-US" sz="3600" b="1">
              <a:latin typeface="黑体" panose="02010609060101010101" charset="-122"/>
              <a:ea typeface="黑体" panose="02010609060101010101" charset="-122"/>
              <a:sym typeface="宋体" panose="02010600030101010101" pitchFamily="2" charset="-122"/>
            </a:endParaRPr>
          </a:p>
          <a:p>
            <a:pPr eaLnBrk="1" hangingPunct="1"/>
            <a:r>
              <a:rPr lang="zh-CN" altLang="en-US" sz="3600" b="1">
                <a:latin typeface="黑体" panose="02010609060101010101" charset="-122"/>
                <a:ea typeface="黑体" panose="02010609060101010101" charset="-122"/>
                <a:sym typeface="宋体" panose="02010600030101010101" pitchFamily="2" charset="-122"/>
              </a:rPr>
              <a:t>C.义务兵和预备役的兵役制度</a:t>
            </a:r>
            <a:endParaRPr lang="zh-CN" altLang="en-US" sz="3600" b="1">
              <a:latin typeface="黑体" panose="02010609060101010101" charset="-122"/>
              <a:ea typeface="黑体" panose="02010609060101010101" charset="-122"/>
              <a:sym typeface="宋体" panose="02010600030101010101" pitchFamily="2" charset="-122"/>
            </a:endParaRPr>
          </a:p>
          <a:p>
            <a:pPr eaLnBrk="1" hangingPunct="1"/>
            <a:r>
              <a:rPr lang="zh-CN" altLang="en-US" sz="3600" b="1">
                <a:latin typeface="黑体" panose="02010609060101010101" charset="-122"/>
                <a:ea typeface="黑体" panose="02010609060101010101" charset="-122"/>
                <a:sym typeface="宋体" panose="02010600030101010101" pitchFamily="2" charset="-122"/>
              </a:rPr>
              <a:t>D.义务兵与志愿兵相结合、民兵与预备役相结合的兵役制度</a:t>
            </a:r>
            <a:endParaRPr lang="zh-CN" altLang="en-US" sz="3600" b="1">
              <a:latin typeface="黑体" panose="02010609060101010101" charset="-122"/>
              <a:ea typeface="黑体" panose="02010609060101010101" charset="-122"/>
              <a:sym typeface="宋体" panose="02010600030101010101" pitchFamily="2" charset="-122"/>
            </a:endParaRPr>
          </a:p>
        </p:txBody>
      </p:sp>
      <p:sp>
        <p:nvSpPr>
          <p:cNvPr id="28675" name="文本框 13316"/>
          <p:cNvSpPr txBox="1">
            <a:spLocks noChangeArrowheads="1"/>
          </p:cNvSpPr>
          <p:nvPr/>
        </p:nvSpPr>
        <p:spPr bwMode="auto">
          <a:xfrm>
            <a:off x="7969250" y="908050"/>
            <a:ext cx="981075" cy="1014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6000" b="1">
                <a:solidFill>
                  <a:srgbClr val="FF0000"/>
                </a:solidFill>
                <a:latin typeface="Times New Roman" panose="02020603050405020304" pitchFamily="18" charset="0"/>
                <a:sym typeface="Times New Roman" panose="02020603050405020304" pitchFamily="18" charset="0"/>
              </a:rPr>
              <a:t>D </a:t>
            </a:r>
            <a:r>
              <a:rPr lang="zh-CN" altLang="en-US" b="1">
                <a:solidFill>
                  <a:srgbClr val="FF0000"/>
                </a:solidFill>
                <a:latin typeface="Times New Roman" panose="02020603050405020304" pitchFamily="18" charset="0"/>
                <a:sym typeface="Times New Roman" panose="02020603050405020304" pitchFamily="18" charset="0"/>
              </a:rPr>
              <a:t> </a:t>
            </a:r>
            <a:endParaRPr lang="zh-CN" altLang="en-US" b="1">
              <a:solidFill>
                <a:srgbClr val="FF0000"/>
              </a:solidFill>
              <a:latin typeface="Times New Roman" panose="02020603050405020304" pitchFamily="18" charset="0"/>
              <a:cs typeface="Times New Roman" panose="02020603050405020304" pitchFamily="18" charset="0"/>
              <a:sym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8675"/>
                                        </p:tgtEl>
                                        <p:attrNameLst>
                                          <p:attrName>style.visibility</p:attrName>
                                        </p:attrNameLst>
                                      </p:cBhvr>
                                      <p:to>
                                        <p:strVal val="visible"/>
                                      </p:to>
                                    </p:set>
                                    <p:anim calcmode="lin" valueType="num">
                                      <p:cBhvr>
                                        <p:cTn id="7" dur="500" fill="hold"/>
                                        <p:tgtEl>
                                          <p:spTgt spid="28675"/>
                                        </p:tgtEl>
                                        <p:attrNameLst>
                                          <p:attrName>ppt_x</p:attrName>
                                        </p:attrNameLst>
                                      </p:cBhvr>
                                      <p:tavLst>
                                        <p:tav tm="0">
                                          <p:val>
                                            <p:strVal val="#ppt_x"/>
                                          </p:val>
                                        </p:tav>
                                        <p:tav tm="100000">
                                          <p:val>
                                            <p:strVal val="#ppt_x"/>
                                          </p:val>
                                        </p:tav>
                                      </p:tavLst>
                                    </p:anim>
                                    <p:anim calcmode="lin" valueType="num">
                                      <p:cBhvr>
                                        <p:cTn id="8" dur="500" fill="hold"/>
                                        <p:tgtEl>
                                          <p:spTgt spid="2867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5" grpId="0" bldLvl="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文本框 13315"/>
          <p:cNvSpPr txBox="1">
            <a:spLocks noChangeArrowheads="1"/>
          </p:cNvSpPr>
          <p:nvPr/>
        </p:nvSpPr>
        <p:spPr bwMode="auto">
          <a:xfrm>
            <a:off x="1920875" y="549275"/>
            <a:ext cx="8424863" cy="39693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395605"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en-US" altLang="zh-CN" sz="3600" b="1">
              <a:latin typeface="黑体" panose="02010609060101010101" charset="-122"/>
              <a:ea typeface="黑体" panose="02010609060101010101" charset="-122"/>
              <a:sym typeface="宋体" panose="02010600030101010101" pitchFamily="2" charset="-122"/>
            </a:endParaRPr>
          </a:p>
          <a:p>
            <a:pPr eaLnBrk="1" hangingPunct="1"/>
            <a:r>
              <a:rPr lang="zh-CN" altLang="en-US" sz="3600" b="1">
                <a:latin typeface="黑体" panose="02010609060101010101" charset="-122"/>
                <a:ea typeface="黑体" panose="02010609060101010101" charset="-122"/>
                <a:sym typeface="宋体" panose="02010600030101010101" pitchFamily="2" charset="-122"/>
              </a:rPr>
              <a:t>6</a:t>
            </a:r>
            <a:r>
              <a:rPr lang="en-US" altLang="zh-CN" sz="3600" b="1">
                <a:latin typeface="黑体" panose="02010609060101010101" charset="-122"/>
                <a:ea typeface="黑体" panose="02010609060101010101" charset="-122"/>
                <a:sym typeface="宋体" panose="02010600030101010101" pitchFamily="2" charset="-122"/>
              </a:rPr>
              <a:t>.</a:t>
            </a:r>
            <a:r>
              <a:rPr lang="zh-CN" altLang="en-US" sz="3600" b="1">
                <a:latin typeface="黑体" panose="02010609060101010101" charset="-122"/>
                <a:ea typeface="黑体" panose="02010609060101010101" charset="-122"/>
                <a:sym typeface="宋体" panose="02010600030101010101" pitchFamily="2" charset="-122"/>
              </a:rPr>
              <a:t>下列关于依法纳税的说法错误的是（   ）</a:t>
            </a:r>
            <a:endParaRPr lang="zh-CN" altLang="en-US" sz="3600" b="1">
              <a:latin typeface="黑体" panose="02010609060101010101" charset="-122"/>
              <a:ea typeface="黑体" panose="02010609060101010101" charset="-122"/>
              <a:sym typeface="宋体" panose="02010600030101010101" pitchFamily="2" charset="-122"/>
            </a:endParaRPr>
          </a:p>
          <a:p>
            <a:pPr eaLnBrk="1" hangingPunct="1"/>
            <a:r>
              <a:rPr lang="zh-CN" altLang="en-US" sz="3600" b="1">
                <a:latin typeface="黑体" panose="02010609060101010101" charset="-122"/>
                <a:ea typeface="黑体" panose="02010609060101010101" charset="-122"/>
                <a:sym typeface="宋体" panose="02010600030101010101" pitchFamily="2" charset="-122"/>
              </a:rPr>
              <a:t>A.税收取之于民，用之于民</a:t>
            </a:r>
            <a:endParaRPr lang="zh-CN" altLang="en-US" sz="3600" b="1">
              <a:latin typeface="黑体" panose="02010609060101010101" charset="-122"/>
              <a:ea typeface="黑体" panose="02010609060101010101" charset="-122"/>
              <a:sym typeface="宋体" panose="02010600030101010101" pitchFamily="2" charset="-122"/>
            </a:endParaRPr>
          </a:p>
          <a:p>
            <a:pPr eaLnBrk="1" hangingPunct="1"/>
            <a:r>
              <a:rPr lang="zh-CN" altLang="en-US" sz="3600" b="1">
                <a:latin typeface="黑体" panose="02010609060101010101" charset="-122"/>
                <a:ea typeface="黑体" panose="02010609060101010101" charset="-122"/>
                <a:sym typeface="宋体" panose="02010600030101010101" pitchFamily="2" charset="-122"/>
              </a:rPr>
              <a:t>B.税收关系你我他</a:t>
            </a:r>
            <a:endParaRPr lang="zh-CN" altLang="en-US" sz="3600" b="1">
              <a:latin typeface="黑体" panose="02010609060101010101" charset="-122"/>
              <a:ea typeface="黑体" panose="02010609060101010101" charset="-122"/>
              <a:sym typeface="宋体" panose="02010600030101010101" pitchFamily="2" charset="-122"/>
            </a:endParaRPr>
          </a:p>
          <a:p>
            <a:pPr eaLnBrk="1" hangingPunct="1"/>
            <a:r>
              <a:rPr lang="zh-CN" altLang="en-US" sz="3600" b="1">
                <a:latin typeface="黑体" panose="02010609060101010101" charset="-122"/>
                <a:ea typeface="黑体" panose="02010609060101010101" charset="-122"/>
                <a:sym typeface="宋体" panose="02010600030101010101" pitchFamily="2" charset="-122"/>
              </a:rPr>
              <a:t>C.我们是学生，税收与我们无关</a:t>
            </a:r>
            <a:endParaRPr lang="zh-CN" altLang="en-US" sz="3600" b="1">
              <a:latin typeface="黑体" panose="02010609060101010101" charset="-122"/>
              <a:ea typeface="黑体" panose="02010609060101010101" charset="-122"/>
              <a:sym typeface="宋体" panose="02010600030101010101" pitchFamily="2" charset="-122"/>
            </a:endParaRPr>
          </a:p>
          <a:p>
            <a:pPr eaLnBrk="1" hangingPunct="1"/>
            <a:r>
              <a:rPr lang="zh-CN" altLang="en-US" sz="3600" b="1">
                <a:latin typeface="黑体" panose="02010609060101010101" charset="-122"/>
                <a:ea typeface="黑体" panose="02010609060101010101" charset="-122"/>
                <a:sym typeface="宋体" panose="02010600030101010101" pitchFamily="2" charset="-122"/>
              </a:rPr>
              <a:t>D.依法纳税是公民的一项基本义务</a:t>
            </a:r>
            <a:endParaRPr lang="zh-CN" altLang="en-US" sz="3600" b="1">
              <a:latin typeface="黑体" panose="02010609060101010101" charset="-122"/>
              <a:ea typeface="黑体" panose="02010609060101010101" charset="-122"/>
              <a:sym typeface="宋体" panose="02010600030101010101" pitchFamily="2" charset="-122"/>
            </a:endParaRPr>
          </a:p>
        </p:txBody>
      </p:sp>
      <p:sp>
        <p:nvSpPr>
          <p:cNvPr id="29699" name="文本框 13316"/>
          <p:cNvSpPr txBox="1">
            <a:spLocks noChangeArrowheads="1"/>
          </p:cNvSpPr>
          <p:nvPr/>
        </p:nvSpPr>
        <p:spPr bwMode="auto">
          <a:xfrm>
            <a:off x="2424113" y="1484313"/>
            <a:ext cx="981075" cy="1014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6000" b="1">
                <a:solidFill>
                  <a:srgbClr val="FF0000"/>
                </a:solidFill>
                <a:latin typeface="Times New Roman" panose="02020603050405020304" pitchFamily="18" charset="0"/>
                <a:sym typeface="Times New Roman" panose="02020603050405020304" pitchFamily="18" charset="0"/>
              </a:rPr>
              <a:t>C </a:t>
            </a:r>
            <a:r>
              <a:rPr lang="zh-CN" altLang="en-US" b="1">
                <a:solidFill>
                  <a:srgbClr val="FF0000"/>
                </a:solidFill>
                <a:latin typeface="Times New Roman" panose="02020603050405020304" pitchFamily="18" charset="0"/>
                <a:sym typeface="Times New Roman" panose="02020603050405020304" pitchFamily="18" charset="0"/>
              </a:rPr>
              <a:t> </a:t>
            </a:r>
            <a:endParaRPr lang="zh-CN" altLang="en-US" b="1">
              <a:solidFill>
                <a:srgbClr val="FF0000"/>
              </a:solidFill>
              <a:latin typeface="Times New Roman" panose="02020603050405020304" pitchFamily="18" charset="0"/>
              <a:cs typeface="Times New Roman" panose="02020603050405020304" pitchFamily="18" charset="0"/>
              <a:sym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9699"/>
                                        </p:tgtEl>
                                        <p:attrNameLst>
                                          <p:attrName>style.visibility</p:attrName>
                                        </p:attrNameLst>
                                      </p:cBhvr>
                                      <p:to>
                                        <p:strVal val="visible"/>
                                      </p:to>
                                    </p:set>
                                    <p:anim calcmode="lin" valueType="num">
                                      <p:cBhvr>
                                        <p:cTn id="7" dur="500" fill="hold"/>
                                        <p:tgtEl>
                                          <p:spTgt spid="29699"/>
                                        </p:tgtEl>
                                        <p:attrNameLst>
                                          <p:attrName>ppt_x</p:attrName>
                                        </p:attrNameLst>
                                      </p:cBhvr>
                                      <p:tavLst>
                                        <p:tav tm="0">
                                          <p:val>
                                            <p:strVal val="#ppt_x"/>
                                          </p:val>
                                        </p:tav>
                                        <p:tav tm="100000">
                                          <p:val>
                                            <p:strVal val="#ppt_x"/>
                                          </p:val>
                                        </p:tav>
                                      </p:tavLst>
                                    </p:anim>
                                    <p:anim calcmode="lin" valueType="num">
                                      <p:cBhvr>
                                        <p:cTn id="8" dur="500" fill="hold"/>
                                        <p:tgtEl>
                                          <p:spTgt spid="2969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699" grpId="0" bldLvl="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文本框 4103"/>
          <p:cNvSpPr txBox="1">
            <a:spLocks noChangeArrowheads="1"/>
          </p:cNvSpPr>
          <p:nvPr/>
        </p:nvSpPr>
        <p:spPr bwMode="auto">
          <a:xfrm>
            <a:off x="1731963" y="615950"/>
            <a:ext cx="2144712" cy="586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b="1">
                <a:solidFill>
                  <a:srgbClr val="006666"/>
                </a:solidFill>
                <a:ea typeface="方正姚体" panose="02010601030101010101" pitchFamily="2" charset="-122"/>
              </a:rPr>
              <a:t>导入新课</a:t>
            </a:r>
            <a:endParaRPr lang="zh-CN" altLang="en-US" sz="3200" b="1">
              <a:solidFill>
                <a:srgbClr val="006666"/>
              </a:solidFill>
              <a:ea typeface="方正姚体" panose="02010601030101010101" pitchFamily="2" charset="-122"/>
            </a:endParaRPr>
          </a:p>
        </p:txBody>
      </p:sp>
      <p:sp>
        <p:nvSpPr>
          <p:cNvPr id="45059" name="WordArt 3"/>
          <p:cNvSpPr>
            <a:spLocks noChangeArrowheads="1" noChangeShapeType="1" noTextEdit="1"/>
          </p:cNvSpPr>
          <p:nvPr/>
        </p:nvSpPr>
        <p:spPr bwMode="auto">
          <a:xfrm>
            <a:off x="2495550" y="1917700"/>
            <a:ext cx="7129463" cy="2806700"/>
          </a:xfrm>
          <a:prstGeom prst="rect">
            <a:avLst/>
          </a:prstGeom>
        </p:spPr>
        <p:txBody>
          <a:bodyPr wrap="none" fromWordArt="1">
            <a:prstTxWarp prst="textCascadeUp">
              <a:avLst>
                <a:gd name="adj" fmla="val 44444"/>
              </a:avLst>
            </a:prstTxWarp>
            <a:scene3d>
              <a:camera prst="legacyPerspectiveFront">
                <a:rot lat="20519995" lon="1080000" rev="0"/>
              </a:camera>
              <a:lightRig rig="legacyFlat3" dir="r"/>
            </a:scene3d>
            <a:sp3d extrusionH="430200" prstMaterial="legacyMatte">
              <a:extrusionClr>
                <a:srgbClr val="FF6600"/>
              </a:extrusionClr>
            </a:sp3d>
          </a:bodyPr>
          <a:lstStyle/>
          <a:p>
            <a:pPr algn="ctr"/>
            <a:r>
              <a:rPr lang="zh-CN" altLang="en-US" sz="6000" b="1" kern="10">
                <a:ln w="9525">
                  <a:round/>
                </a:ln>
                <a:gradFill rotWithShape="1">
                  <a:gsLst>
                    <a:gs pos="0">
                      <a:srgbClr val="FFE701"/>
                    </a:gs>
                    <a:gs pos="100000">
                      <a:srgbClr val="FE3E02"/>
                    </a:gs>
                  </a:gsLst>
                  <a:lin ang="5400000" scaled="1"/>
                </a:gradFill>
                <a:latin typeface="黑体" panose="02010609060101010101" charset="-122"/>
                <a:ea typeface="黑体" panose="02010609060101010101" charset="-122"/>
              </a:rPr>
              <a:t>公民要履行基本义务</a:t>
            </a:r>
            <a:endParaRPr lang="zh-CN" altLang="en-US" sz="6000" b="1" kern="10">
              <a:ln w="9525">
                <a:round/>
              </a:ln>
              <a:gradFill rotWithShape="1">
                <a:gsLst>
                  <a:gs pos="0">
                    <a:srgbClr val="FFE701"/>
                  </a:gs>
                  <a:gs pos="100000">
                    <a:srgbClr val="FE3E02"/>
                  </a:gs>
                </a:gsLst>
                <a:lin ang="5400000" scaled="1"/>
              </a:gradFill>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文本框 4101"/>
          <p:cNvSpPr txBox="1">
            <a:spLocks noChangeArrowheads="1"/>
          </p:cNvSpPr>
          <p:nvPr/>
        </p:nvSpPr>
        <p:spPr bwMode="auto">
          <a:xfrm>
            <a:off x="2184400" y="1177925"/>
            <a:ext cx="8424863" cy="30460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4800" b="1">
              <a:solidFill>
                <a:srgbClr val="FF0000"/>
              </a:solidFill>
            </a:endParaRPr>
          </a:p>
          <a:p>
            <a:pPr eaLnBrk="1" hangingPunct="1"/>
            <a:r>
              <a:rPr lang="zh-CN" altLang="en-US" sz="4800" b="1">
                <a:solidFill>
                  <a:srgbClr val="FF0000"/>
                </a:solidFill>
              </a:rPr>
              <a:t> </a:t>
            </a:r>
            <a:r>
              <a:rPr lang="zh-CN" altLang="en-US" sz="3600" b="1">
                <a:latin typeface="宋体" panose="02010600030101010101" pitchFamily="2" charset="-122"/>
              </a:rPr>
              <a:t> </a:t>
            </a:r>
            <a:r>
              <a:rPr lang="en-US" altLang="zh-CN" sz="3200" b="1">
                <a:latin typeface="黑体" panose="02010609060101010101" charset="-122"/>
                <a:ea typeface="黑体" panose="02010609060101010101" charset="-122"/>
              </a:rPr>
              <a:t>1.</a:t>
            </a:r>
            <a:r>
              <a:rPr lang="zh-CN" altLang="en-US" sz="3200" b="1">
                <a:latin typeface="黑体" panose="02010609060101010101" charset="-122"/>
                <a:ea typeface="黑体" panose="02010609060101010101" charset="-122"/>
              </a:rPr>
              <a:t>知道公民要履行的基本义务有哪些。</a:t>
            </a:r>
            <a:r>
              <a:rPr lang="zh-CN" altLang="en-US" sz="3200" b="1">
                <a:latin typeface="黑体" panose="02010609060101010101" charset="-122"/>
                <a:ea typeface="黑体" panose="02010609060101010101" charset="-122"/>
                <a:sym typeface="宋体" panose="02010600030101010101" pitchFamily="2" charset="-122"/>
              </a:rPr>
              <a:t> </a:t>
            </a:r>
            <a:endParaRPr lang="zh-CN" altLang="en-US" sz="3200" b="1">
              <a:latin typeface="黑体" panose="02010609060101010101" charset="-122"/>
              <a:ea typeface="黑体" panose="02010609060101010101" charset="-122"/>
              <a:sym typeface="宋体" panose="02010600030101010101" pitchFamily="2" charset="-122"/>
            </a:endParaRPr>
          </a:p>
          <a:p>
            <a:pPr eaLnBrk="1" hangingPunct="1"/>
            <a:r>
              <a:rPr lang="zh-CN" altLang="en-US" sz="3200" b="1">
                <a:latin typeface="黑体" panose="02010609060101010101" charset="-122"/>
                <a:ea typeface="黑体" panose="02010609060101010101" charset="-122"/>
                <a:sym typeface="宋体" panose="02010600030101010101" pitchFamily="2" charset="-122"/>
              </a:rPr>
              <a:t>  </a:t>
            </a:r>
            <a:r>
              <a:rPr lang="en-US" altLang="zh-CN" sz="3200" b="1">
                <a:latin typeface="黑体" panose="02010609060101010101" charset="-122"/>
                <a:ea typeface="黑体" panose="02010609060101010101" charset="-122"/>
                <a:sym typeface="宋体" panose="02010600030101010101" pitchFamily="2" charset="-122"/>
              </a:rPr>
              <a:t>2.</a:t>
            </a:r>
            <a:r>
              <a:rPr lang="zh-CN" altLang="en-US" sz="3200" b="1">
                <a:latin typeface="黑体" panose="02010609060101010101" charset="-122"/>
                <a:ea typeface="黑体" panose="02010609060101010101" charset="-122"/>
                <a:sym typeface="宋体" panose="02010600030101010101" pitchFamily="2" charset="-122"/>
              </a:rPr>
              <a:t>能够以实际行动履行公民的基本义务。</a:t>
            </a:r>
            <a:endParaRPr lang="zh-CN" altLang="en-US" sz="3200" b="1">
              <a:latin typeface="黑体" panose="02010609060101010101" charset="-122"/>
              <a:ea typeface="黑体" panose="02010609060101010101" charset="-122"/>
              <a:sym typeface="宋体" panose="02010600030101010101" pitchFamily="2" charset="-122"/>
            </a:endParaRPr>
          </a:p>
          <a:p>
            <a:pPr eaLnBrk="1" hangingPunct="1"/>
            <a:r>
              <a:rPr lang="zh-CN" altLang="en-US" sz="3200" b="1">
                <a:latin typeface="黑体" panose="02010609060101010101" charset="-122"/>
                <a:ea typeface="黑体" panose="02010609060101010101" charset="-122"/>
                <a:sym typeface="宋体" panose="02010600030101010101" pitchFamily="2" charset="-122"/>
              </a:rPr>
              <a:t>  </a:t>
            </a:r>
            <a:r>
              <a:rPr lang="en-US" altLang="zh-CN" sz="3200" b="1">
                <a:latin typeface="黑体" panose="02010609060101010101" charset="-122"/>
                <a:ea typeface="黑体" panose="02010609060101010101" charset="-122"/>
                <a:sym typeface="宋体" panose="02010600030101010101" pitchFamily="2" charset="-122"/>
              </a:rPr>
              <a:t>3.</a:t>
            </a:r>
            <a:r>
              <a:rPr lang="zh-CN" altLang="en-US" sz="3200" b="1">
                <a:latin typeface="黑体" panose="02010609060101010101" charset="-122"/>
                <a:ea typeface="黑体" panose="02010609060101010101" charset="-122"/>
                <a:sym typeface="宋体" panose="02010600030101010101" pitchFamily="2" charset="-122"/>
              </a:rPr>
              <a:t>认识到不履行公民基本义务的危害，增强责任感，培养履行基本义务的自觉性。</a:t>
            </a:r>
            <a:endParaRPr lang="zh-CN" altLang="en-US" sz="3200" b="1">
              <a:latin typeface="黑体" panose="02010609060101010101" charset="-122"/>
              <a:ea typeface="黑体" panose="02010609060101010101" charset="-122"/>
            </a:endParaRPr>
          </a:p>
        </p:txBody>
      </p:sp>
      <p:sp>
        <p:nvSpPr>
          <p:cNvPr id="46083" name="文本框 3"/>
          <p:cNvSpPr txBox="1">
            <a:spLocks noChangeArrowheads="1"/>
          </p:cNvSpPr>
          <p:nvPr/>
        </p:nvSpPr>
        <p:spPr bwMode="auto">
          <a:xfrm>
            <a:off x="5232400" y="1460500"/>
            <a:ext cx="2019300"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600" b="1">
                <a:solidFill>
                  <a:srgbClr val="FF0000"/>
                </a:solidFill>
                <a:latin typeface="黑体" panose="02010609060101010101" charset="-122"/>
                <a:ea typeface="黑体" panose="02010609060101010101" charset="-122"/>
              </a:rPr>
              <a:t>学习目标</a:t>
            </a:r>
            <a:endParaRPr lang="zh-CN" altLang="en-US" sz="3600" b="1">
              <a:solidFill>
                <a:srgbClr val="FF0000"/>
              </a:solidFill>
              <a:latin typeface="黑体" panose="02010609060101010101" charset="-122"/>
              <a:ea typeface="黑体" panose="02010609060101010101" charset="-122"/>
            </a:endParaRPr>
          </a:p>
        </p:txBody>
      </p:sp>
      <p:sp>
        <p:nvSpPr>
          <p:cNvPr id="46084" name="文本框 4103"/>
          <p:cNvSpPr txBox="1">
            <a:spLocks noChangeArrowheads="1"/>
          </p:cNvSpPr>
          <p:nvPr/>
        </p:nvSpPr>
        <p:spPr bwMode="auto">
          <a:xfrm>
            <a:off x="1746250" y="544513"/>
            <a:ext cx="2144713" cy="586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b="1">
                <a:solidFill>
                  <a:srgbClr val="006666"/>
                </a:solidFill>
                <a:ea typeface="方正姚体" panose="02010601030101010101" pitchFamily="2" charset="-122"/>
              </a:rPr>
              <a:t>导入新课</a:t>
            </a:r>
            <a:endParaRPr lang="zh-CN" altLang="en-US" sz="3200" b="1">
              <a:solidFill>
                <a:srgbClr val="006666"/>
              </a:solidFill>
              <a:ea typeface="方正姚体" panose="02010601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290"/>
                                        </p:tgtEl>
                                        <p:attrNameLst>
                                          <p:attrName>style.visibility</p:attrName>
                                        </p:attrNameLst>
                                      </p:cBhvr>
                                      <p:to>
                                        <p:strVal val="visible"/>
                                      </p:to>
                                    </p:set>
                                    <p:anim calcmode="lin" valueType="num">
                                      <p:cBhvr additive="base">
                                        <p:cTn id="7" dur="500" fill="hold"/>
                                        <p:tgtEl>
                                          <p:spTgt spid="12290"/>
                                        </p:tgtEl>
                                        <p:attrNameLst>
                                          <p:attrName>ppt_x</p:attrName>
                                        </p:attrNameLst>
                                      </p:cBhvr>
                                      <p:tavLst>
                                        <p:tav tm="0">
                                          <p:val>
                                            <p:strVal val="#ppt_x"/>
                                          </p:val>
                                        </p:tav>
                                        <p:tav tm="100000">
                                          <p:val>
                                            <p:strVal val="#ppt_x"/>
                                          </p:val>
                                        </p:tav>
                                      </p:tavLst>
                                    </p:anim>
                                    <p:anim calcmode="lin" valueType="num">
                                      <p:cBhvr additive="base">
                                        <p:cTn id="8" dur="500" fill="hold"/>
                                        <p:tgtEl>
                                          <p:spTgt spid="1229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7106" name="Group 2"/>
          <p:cNvGrpSpPr/>
          <p:nvPr/>
        </p:nvGrpSpPr>
        <p:grpSpPr bwMode="auto">
          <a:xfrm>
            <a:off x="1852613" y="785813"/>
            <a:ext cx="3115147" cy="810567"/>
            <a:chOff x="0" y="0"/>
            <a:chExt cx="4909" cy="1276"/>
          </a:xfrm>
        </p:grpSpPr>
        <p:sp>
          <p:nvSpPr>
            <p:cNvPr id="47110" name="矩形 7"/>
            <p:cNvSpPr>
              <a:spLocks noChangeArrowheads="1"/>
            </p:cNvSpPr>
            <p:nvPr/>
          </p:nvSpPr>
          <p:spPr bwMode="auto">
            <a:xfrm>
              <a:off x="928" y="0"/>
              <a:ext cx="2634" cy="1200"/>
            </a:xfrm>
            <a:custGeom>
              <a:avLst/>
              <a:gdLst>
                <a:gd name="T0" fmla="*/ 0 w 2520280"/>
                <a:gd name="T1" fmla="*/ 1200 h 1872208"/>
                <a:gd name="T2" fmla="*/ 2634 w 2520280"/>
                <a:gd name="T3" fmla="*/ 1200 h 1872208"/>
                <a:gd name="T4" fmla="*/ 0 w 2520280"/>
                <a:gd name="T5" fmla="*/ 1200 h 1872208"/>
                <a:gd name="T6" fmla="*/ 0 w 2520280"/>
                <a:gd name="T7" fmla="*/ 0 h 1872208"/>
                <a:gd name="T8" fmla="*/ 1 w 2520280"/>
                <a:gd name="T9" fmla="*/ 0 h 1872208"/>
                <a:gd name="T10" fmla="*/ 0 w 2520280"/>
                <a:gd name="T11" fmla="*/ 0 h 187220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520280" h="1872208">
                  <a:moveTo>
                    <a:pt x="0" y="1872208"/>
                  </a:moveTo>
                  <a:lnTo>
                    <a:pt x="2520280" y="1872208"/>
                  </a:lnTo>
                  <a:lnTo>
                    <a:pt x="0" y="1872208"/>
                  </a:lnTo>
                  <a:close/>
                  <a:moveTo>
                    <a:pt x="0" y="0"/>
                  </a:moveTo>
                  <a:lnTo>
                    <a:pt x="916" y="0"/>
                  </a:lnTo>
                  <a:lnTo>
                    <a:pt x="0" y="0"/>
                  </a:lnTo>
                  <a:close/>
                </a:path>
              </a:pathLst>
            </a:custGeom>
            <a:noFill/>
            <a:ln w="12700" cap="sq">
              <a:solidFill>
                <a:srgbClr val="DDDDDD"/>
              </a:solidFill>
              <a:rou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47111" name="任意多边形 16"/>
            <p:cNvSpPr>
              <a:spLocks noChangeArrowheads="1"/>
            </p:cNvSpPr>
            <p:nvPr/>
          </p:nvSpPr>
          <p:spPr bwMode="auto">
            <a:xfrm>
              <a:off x="46" y="454"/>
              <a:ext cx="826" cy="760"/>
            </a:xfrm>
            <a:custGeom>
              <a:avLst/>
              <a:gdLst>
                <a:gd name="T0" fmla="*/ 0 w 696310"/>
                <a:gd name="T1" fmla="*/ 0 h 696310"/>
                <a:gd name="T2" fmla="*/ 545 w 696310"/>
                <a:gd name="T3" fmla="*/ 0 h 696310"/>
                <a:gd name="T4" fmla="*/ 545 w 696310"/>
                <a:gd name="T5" fmla="*/ 258 h 696310"/>
                <a:gd name="T6" fmla="*/ 826 w 696310"/>
                <a:gd name="T7" fmla="*/ 258 h 696310"/>
                <a:gd name="T8" fmla="*/ 826 w 696310"/>
                <a:gd name="T9" fmla="*/ 760 h 696310"/>
                <a:gd name="T10" fmla="*/ 0 w 696310"/>
                <a:gd name="T11" fmla="*/ 760 h 696310"/>
                <a:gd name="T12" fmla="*/ 0 w 696310"/>
                <a:gd name="T13" fmla="*/ 0 h 69631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96310" h="696310">
                  <a:moveTo>
                    <a:pt x="0" y="0"/>
                  </a:moveTo>
                  <a:lnTo>
                    <a:pt x="459827" y="0"/>
                  </a:lnTo>
                  <a:lnTo>
                    <a:pt x="459827" y="236483"/>
                  </a:lnTo>
                  <a:lnTo>
                    <a:pt x="696310" y="236483"/>
                  </a:lnTo>
                  <a:lnTo>
                    <a:pt x="696310" y="696310"/>
                  </a:lnTo>
                  <a:lnTo>
                    <a:pt x="0" y="696310"/>
                  </a:lnTo>
                  <a:lnTo>
                    <a:pt x="0" y="0"/>
                  </a:lnTo>
                  <a:close/>
                </a:path>
              </a:pathLst>
            </a:custGeom>
            <a:solidFill>
              <a:srgbClr val="00808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7112" name="矩形 17"/>
            <p:cNvSpPr>
              <a:spLocks noChangeArrowheads="1"/>
            </p:cNvSpPr>
            <p:nvPr/>
          </p:nvSpPr>
          <p:spPr bwMode="auto">
            <a:xfrm>
              <a:off x="616" y="374"/>
              <a:ext cx="258" cy="265"/>
            </a:xfrm>
            <a:prstGeom prst="rect">
              <a:avLst/>
            </a:prstGeom>
            <a:solidFill>
              <a:srgbClr val="008080">
                <a:alpha val="5098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215900" rIns="179705" bIns="0" anchor="ctr"/>
            <a:lstStyle/>
            <a:p>
              <a:pPr algn="ctr"/>
              <a:endParaRPr lang="zh-CN" altLang="en-US" sz="400">
                <a:solidFill>
                  <a:srgbClr val="FFFFFF"/>
                </a:solidFill>
              </a:endParaRPr>
            </a:p>
          </p:txBody>
        </p:sp>
        <p:sp>
          <p:nvSpPr>
            <p:cNvPr id="47113" name="文本框 6151"/>
            <p:cNvSpPr txBox="1">
              <a:spLocks noChangeArrowheads="1"/>
            </p:cNvSpPr>
            <p:nvPr/>
          </p:nvSpPr>
          <p:spPr bwMode="auto">
            <a:xfrm>
              <a:off x="924" y="432"/>
              <a:ext cx="3985"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800" b="1">
                  <a:solidFill>
                    <a:srgbClr val="006666"/>
                  </a:solidFill>
                  <a:latin typeface="微软雅黑" panose="020B0503020204020204" pitchFamily="34" charset="-122"/>
                  <a:ea typeface="微软雅黑" panose="020B0503020204020204" pitchFamily="34" charset="-122"/>
                  <a:sym typeface="宋体" panose="02010600030101010101" pitchFamily="2" charset="-122"/>
                </a:rPr>
                <a:t>  </a:t>
              </a:r>
              <a:r>
                <a:rPr lang="zh-CN" altLang="en-US" sz="2800" b="1">
                  <a:solidFill>
                    <a:srgbClr val="006666"/>
                  </a:solidFill>
                  <a:latin typeface="微软雅黑" panose="020B0503020204020204" pitchFamily="34" charset="-122"/>
                  <a:ea typeface="微软雅黑" panose="020B0503020204020204" pitchFamily="34" charset="-122"/>
                  <a:sym typeface="宋体" panose="02010600030101010101" pitchFamily="2" charset="-122"/>
                </a:rPr>
                <a:t>遵守宪法法律</a:t>
              </a:r>
              <a:endParaRPr lang="zh-CN" altLang="en-US" sz="2800" b="1">
                <a:solidFill>
                  <a:srgbClr val="006666"/>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47114" name="文本框 6152"/>
            <p:cNvSpPr txBox="1">
              <a:spLocks noChangeArrowheads="1"/>
            </p:cNvSpPr>
            <p:nvPr/>
          </p:nvSpPr>
          <p:spPr bwMode="auto">
            <a:xfrm>
              <a:off x="0" y="454"/>
              <a:ext cx="872"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a:solidFill>
                    <a:srgbClr val="0000FF"/>
                  </a:solidFill>
                  <a:latin typeface="微软雅黑" panose="020B0503020204020204" pitchFamily="34" charset="-122"/>
                  <a:ea typeface="微软雅黑" panose="020B0503020204020204" pitchFamily="34" charset="-122"/>
                </a:rPr>
                <a:t>一</a:t>
              </a:r>
              <a:endParaRPr lang="zh-CN" altLang="en-US" sz="2800">
                <a:solidFill>
                  <a:srgbClr val="0000FF"/>
                </a:solidFill>
                <a:latin typeface="微软雅黑" panose="020B0503020204020204" pitchFamily="34" charset="-122"/>
                <a:ea typeface="微软雅黑" panose="020B0503020204020204" pitchFamily="34" charset="-122"/>
              </a:endParaRPr>
            </a:p>
          </p:txBody>
        </p:sp>
      </p:grpSp>
      <p:sp>
        <p:nvSpPr>
          <p:cNvPr id="47107" name="文本框 4103"/>
          <p:cNvSpPr txBox="1">
            <a:spLocks noChangeArrowheads="1"/>
          </p:cNvSpPr>
          <p:nvPr/>
        </p:nvSpPr>
        <p:spPr bwMode="auto">
          <a:xfrm>
            <a:off x="1852613" y="471488"/>
            <a:ext cx="2001837" cy="586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b="1">
                <a:solidFill>
                  <a:srgbClr val="006666"/>
                </a:solidFill>
                <a:ea typeface="方正姚体" panose="02010601030101010101" pitchFamily="2" charset="-122"/>
              </a:rPr>
              <a:t>讲授新课</a:t>
            </a:r>
            <a:endParaRPr lang="zh-CN" altLang="en-US" sz="3200" b="1">
              <a:solidFill>
                <a:srgbClr val="006666"/>
              </a:solidFill>
              <a:ea typeface="方正姚体" panose="02010601030101010101" pitchFamily="2" charset="-122"/>
            </a:endParaRPr>
          </a:p>
        </p:txBody>
      </p:sp>
      <p:pic>
        <p:nvPicPr>
          <p:cNvPr id="47108" name="Picture 9" descr="U644P33T2D114047F9DT20050429084824">
            <a:hlinkClick r:id="rId1"/>
          </p:cNvPr>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52675" y="1701800"/>
            <a:ext cx="7435850" cy="3816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22" name="Rectangle 10"/>
          <p:cNvSpPr>
            <a:spLocks noChangeArrowheads="1"/>
          </p:cNvSpPr>
          <p:nvPr/>
        </p:nvSpPr>
        <p:spPr bwMode="auto">
          <a:xfrm>
            <a:off x="2855913" y="5661025"/>
            <a:ext cx="6769100" cy="699135"/>
          </a:xfrm>
          <a:prstGeom prst="rect">
            <a:avLst/>
          </a:prstGeom>
          <a:solidFill>
            <a:schemeClr val="hlink"/>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1424" tIns="45712" rIns="91424" bIns="45712">
            <a:spAutoFit/>
          </a:bodyPr>
          <a:lstStyle/>
          <a:p>
            <a:pPr>
              <a:lnSpc>
                <a:spcPct val="90000"/>
              </a:lnSpc>
              <a:spcBef>
                <a:spcPct val="20000"/>
              </a:spcBef>
              <a:buClr>
                <a:schemeClr val="hlink"/>
              </a:buClr>
              <a:buFont typeface="Wingdings" panose="05000000000000000000" pitchFamily="2" charset="2"/>
              <a:buNone/>
              <a:defRPr/>
            </a:pPr>
            <a:r>
              <a:rPr lang="zh-CN" altLang="en-US" sz="2200" b="1">
                <a:solidFill>
                  <a:srgbClr val="FFFF00"/>
                </a:solidFill>
                <a:effectLst>
                  <a:outerShdw blurRad="38100" dist="38100" dir="2700000" algn="tl">
                    <a:srgbClr val="000000"/>
                  </a:outerShdw>
                </a:effectLst>
                <a:latin typeface="Arial" panose="020B0604020202020204" pitchFamily="34" charset="0"/>
                <a:ea typeface="黑体" panose="02010609060101010101" charset="-122"/>
              </a:rPr>
              <a:t>爱护公共财物，遵守劳动纪律，遵守公共秩序，尊重社会公德，都是遵守宪法和法律的具体表现。</a:t>
            </a:r>
            <a:endParaRPr lang="zh-CN" altLang="en-US" sz="2200" b="1">
              <a:solidFill>
                <a:srgbClr val="FFFF00"/>
              </a:solidFill>
              <a:effectLst>
                <a:outerShdw blurRad="38100" dist="38100" dir="2700000" algn="tl">
                  <a:srgbClr val="000000"/>
                </a:outerShdw>
              </a:effectLst>
              <a:latin typeface="Arial" panose="020B0604020202020204" pitchFamily="34" charset="0"/>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文本框 1"/>
          <p:cNvSpPr txBox="1">
            <a:spLocks noChangeArrowheads="1"/>
          </p:cNvSpPr>
          <p:nvPr/>
        </p:nvSpPr>
        <p:spPr bwMode="auto">
          <a:xfrm>
            <a:off x="2713038" y="1844675"/>
            <a:ext cx="4391025" cy="2245360"/>
          </a:xfrm>
          <a:prstGeom prst="rect">
            <a:avLst/>
          </a:prstGeom>
          <a:noFill/>
          <a:ln w="9525">
            <a:solidFill>
              <a:srgbClr val="002060"/>
            </a:solidFill>
            <a:miter lim="800000"/>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b="1">
                <a:solidFill>
                  <a:srgbClr val="0070C0"/>
                </a:solidFill>
              </a:rPr>
              <a:t>建设法治社会，就是要自觉学习法律知识，了解法律程序规定，同时，以法律来指导和约束自己的行为，做到依法办事。</a:t>
            </a:r>
            <a:endParaRPr lang="zh-CN" altLang="en-US" sz="2800" b="1">
              <a:solidFill>
                <a:srgbClr val="0070C0"/>
              </a:solidFill>
            </a:endParaRPr>
          </a:p>
        </p:txBody>
      </p:sp>
      <p:pic>
        <p:nvPicPr>
          <p:cNvPr id="48131" name="图片 4" descr="图片4"/>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6234113" y="3429000"/>
            <a:ext cx="4198937" cy="3257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8132" name="文本框 4103"/>
          <p:cNvSpPr txBox="1">
            <a:spLocks noChangeArrowheads="1"/>
          </p:cNvSpPr>
          <p:nvPr/>
        </p:nvSpPr>
        <p:spPr bwMode="auto">
          <a:xfrm>
            <a:off x="1803400" y="544513"/>
            <a:ext cx="2001838" cy="586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b="1">
                <a:solidFill>
                  <a:srgbClr val="006666"/>
                </a:solidFill>
                <a:ea typeface="方正姚体" panose="02010601030101010101" pitchFamily="2" charset="-122"/>
              </a:rPr>
              <a:t>讲授新课</a:t>
            </a:r>
            <a:endParaRPr lang="zh-CN" altLang="en-US" sz="3200" b="1">
              <a:solidFill>
                <a:srgbClr val="006666"/>
              </a:solidFill>
              <a:ea typeface="方正姚体" panose="02010601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4338"/>
                                        </p:tgtEl>
                                        <p:attrNameLst>
                                          <p:attrName>style.visibility</p:attrName>
                                        </p:attrNameLst>
                                      </p:cBhvr>
                                      <p:to>
                                        <p:strVal val="visible"/>
                                      </p:to>
                                    </p:set>
                                    <p:animEffect transition="in" filter="box(in)">
                                      <p:cBhvr>
                                        <p:cTn id="7" dur="2000"/>
                                        <p:tgtEl>
                                          <p:spTgt spid="143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8"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154" name="Picture 2" descr="049"/>
          <p:cNvPicPr>
            <a:picLocks noChangeAspect="1" noChangeArrowheads="1"/>
          </p:cNvPicPr>
          <p:nvPr/>
        </p:nvPicPr>
        <p:blipFill>
          <a:blip r:embed="rId1">
            <a:extLst>
              <a:ext uri="{28A0092B-C50C-407E-A947-70E740481C1C}">
                <a14:useLocalDpi xmlns:a14="http://schemas.microsoft.com/office/drawing/2010/main" val="0"/>
              </a:ext>
            </a:extLst>
          </a:blip>
          <a:srcRect b="5882"/>
          <a:stretch>
            <a:fillRect/>
          </a:stretch>
        </p:blipFill>
        <p:spPr bwMode="auto">
          <a:xfrm>
            <a:off x="1847850" y="1052513"/>
            <a:ext cx="8632825" cy="5472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915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41600" y="1341438"/>
            <a:ext cx="6767513" cy="4392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9156" name="文本框 4103"/>
          <p:cNvSpPr txBox="1">
            <a:spLocks noChangeArrowheads="1"/>
          </p:cNvSpPr>
          <p:nvPr/>
        </p:nvSpPr>
        <p:spPr bwMode="auto">
          <a:xfrm>
            <a:off x="1852613" y="544513"/>
            <a:ext cx="2001837" cy="586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b="1">
                <a:solidFill>
                  <a:srgbClr val="006666"/>
                </a:solidFill>
                <a:ea typeface="方正姚体" panose="02010601030101010101" pitchFamily="2" charset="-122"/>
              </a:rPr>
              <a:t>讲授新课</a:t>
            </a:r>
            <a:endParaRPr lang="zh-CN" altLang="en-US" sz="3200" b="1">
              <a:solidFill>
                <a:srgbClr val="006666"/>
              </a:solidFill>
              <a:ea typeface="方正姚体" panose="02010601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0178" name="Group 2"/>
          <p:cNvGrpSpPr/>
          <p:nvPr/>
        </p:nvGrpSpPr>
        <p:grpSpPr bwMode="auto">
          <a:xfrm>
            <a:off x="1852613" y="765175"/>
            <a:ext cx="3115147" cy="810568"/>
            <a:chOff x="0" y="0"/>
            <a:chExt cx="4909" cy="1276"/>
          </a:xfrm>
        </p:grpSpPr>
        <p:sp>
          <p:nvSpPr>
            <p:cNvPr id="50182" name="矩形 7"/>
            <p:cNvSpPr>
              <a:spLocks noChangeArrowheads="1"/>
            </p:cNvSpPr>
            <p:nvPr/>
          </p:nvSpPr>
          <p:spPr bwMode="auto">
            <a:xfrm>
              <a:off x="928" y="0"/>
              <a:ext cx="2634" cy="1200"/>
            </a:xfrm>
            <a:custGeom>
              <a:avLst/>
              <a:gdLst>
                <a:gd name="T0" fmla="*/ 0 w 2520280"/>
                <a:gd name="T1" fmla="*/ 1200 h 1872208"/>
                <a:gd name="T2" fmla="*/ 2634 w 2520280"/>
                <a:gd name="T3" fmla="*/ 1200 h 1872208"/>
                <a:gd name="T4" fmla="*/ 0 w 2520280"/>
                <a:gd name="T5" fmla="*/ 1200 h 1872208"/>
                <a:gd name="T6" fmla="*/ 0 w 2520280"/>
                <a:gd name="T7" fmla="*/ 0 h 1872208"/>
                <a:gd name="T8" fmla="*/ 1 w 2520280"/>
                <a:gd name="T9" fmla="*/ 0 h 1872208"/>
                <a:gd name="T10" fmla="*/ 0 w 2520280"/>
                <a:gd name="T11" fmla="*/ 0 h 187220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520280" h="1872208">
                  <a:moveTo>
                    <a:pt x="0" y="1872208"/>
                  </a:moveTo>
                  <a:lnTo>
                    <a:pt x="2520280" y="1872208"/>
                  </a:lnTo>
                  <a:lnTo>
                    <a:pt x="0" y="1872208"/>
                  </a:lnTo>
                  <a:close/>
                  <a:moveTo>
                    <a:pt x="0" y="0"/>
                  </a:moveTo>
                  <a:lnTo>
                    <a:pt x="916" y="0"/>
                  </a:lnTo>
                  <a:lnTo>
                    <a:pt x="0" y="0"/>
                  </a:lnTo>
                  <a:close/>
                </a:path>
              </a:pathLst>
            </a:custGeom>
            <a:noFill/>
            <a:ln w="12700" cap="sq">
              <a:solidFill>
                <a:srgbClr val="DDDDDD"/>
              </a:solidFill>
              <a:rou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50183" name="任意多边形 16"/>
            <p:cNvSpPr>
              <a:spLocks noChangeArrowheads="1"/>
            </p:cNvSpPr>
            <p:nvPr/>
          </p:nvSpPr>
          <p:spPr bwMode="auto">
            <a:xfrm>
              <a:off x="46" y="454"/>
              <a:ext cx="826" cy="760"/>
            </a:xfrm>
            <a:custGeom>
              <a:avLst/>
              <a:gdLst>
                <a:gd name="T0" fmla="*/ 0 w 696310"/>
                <a:gd name="T1" fmla="*/ 0 h 696310"/>
                <a:gd name="T2" fmla="*/ 545 w 696310"/>
                <a:gd name="T3" fmla="*/ 0 h 696310"/>
                <a:gd name="T4" fmla="*/ 545 w 696310"/>
                <a:gd name="T5" fmla="*/ 258 h 696310"/>
                <a:gd name="T6" fmla="*/ 826 w 696310"/>
                <a:gd name="T7" fmla="*/ 258 h 696310"/>
                <a:gd name="T8" fmla="*/ 826 w 696310"/>
                <a:gd name="T9" fmla="*/ 760 h 696310"/>
                <a:gd name="T10" fmla="*/ 0 w 696310"/>
                <a:gd name="T11" fmla="*/ 760 h 696310"/>
                <a:gd name="T12" fmla="*/ 0 w 696310"/>
                <a:gd name="T13" fmla="*/ 0 h 69631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96310" h="696310">
                  <a:moveTo>
                    <a:pt x="0" y="0"/>
                  </a:moveTo>
                  <a:lnTo>
                    <a:pt x="459827" y="0"/>
                  </a:lnTo>
                  <a:lnTo>
                    <a:pt x="459827" y="236483"/>
                  </a:lnTo>
                  <a:lnTo>
                    <a:pt x="696310" y="236483"/>
                  </a:lnTo>
                  <a:lnTo>
                    <a:pt x="696310" y="696310"/>
                  </a:lnTo>
                  <a:lnTo>
                    <a:pt x="0" y="696310"/>
                  </a:lnTo>
                  <a:lnTo>
                    <a:pt x="0" y="0"/>
                  </a:lnTo>
                  <a:close/>
                </a:path>
              </a:pathLst>
            </a:custGeom>
            <a:solidFill>
              <a:srgbClr val="00808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0184" name="矩形 17"/>
            <p:cNvSpPr>
              <a:spLocks noChangeArrowheads="1"/>
            </p:cNvSpPr>
            <p:nvPr/>
          </p:nvSpPr>
          <p:spPr bwMode="auto">
            <a:xfrm>
              <a:off x="616" y="374"/>
              <a:ext cx="258" cy="265"/>
            </a:xfrm>
            <a:prstGeom prst="rect">
              <a:avLst/>
            </a:prstGeom>
            <a:solidFill>
              <a:srgbClr val="008080">
                <a:alpha val="5098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215900" rIns="179705" bIns="0" anchor="ctr"/>
            <a:lstStyle/>
            <a:p>
              <a:pPr algn="ctr"/>
              <a:endParaRPr lang="zh-CN" altLang="en-US" sz="400">
                <a:solidFill>
                  <a:srgbClr val="FFFFFF"/>
                </a:solidFill>
              </a:endParaRPr>
            </a:p>
          </p:txBody>
        </p:sp>
        <p:sp>
          <p:nvSpPr>
            <p:cNvPr id="50185" name="文本框 6151"/>
            <p:cNvSpPr txBox="1">
              <a:spLocks noChangeArrowheads="1"/>
            </p:cNvSpPr>
            <p:nvPr/>
          </p:nvSpPr>
          <p:spPr bwMode="auto">
            <a:xfrm>
              <a:off x="924" y="432"/>
              <a:ext cx="3985"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800" b="1">
                  <a:solidFill>
                    <a:srgbClr val="006666"/>
                  </a:solidFill>
                  <a:latin typeface="微软雅黑" panose="020B0503020204020204" pitchFamily="34" charset="-122"/>
                  <a:ea typeface="微软雅黑" panose="020B0503020204020204" pitchFamily="34" charset="-122"/>
                  <a:sym typeface="宋体" panose="02010600030101010101" pitchFamily="2" charset="-122"/>
                </a:rPr>
                <a:t>  </a:t>
              </a:r>
              <a:r>
                <a:rPr lang="zh-CN" altLang="en-US" sz="2800" b="1">
                  <a:solidFill>
                    <a:srgbClr val="006666"/>
                  </a:solidFill>
                  <a:latin typeface="微软雅黑" panose="020B0503020204020204" pitchFamily="34" charset="-122"/>
                  <a:ea typeface="微软雅黑" panose="020B0503020204020204" pitchFamily="34" charset="-122"/>
                  <a:sym typeface="宋体" panose="02010600030101010101" pitchFamily="2" charset="-122"/>
                </a:rPr>
                <a:t>维护国家利益</a:t>
              </a:r>
              <a:endParaRPr lang="zh-CN" altLang="en-US"/>
            </a:p>
          </p:txBody>
        </p:sp>
        <p:sp>
          <p:nvSpPr>
            <p:cNvPr id="50186" name="文本框 6152"/>
            <p:cNvSpPr txBox="1">
              <a:spLocks noChangeArrowheads="1"/>
            </p:cNvSpPr>
            <p:nvPr/>
          </p:nvSpPr>
          <p:spPr bwMode="auto">
            <a:xfrm>
              <a:off x="0" y="454"/>
              <a:ext cx="872"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a:solidFill>
                    <a:srgbClr val="0000FF"/>
                  </a:solidFill>
                  <a:latin typeface="微软雅黑" panose="020B0503020204020204" pitchFamily="34" charset="-122"/>
                  <a:ea typeface="微软雅黑" panose="020B0503020204020204" pitchFamily="34" charset="-122"/>
                </a:rPr>
                <a:t>二</a:t>
              </a:r>
              <a:endParaRPr lang="zh-CN" altLang="en-US" sz="2800">
                <a:solidFill>
                  <a:srgbClr val="0000FF"/>
                </a:solidFill>
                <a:latin typeface="微软雅黑" panose="020B0503020204020204" pitchFamily="34" charset="-122"/>
                <a:ea typeface="微软雅黑" panose="020B0503020204020204" pitchFamily="34" charset="-122"/>
              </a:endParaRPr>
            </a:p>
          </p:txBody>
        </p:sp>
      </p:grpSp>
      <p:sp>
        <p:nvSpPr>
          <p:cNvPr id="50179" name="文本框 4103"/>
          <p:cNvSpPr txBox="1">
            <a:spLocks noChangeArrowheads="1"/>
          </p:cNvSpPr>
          <p:nvPr/>
        </p:nvSpPr>
        <p:spPr bwMode="auto">
          <a:xfrm>
            <a:off x="1852613" y="471488"/>
            <a:ext cx="2001837" cy="586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b="1">
                <a:solidFill>
                  <a:srgbClr val="006666"/>
                </a:solidFill>
                <a:ea typeface="方正姚体" panose="02010601030101010101" pitchFamily="2" charset="-122"/>
              </a:rPr>
              <a:t>讲授新课</a:t>
            </a:r>
            <a:endParaRPr lang="zh-CN" altLang="en-US" sz="3200" b="1">
              <a:solidFill>
                <a:srgbClr val="006666"/>
              </a:solidFill>
              <a:ea typeface="方正姚体" panose="02010601030101010101" pitchFamily="2" charset="-122"/>
            </a:endParaRPr>
          </a:p>
        </p:txBody>
      </p:sp>
      <p:pic>
        <p:nvPicPr>
          <p:cNvPr id="50180" name="Picture 9"/>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711450" y="1728788"/>
            <a:ext cx="6985000" cy="399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0181" name="Rectangle 10"/>
          <p:cNvSpPr>
            <a:spLocks noChangeArrowheads="1"/>
          </p:cNvSpPr>
          <p:nvPr/>
        </p:nvSpPr>
        <p:spPr bwMode="auto">
          <a:xfrm>
            <a:off x="3503613" y="5905500"/>
            <a:ext cx="4110990" cy="428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4" tIns="45712" rIns="91424" bIns="45712">
            <a:spAutoFit/>
          </a:bodyPr>
          <a:lstStyle/>
          <a:p>
            <a:r>
              <a:rPr lang="zh-CN" altLang="en-US" sz="2200" b="1"/>
              <a:t>维护国家统一和全国各民族团结</a:t>
            </a:r>
            <a:endParaRPr lang="zh-CN" altLang="en-US" sz="2200" b="1"/>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文本框 4103"/>
          <p:cNvSpPr txBox="1">
            <a:spLocks noChangeArrowheads="1"/>
          </p:cNvSpPr>
          <p:nvPr/>
        </p:nvSpPr>
        <p:spPr bwMode="auto">
          <a:xfrm>
            <a:off x="1852613" y="476250"/>
            <a:ext cx="2001837" cy="586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b="1">
                <a:solidFill>
                  <a:srgbClr val="006666"/>
                </a:solidFill>
                <a:ea typeface="方正姚体" panose="02010601030101010101" pitchFamily="2" charset="-122"/>
              </a:rPr>
              <a:t>讲授新课</a:t>
            </a:r>
            <a:endParaRPr lang="zh-CN" altLang="en-US" sz="3200" b="1">
              <a:solidFill>
                <a:srgbClr val="006666"/>
              </a:solidFill>
              <a:ea typeface="方正姚体" panose="02010601030101010101" pitchFamily="2" charset="-122"/>
            </a:endParaRPr>
          </a:p>
        </p:txBody>
      </p:sp>
      <p:pic>
        <p:nvPicPr>
          <p:cNvPr id="51203" name="Picture 3" descr="Img240488859">
            <a:hlinkClick r:id="rId1"/>
          </p:cNvPr>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24113" y="1133475"/>
            <a:ext cx="7239000" cy="4375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04" name="Rectangle 4"/>
          <p:cNvSpPr>
            <a:spLocks noGrp="1" noChangeArrowheads="1"/>
          </p:cNvSpPr>
          <p:nvPr/>
        </p:nvSpPr>
        <p:spPr bwMode="auto">
          <a:xfrm>
            <a:off x="1847850" y="5526088"/>
            <a:ext cx="854075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0" hangingPunct="0"/>
            <a:r>
              <a:rPr lang="zh-CN" altLang="zh-CN" sz="2400" b="1">
                <a:latin typeface="Times New Roman" panose="02020603050405020304" pitchFamily="18" charset="0"/>
              </a:rPr>
              <a:t>维护祖国安全、荣誉和利益</a:t>
            </a:r>
            <a:endParaRPr lang="zh-CN" altLang="zh-CN" sz="2400" b="1">
              <a:latin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theme/theme1.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Default Theme</Template>
  <TotalTime>0</TotalTime>
  <Words>1604</Words>
  <Application>WPS 演示</Application>
  <PresentationFormat>全屏显示(4:3)</PresentationFormat>
  <Paragraphs>164</Paragraphs>
  <Slides>22</Slides>
  <Notes>0</Notes>
  <HiddenSlides>0</HiddenSlides>
  <MMClips>0</MMClips>
  <ScaleCrop>false</ScaleCrop>
  <HeadingPairs>
    <vt:vector size="6" baseType="variant">
      <vt:variant>
        <vt:lpstr>已用的字体</vt:lpstr>
      </vt:variant>
      <vt:variant>
        <vt:i4>16</vt:i4>
      </vt:variant>
      <vt:variant>
        <vt:lpstr>主题</vt:lpstr>
      </vt:variant>
      <vt:variant>
        <vt:i4>1</vt:i4>
      </vt:variant>
      <vt:variant>
        <vt:lpstr>幻灯片标题</vt:lpstr>
      </vt:variant>
      <vt:variant>
        <vt:i4>22</vt:i4>
      </vt:variant>
    </vt:vector>
  </HeadingPairs>
  <TitlesOfParts>
    <vt:vector size="39" baseType="lpstr">
      <vt:lpstr>Arial</vt:lpstr>
      <vt:lpstr>宋体</vt:lpstr>
      <vt:lpstr>Wingdings</vt:lpstr>
      <vt:lpstr>Wingdings 2</vt:lpstr>
      <vt:lpstr>Arial</vt:lpstr>
      <vt:lpstr>隶书</vt:lpstr>
      <vt:lpstr>微软雅黑</vt:lpstr>
      <vt:lpstr>方正姚体</vt:lpstr>
      <vt:lpstr>黑体</vt:lpstr>
      <vt:lpstr>Times New Roman</vt:lpstr>
      <vt:lpstr>Cambria</vt:lpstr>
      <vt:lpstr>华文楷体</vt:lpstr>
      <vt:lpstr>Arial Unicode MS</vt:lpstr>
      <vt:lpstr>Maiandra GD</vt:lpstr>
      <vt:lpstr>Calibri</vt:lpstr>
      <vt:lpstr>Calibri Light</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china</dc:creator>
  <cp:lastModifiedBy>21教育-胡婷婷</cp:lastModifiedBy>
  <cp:revision>3</cp:revision>
  <dcterms:created xsi:type="dcterms:W3CDTF">2018-01-21T02:57:00Z</dcterms:created>
  <dcterms:modified xsi:type="dcterms:W3CDTF">2018-01-22T02:52:14Z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2052-10.1.0.7106</vt:lpwstr>
  </property>
</Properties>
</file>