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5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4"/>
          <p:cNvSpPr txBox="1">
            <a:spLocks noChangeArrowheads="1"/>
          </p:cNvSpPr>
          <p:nvPr/>
        </p:nvSpPr>
        <p:spPr bwMode="auto">
          <a:xfrm>
            <a:off x="2547303" y="1838960"/>
            <a:ext cx="84248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800">
                <a:solidFill>
                  <a:srgbClr val="070707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第三单元  人民当家作主</a:t>
            </a:r>
            <a:endParaRPr lang="zh-CN" altLang="en-US" sz="6000">
              <a:solidFill>
                <a:srgbClr val="070707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41987" name="Rectangle 5"/>
          <p:cNvSpPr>
            <a:spLocks noChangeArrowheads="1"/>
          </p:cNvSpPr>
          <p:nvPr/>
        </p:nvSpPr>
        <p:spPr bwMode="auto">
          <a:xfrm>
            <a:off x="4170522" y="2905125"/>
            <a:ext cx="4705350" cy="922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第五课   我国基本制度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988" name="Rectangle 5"/>
          <p:cNvSpPr>
            <a:spLocks noChangeArrowheads="1"/>
          </p:cNvSpPr>
          <p:nvPr/>
        </p:nvSpPr>
        <p:spPr bwMode="auto">
          <a:xfrm>
            <a:off x="4150360" y="4081463"/>
            <a:ext cx="4267835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第</a:t>
            </a:r>
            <a:r>
              <a:rPr lang="en-US" altLang="zh-CN" sz="3200" b="1">
                <a:solidFill>
                  <a:srgbClr val="F8081F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200" b="1">
                <a:solidFill>
                  <a:srgbClr val="F8081F"/>
                </a:solidFill>
                <a:latin typeface="宋体" panose="02010600030101010101" pitchFamily="2" charset="-122"/>
              </a:rPr>
              <a:t>课时 基本经济制度</a:t>
            </a:r>
            <a:endParaRPr lang="en-US" altLang="zh-CN" sz="3200" b="1">
              <a:solidFill>
                <a:srgbClr val="F8081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/>
          <p:nvPr/>
        </p:nvGrpSpPr>
        <p:grpSpPr bwMode="auto">
          <a:xfrm>
            <a:off x="1849438" y="885825"/>
            <a:ext cx="4651437" cy="809913"/>
            <a:chOff x="0" y="0"/>
            <a:chExt cx="7331" cy="1274"/>
          </a:xfrm>
        </p:grpSpPr>
        <p:sp>
          <p:nvSpPr>
            <p:cNvPr id="51207" name="矩形 7"/>
            <p:cNvSpPr>
              <a:spLocks noChangeArrowheads="1"/>
            </p:cNvSpPr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8" name="任意多边形 16"/>
            <p:cNvSpPr>
              <a:spLocks noChangeArrowheads="1"/>
            </p:cNvSpPr>
            <p:nvPr/>
          </p:nvSpPr>
          <p:spPr bwMode="auto">
            <a:xfrm>
              <a:off x="0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09" name="矩形 17"/>
            <p:cNvSpPr>
              <a:spLocks noChangeArrowheads="1"/>
            </p:cNvSpPr>
            <p:nvPr/>
          </p:nvSpPr>
          <p:spPr bwMode="auto">
            <a:xfrm>
              <a:off x="570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51210" name="文本框 6151"/>
            <p:cNvSpPr txBox="1">
              <a:spLocks noChangeArrowheads="1"/>
            </p:cNvSpPr>
            <p:nvPr/>
          </p:nvSpPr>
          <p:spPr bwMode="auto">
            <a:xfrm>
              <a:off x="878" y="432"/>
              <a:ext cx="6453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多种所有制经济共同发展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51211" name="文本框 6152"/>
            <p:cNvSpPr txBox="1">
              <a:spLocks noChangeArrowheads="1"/>
            </p:cNvSpPr>
            <p:nvPr/>
          </p:nvSpPr>
          <p:spPr bwMode="auto">
            <a:xfrm>
              <a:off x="0" y="453"/>
              <a:ext cx="872" cy="8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二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203" name="文本框 4103"/>
          <p:cNvSpPr txBox="1">
            <a:spLocks noChangeArrowheads="1"/>
          </p:cNvSpPr>
          <p:nvPr/>
        </p:nvSpPr>
        <p:spPr bwMode="auto">
          <a:xfrm>
            <a:off x="1852613" y="47625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2" name="文本框 94211"/>
          <p:cNvSpPr txBox="1">
            <a:spLocks noChangeArrowheads="1"/>
          </p:cNvSpPr>
          <p:nvPr/>
        </p:nvSpPr>
        <p:spPr bwMode="auto">
          <a:xfrm>
            <a:off x="2208213" y="1628775"/>
            <a:ext cx="7924800" cy="418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ea typeface="楷体_GB2312" pitchFamily="49" charset="-122"/>
              </a:rPr>
              <a:t>       </a:t>
            </a:r>
            <a:r>
              <a:rPr lang="zh-CN" altLang="en-US" sz="2800" b="1">
                <a:latin typeface="宋体" panose="02010600030101010101" pitchFamily="2" charset="-122"/>
              </a:rPr>
              <a:t>我姐姐说：“我们搞个体、私营及外资等非公有制经济的也不差啊！我给你们讲个故事吧。美国</a:t>
            </a:r>
            <a:r>
              <a:rPr lang="en-US" altLang="zh-CN" sz="2800" b="1">
                <a:latin typeface="宋体" panose="02010600030101010101" pitchFamily="2" charset="-122"/>
              </a:rPr>
              <a:t>19</a:t>
            </a:r>
            <a:r>
              <a:rPr lang="zh-CN" altLang="en-US" sz="2800" b="1">
                <a:latin typeface="宋体" panose="02010600030101010101" pitchFamily="2" charset="-122"/>
              </a:rPr>
              <a:t>世纪的一个自然保护区里生活着鹿群和狼群，人们为了保护鹿群而把狼群都杀光了。可不到两年的时间，鹿群便增长了</a:t>
            </a:r>
            <a:r>
              <a:rPr lang="en-US" altLang="zh-CN" sz="2800" b="1">
                <a:latin typeface="宋体" panose="02010600030101010101" pitchFamily="2" charset="-122"/>
              </a:rPr>
              <a:t>10</a:t>
            </a:r>
            <a:r>
              <a:rPr lang="zh-CN" altLang="en-US" sz="2800" b="1">
                <a:latin typeface="宋体" panose="02010600030101010101" pitchFamily="2" charset="-122"/>
              </a:rPr>
              <a:t>倍，但是后来那里遭遇了一场台风的袭击，鹿群只剩下</a:t>
            </a:r>
            <a:r>
              <a:rPr lang="en-US" altLang="zh-CN" sz="2800" b="1">
                <a:latin typeface="宋体" panose="02010600030101010101" pitchFamily="2" charset="-122"/>
              </a:rPr>
              <a:t>200</a:t>
            </a:r>
            <a:r>
              <a:rPr lang="zh-CN" altLang="en-US" sz="2800" b="1">
                <a:latin typeface="宋体" panose="02010600030101010101" pitchFamily="2" charset="-122"/>
              </a:rPr>
              <a:t>只。最后人们不得不把狼先生重新请来，这样鹿群很快恢复了生机。”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文本框 94213"/>
          <p:cNvSpPr txBox="1">
            <a:spLocks noChangeArrowheads="1"/>
          </p:cNvSpPr>
          <p:nvPr/>
        </p:nvSpPr>
        <p:spPr bwMode="auto">
          <a:xfrm>
            <a:off x="5016500" y="4868863"/>
            <a:ext cx="5011738" cy="1814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FF0000"/>
                </a:solidFill>
                <a:ea typeface="隶书" panose="02010509060101010101" pitchFamily="49" charset="-122"/>
              </a:rPr>
              <a:t>你知道姐姐说的是什么意思吗？</a:t>
            </a:r>
            <a:endParaRPr lang="zh-CN" altLang="en-US" sz="3200">
              <a:solidFill>
                <a:srgbClr val="FF0000"/>
              </a:solidFill>
              <a:ea typeface="隶书" panose="02010509060101010101" pitchFamily="49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>
              <a:solidFill>
                <a:srgbClr val="FF0000"/>
              </a:solidFill>
              <a:ea typeface="隶书" panose="02010509060101010101" pitchFamily="49" charset="-122"/>
            </a:endParaRPr>
          </a:p>
        </p:txBody>
      </p:sp>
      <p:pic>
        <p:nvPicPr>
          <p:cNvPr id="4" name="图片 94215" descr="si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5550" y="5013325"/>
            <a:ext cx="1662113" cy="151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0"/>
                            </p:stCondLst>
                            <p:childTnLst>
                              <p:par>
                                <p:cTn id="14" presetID="4" presetClass="entr" presetSubtype="16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文本框 4103"/>
          <p:cNvSpPr txBox="1">
            <a:spLocks noChangeArrowheads="1"/>
          </p:cNvSpPr>
          <p:nvPr/>
        </p:nvSpPr>
        <p:spPr bwMode="auto">
          <a:xfrm>
            <a:off x="1852613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2227" name="文本框 151554"/>
          <p:cNvSpPr txBox="1">
            <a:spLocks noChangeArrowheads="1"/>
          </p:cNvSpPr>
          <p:nvPr/>
        </p:nvSpPr>
        <p:spPr bwMode="auto">
          <a:xfrm>
            <a:off x="2309813" y="1143000"/>
            <a:ext cx="7561262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非公有制经济是社会主义市场经济的重要组成部分</a:t>
            </a:r>
            <a:endParaRPr lang="zh-CN" altLang="en-US" sz="2800" b="1"/>
          </a:p>
        </p:txBody>
      </p:sp>
      <p:sp>
        <p:nvSpPr>
          <p:cNvPr id="17412" name="文本框 151557"/>
          <p:cNvSpPr txBox="1">
            <a:spLocks noChangeArrowheads="1"/>
          </p:cNvSpPr>
          <p:nvPr/>
        </p:nvSpPr>
        <p:spPr bwMode="auto">
          <a:xfrm>
            <a:off x="2279650" y="2349500"/>
            <a:ext cx="16557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形式：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7413" name="文本框 151558"/>
          <p:cNvSpPr txBox="1">
            <a:spLocks noChangeArrowheads="1"/>
          </p:cNvSpPr>
          <p:nvPr/>
        </p:nvSpPr>
        <p:spPr bwMode="auto">
          <a:xfrm>
            <a:off x="3371850" y="2420938"/>
            <a:ext cx="646906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个体经济、私营经济、外资经济</a:t>
            </a:r>
            <a:r>
              <a:rPr lang="zh-CN" altLang="en-US" sz="2800" b="1">
                <a:latin typeface="Times New Roman" panose="02020603050405020304" pitchFamily="18" charset="0"/>
              </a:rPr>
              <a:t>等。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7414" name="文本框 151555"/>
          <p:cNvSpPr txBox="1">
            <a:spLocks noChangeArrowheads="1"/>
          </p:cNvSpPr>
          <p:nvPr/>
        </p:nvSpPr>
        <p:spPr bwMode="auto">
          <a:xfrm>
            <a:off x="2279650" y="3068638"/>
            <a:ext cx="1655763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地位：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5" name="文本框 151559"/>
          <p:cNvSpPr txBox="1">
            <a:spLocks noChangeArrowheads="1"/>
          </p:cNvSpPr>
          <p:nvPr/>
        </p:nvSpPr>
        <p:spPr bwMode="auto">
          <a:xfrm>
            <a:off x="3359150" y="3068638"/>
            <a:ext cx="6767513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是社会主义市场经济的重要组成部分。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7416" name="文本框 151556"/>
          <p:cNvSpPr txBox="1">
            <a:spLocks noChangeArrowheads="1"/>
          </p:cNvSpPr>
          <p:nvPr/>
        </p:nvSpPr>
        <p:spPr bwMode="auto">
          <a:xfrm>
            <a:off x="2279650" y="3789363"/>
            <a:ext cx="1727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latin typeface="宋体" panose="02010600030101010101" pitchFamily="2" charset="-122"/>
              </a:rPr>
              <a:t>作用：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17417" name="文本框 151553"/>
          <p:cNvSpPr txBox="1">
            <a:spLocks noChangeArrowheads="1"/>
          </p:cNvSpPr>
          <p:nvPr/>
        </p:nvSpPr>
        <p:spPr bwMode="auto">
          <a:xfrm>
            <a:off x="3359150" y="3789363"/>
            <a:ext cx="6913563" cy="1383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宋体" panose="02010600030101010101" pitchFamily="2" charset="-122"/>
              </a:rPr>
              <a:t>在支撑经济增长、增加税收、扩大就业、促进大众创业和万众创业等方面发挥着重要作用。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7418" name="文本框 151560"/>
          <p:cNvSpPr txBox="1">
            <a:spLocks noChangeArrowheads="1"/>
          </p:cNvSpPr>
          <p:nvPr/>
        </p:nvSpPr>
        <p:spPr bwMode="auto">
          <a:xfrm>
            <a:off x="2351088" y="5589588"/>
            <a:ext cx="17272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政策：</a:t>
            </a:r>
            <a:endParaRPr lang="zh-CN" altLang="en-US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sp>
        <p:nvSpPr>
          <p:cNvPr id="17419" name="文本框 151561"/>
          <p:cNvSpPr txBox="1">
            <a:spLocks noChangeArrowheads="1"/>
          </p:cNvSpPr>
          <p:nvPr/>
        </p:nvSpPr>
        <p:spPr bwMode="auto">
          <a:xfrm>
            <a:off x="3432175" y="5661025"/>
            <a:ext cx="684053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</a:rPr>
              <a:t>鼓励、支持和引导</a:t>
            </a:r>
            <a:r>
              <a:rPr lang="zh-CN" altLang="en-US" sz="2800" b="1">
                <a:latin typeface="Times New Roman" panose="02020603050405020304" pitchFamily="18" charset="0"/>
              </a:rPr>
              <a:t>非公有制经济的发展。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  <p:bldP spid="17413" grpId="0"/>
      <p:bldP spid="17414" grpId="0"/>
      <p:bldP spid="17415" grpId="0"/>
      <p:bldP spid="17416" grpId="0"/>
      <p:bldP spid="17417" grpId="0"/>
      <p:bldP spid="17418" grpId="0"/>
      <p:bldP spid="174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矩形 39938"/>
          <p:cNvSpPr>
            <a:spLocks noChangeArrowheads="1"/>
          </p:cNvSpPr>
          <p:nvPr/>
        </p:nvSpPr>
        <p:spPr bwMode="auto">
          <a:xfrm>
            <a:off x="6003925" y="3684588"/>
            <a:ext cx="309880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endParaRPr lang="zh-CN" altLang="en-US" sz="4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1" name="文本框 4103"/>
          <p:cNvSpPr txBox="1">
            <a:spLocks noChangeArrowheads="1"/>
          </p:cNvSpPr>
          <p:nvPr/>
        </p:nvSpPr>
        <p:spPr bwMode="auto">
          <a:xfrm>
            <a:off x="1784350" y="544513"/>
            <a:ext cx="22463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3252" name="文本框 137227"/>
          <p:cNvSpPr txBox="1">
            <a:spLocks noChangeArrowheads="1"/>
          </p:cNvSpPr>
          <p:nvPr/>
        </p:nvSpPr>
        <p:spPr bwMode="auto">
          <a:xfrm>
            <a:off x="2059305" y="1789113"/>
            <a:ext cx="798195" cy="410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4000" b="1">
                <a:solidFill>
                  <a:schemeClr val="tx2"/>
                </a:solidFill>
                <a:latin typeface="Times New Roman" panose="02020603050405020304" pitchFamily="18" charset="0"/>
              </a:rPr>
              <a:t>多种所有制形式</a:t>
            </a:r>
            <a:endParaRPr lang="zh-CN" altLang="en-US" sz="4000" b="1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53253" name="左大括号 137217"/>
          <p:cNvSpPr/>
          <p:nvPr/>
        </p:nvSpPr>
        <p:spPr bwMode="auto">
          <a:xfrm>
            <a:off x="2782888" y="1933575"/>
            <a:ext cx="504825" cy="3600450"/>
          </a:xfrm>
          <a:prstGeom prst="leftBrace">
            <a:avLst>
              <a:gd name="adj1" fmla="val 59368"/>
              <a:gd name="adj2" fmla="val 50000"/>
            </a:avLst>
          </a:prstGeom>
          <a:noFill/>
          <a:ln w="38100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3254" name="文本框 137221"/>
          <p:cNvSpPr txBox="1">
            <a:spLocks noChangeArrowheads="1"/>
          </p:cNvSpPr>
          <p:nvPr/>
        </p:nvSpPr>
        <p:spPr bwMode="auto">
          <a:xfrm>
            <a:off x="3432175" y="1646238"/>
            <a:ext cx="2016125" cy="52197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66FF"/>
              </a:gs>
            </a:gsLst>
            <a:lin ang="5400000" scaled="1"/>
          </a:gradFill>
          <a:ln w="9525">
            <a:solidFill>
              <a:srgbClr val="CC99FF"/>
            </a:solidFill>
            <a:miter lim="800000"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公有制经济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39" name="文本框 137219"/>
          <p:cNvSpPr txBox="1">
            <a:spLocks noChangeArrowheads="1"/>
          </p:cNvSpPr>
          <p:nvPr/>
        </p:nvSpPr>
        <p:spPr bwMode="auto">
          <a:xfrm>
            <a:off x="3503613" y="2205038"/>
            <a:ext cx="158432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（</a:t>
            </a:r>
            <a:r>
              <a:rPr lang="zh-CN" altLang="en-US" sz="24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基础</a:t>
            </a:r>
            <a:r>
              <a:rPr lang="zh-CN" altLang="en-US" sz="2400" b="1" noProof="1" smtClean="0">
                <a:latin typeface="Times New Roman" panose="02020603050405020304" pitchFamily="18" charset="0"/>
                <a:ea typeface="黑体" panose="02010609060101010101" pitchFamily="2" charset="-122"/>
                <a:sym typeface="+mn-ea"/>
              </a:rPr>
              <a:t>）</a:t>
            </a:r>
            <a:endParaRPr lang="zh-CN" altLang="en-US" sz="2400" b="1" noProof="1" smtClean="0">
              <a:latin typeface="Times New Roman" panose="02020603050405020304" pitchFamily="18" charset="0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18440" name="左大括号 137228"/>
          <p:cNvSpPr/>
          <p:nvPr/>
        </p:nvSpPr>
        <p:spPr bwMode="auto">
          <a:xfrm>
            <a:off x="5664200" y="1357313"/>
            <a:ext cx="288925" cy="2376487"/>
          </a:xfrm>
          <a:prstGeom prst="leftBrace">
            <a:avLst>
              <a:gd name="adj1" fmla="val 68468"/>
              <a:gd name="adj2" fmla="val 50000"/>
            </a:avLst>
          </a:prstGeom>
          <a:solidFill>
            <a:schemeClr val="bg1"/>
          </a:solidFill>
          <a:ln w="57150">
            <a:solidFill>
              <a:srgbClr val="FF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1" name="文本框 137222"/>
          <p:cNvSpPr txBox="1">
            <a:spLocks noChangeArrowheads="1"/>
          </p:cNvSpPr>
          <p:nvPr/>
        </p:nvSpPr>
        <p:spPr bwMode="auto">
          <a:xfrm>
            <a:off x="6167438" y="1141413"/>
            <a:ext cx="1605280" cy="52197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国有经济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42" name="文本框 137223"/>
          <p:cNvSpPr txBox="1">
            <a:spLocks noChangeArrowheads="1"/>
          </p:cNvSpPr>
          <p:nvPr/>
        </p:nvSpPr>
        <p:spPr bwMode="auto">
          <a:xfrm>
            <a:off x="6167438" y="2078038"/>
            <a:ext cx="1655762" cy="52197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集体经济</a:t>
            </a:r>
            <a:endParaRPr lang="zh-CN" altLang="en-US" sz="2800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43" name="文本框 137224"/>
          <p:cNvSpPr txBox="1">
            <a:spLocks noChangeArrowheads="1"/>
          </p:cNvSpPr>
          <p:nvPr/>
        </p:nvSpPr>
        <p:spPr bwMode="auto">
          <a:xfrm>
            <a:off x="6167438" y="2870200"/>
            <a:ext cx="3600450" cy="953135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混合所有制经济中的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国有成分</a:t>
            </a:r>
            <a:r>
              <a:rPr lang="zh-CN" altLang="en-US" sz="2800">
                <a:latin typeface="Times New Roman" panose="02020603050405020304" pitchFamily="18" charset="0"/>
                <a:ea typeface="黑体" panose="02010609060101010101" pitchFamily="2" charset="-122"/>
              </a:rPr>
              <a:t>和</a:t>
            </a:r>
            <a:r>
              <a:rPr lang="zh-CN" altLang="en-US" sz="28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集体成分</a:t>
            </a:r>
            <a:endParaRPr lang="zh-CN" altLang="en-US" sz="2800">
              <a:solidFill>
                <a:srgbClr val="FF0000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53260" name="矩形 137218"/>
          <p:cNvSpPr>
            <a:spLocks noChangeArrowheads="1"/>
          </p:cNvSpPr>
          <p:nvPr/>
        </p:nvSpPr>
        <p:spPr bwMode="auto">
          <a:xfrm>
            <a:off x="3432175" y="4797425"/>
            <a:ext cx="2663825" cy="576263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rgbClr val="FF99FF">
                  <a:alpha val="87999"/>
                </a:srgbClr>
              </a:gs>
            </a:gsLst>
            <a:lin ang="5400000" scaled="1"/>
          </a:gradFill>
          <a:ln w="12700">
            <a:solidFill>
              <a:srgbClr val="990099"/>
            </a:solidFill>
            <a:miter lim="800000"/>
          </a:ln>
        </p:spPr>
        <p:txBody>
          <a:bodyPr wrap="none" anchor="ctr"/>
          <a:lstStyle/>
          <a:p>
            <a:pPr algn="ctr"/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非公有制经济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45" name="文本框 137220"/>
          <p:cNvSpPr txBox="1">
            <a:spLocks noChangeArrowheads="1"/>
          </p:cNvSpPr>
          <p:nvPr/>
        </p:nvSpPr>
        <p:spPr bwMode="auto">
          <a:xfrm>
            <a:off x="3071813" y="5518150"/>
            <a:ext cx="3455987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latin typeface="Times New Roman" panose="02020603050405020304" pitchFamily="18" charset="0"/>
                <a:ea typeface="黑体" panose="02010609060101010101" pitchFamily="2" charset="-122"/>
              </a:rPr>
              <a:t>（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社会主义市场经济的重要组成部分</a:t>
            </a:r>
            <a:r>
              <a:rPr lang="zh-CN" altLang="en-US" sz="2400" b="1">
                <a:latin typeface="Times New Roman" panose="02020603050405020304" pitchFamily="18" charset="0"/>
              </a:rPr>
              <a:t>）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18446" name="左大括号 137229"/>
          <p:cNvSpPr/>
          <p:nvPr/>
        </p:nvSpPr>
        <p:spPr bwMode="auto">
          <a:xfrm>
            <a:off x="6383338" y="4454525"/>
            <a:ext cx="287337" cy="1800225"/>
          </a:xfrm>
          <a:prstGeom prst="leftBrace">
            <a:avLst>
              <a:gd name="adj1" fmla="val 52152"/>
              <a:gd name="adj2" fmla="val 50000"/>
            </a:avLst>
          </a:prstGeom>
          <a:solidFill>
            <a:schemeClr val="bg1"/>
          </a:solidFill>
          <a:ln w="57150">
            <a:solidFill>
              <a:srgbClr val="FF66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47" name="文本框 137225"/>
          <p:cNvSpPr txBox="1">
            <a:spLocks noChangeArrowheads="1"/>
          </p:cNvSpPr>
          <p:nvPr/>
        </p:nvSpPr>
        <p:spPr bwMode="auto">
          <a:xfrm>
            <a:off x="6816725" y="4292600"/>
            <a:ext cx="1944688" cy="52197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个体经济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18448" name="文本框 137226"/>
          <p:cNvSpPr txBox="1">
            <a:spLocks noChangeArrowheads="1"/>
          </p:cNvSpPr>
          <p:nvPr/>
        </p:nvSpPr>
        <p:spPr bwMode="auto">
          <a:xfrm>
            <a:off x="6888163" y="5661025"/>
            <a:ext cx="1800225" cy="521970"/>
          </a:xfrm>
          <a:prstGeom prst="rect">
            <a:avLst/>
          </a:prstGeom>
          <a:noFill/>
          <a:ln w="9525">
            <a:solidFill>
              <a:srgbClr val="CC99FF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  <a:ea typeface="黑体" panose="02010609060101010101" pitchFamily="2" charset="-122"/>
              </a:rPr>
              <a:t>私营经济</a:t>
            </a:r>
            <a:endParaRPr lang="zh-CN" altLang="en-US" sz="2800" b="1"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9" grpId="0" bldLvl="0" animBg="1"/>
      <p:bldP spid="18441" grpId="0" bldLvl="0" animBg="1"/>
      <p:bldP spid="18442" grpId="0" bldLvl="0" animBg="1"/>
      <p:bldP spid="18443" grpId="0" bldLvl="0" animBg="1"/>
      <p:bldP spid="18445" grpId="0"/>
      <p:bldP spid="18447" grpId="0" bldLvl="0" animBg="1"/>
      <p:bldP spid="1844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文本框 4103"/>
          <p:cNvSpPr txBox="1">
            <a:spLocks noChangeArrowheads="1"/>
          </p:cNvSpPr>
          <p:nvPr/>
        </p:nvSpPr>
        <p:spPr bwMode="auto">
          <a:xfrm>
            <a:off x="1852613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课堂小结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54275" name="文本框 1"/>
          <p:cNvSpPr txBox="1">
            <a:spLocks noChangeArrowheads="1"/>
          </p:cNvSpPr>
          <p:nvPr/>
        </p:nvSpPr>
        <p:spPr bwMode="auto">
          <a:xfrm>
            <a:off x="2319655" y="1981200"/>
            <a:ext cx="798195" cy="3154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4000" b="1"/>
              <a:t>基本经济制度</a:t>
            </a:r>
            <a:endParaRPr lang="zh-CN" altLang="en-US" sz="4000" b="1"/>
          </a:p>
        </p:txBody>
      </p:sp>
      <p:sp>
        <p:nvSpPr>
          <p:cNvPr id="54276" name="左大括号 4"/>
          <p:cNvSpPr/>
          <p:nvPr/>
        </p:nvSpPr>
        <p:spPr bwMode="auto">
          <a:xfrm>
            <a:off x="3117850" y="1524000"/>
            <a:ext cx="347663" cy="3138488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77" name="文本框 7"/>
          <p:cNvSpPr txBox="1">
            <a:spLocks noChangeArrowheads="1"/>
          </p:cNvSpPr>
          <p:nvPr/>
        </p:nvSpPr>
        <p:spPr bwMode="auto">
          <a:xfrm>
            <a:off x="3465513" y="1635125"/>
            <a:ext cx="1477962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公有制为主体</a:t>
            </a:r>
            <a:endParaRPr lang="zh-CN" altLang="en-US" sz="2400" b="1"/>
          </a:p>
        </p:txBody>
      </p:sp>
      <p:sp>
        <p:nvSpPr>
          <p:cNvPr id="54278" name="文本框 9"/>
          <p:cNvSpPr txBox="1">
            <a:spLocks noChangeArrowheads="1"/>
          </p:cNvSpPr>
          <p:nvPr/>
        </p:nvSpPr>
        <p:spPr bwMode="auto">
          <a:xfrm>
            <a:off x="5421313" y="701675"/>
            <a:ext cx="410210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生产资料公有制是社会主义经济制度的基础</a:t>
            </a:r>
            <a:endParaRPr lang="zh-CN" altLang="en-US" sz="2400" b="1"/>
          </a:p>
        </p:txBody>
      </p:sp>
      <p:sp>
        <p:nvSpPr>
          <p:cNvPr id="54279" name="左大括号 4"/>
          <p:cNvSpPr/>
          <p:nvPr/>
        </p:nvSpPr>
        <p:spPr bwMode="auto">
          <a:xfrm>
            <a:off x="5060950" y="1066800"/>
            <a:ext cx="347663" cy="1808163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0" name="文本框 11"/>
          <p:cNvSpPr txBox="1">
            <a:spLocks noChangeArrowheads="1"/>
          </p:cNvSpPr>
          <p:nvPr/>
        </p:nvSpPr>
        <p:spPr bwMode="auto">
          <a:xfrm>
            <a:off x="5448300" y="1844675"/>
            <a:ext cx="464820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/>
              <a:t> </a:t>
            </a:r>
            <a:r>
              <a:rPr lang="zh-CN" altLang="en-US" sz="2400" b="1">
                <a:latin typeface="宋体" panose="02010600030101010101" pitchFamily="2" charset="-122"/>
              </a:rPr>
              <a:t>公有制经济包括国有经济、集体经济以及混合所有制经济中的国有成分和集体成分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54281" name="文本框 12"/>
          <p:cNvSpPr txBox="1">
            <a:spLocks noChangeArrowheads="1"/>
          </p:cNvSpPr>
          <p:nvPr/>
        </p:nvSpPr>
        <p:spPr bwMode="auto">
          <a:xfrm>
            <a:off x="3263900" y="4406900"/>
            <a:ext cx="2689225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/>
              <a:t>多种所有制经济共同发展</a:t>
            </a:r>
            <a:endParaRPr lang="zh-CN" altLang="en-US" sz="2800" b="1"/>
          </a:p>
        </p:txBody>
      </p:sp>
      <p:sp>
        <p:nvSpPr>
          <p:cNvPr id="54282" name="左大括号 4"/>
          <p:cNvSpPr/>
          <p:nvPr/>
        </p:nvSpPr>
        <p:spPr bwMode="auto">
          <a:xfrm>
            <a:off x="5880100" y="3789363"/>
            <a:ext cx="349250" cy="1982787"/>
          </a:xfrm>
          <a:prstGeom prst="leftBrace">
            <a:avLst>
              <a:gd name="adj1" fmla="val 0"/>
              <a:gd name="adj2" fmla="val 49102"/>
            </a:avLst>
          </a:prstGeom>
          <a:noFill/>
          <a:ln w="9525">
            <a:solidFill>
              <a:srgbClr val="4A7EBB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4283" name="文本框 16"/>
          <p:cNvSpPr txBox="1">
            <a:spLocks noChangeArrowheads="1"/>
          </p:cNvSpPr>
          <p:nvPr/>
        </p:nvSpPr>
        <p:spPr bwMode="auto">
          <a:xfrm>
            <a:off x="6311900" y="3573463"/>
            <a:ext cx="3816350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非公有制经济是社会主义市场经济的重要组成部分</a:t>
            </a:r>
            <a:endParaRPr lang="zh-CN" altLang="en-US" sz="2400"/>
          </a:p>
        </p:txBody>
      </p:sp>
      <p:sp>
        <p:nvSpPr>
          <p:cNvPr id="54284" name="文本框 9"/>
          <p:cNvSpPr txBox="1">
            <a:spLocks noChangeArrowheads="1"/>
          </p:cNvSpPr>
          <p:nvPr/>
        </p:nvSpPr>
        <p:spPr bwMode="auto">
          <a:xfrm>
            <a:off x="6384925" y="4797425"/>
            <a:ext cx="3960813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/>
              <a:t>国家对非公有制经济实行保护、鼓励、支持、引导并依法实行监督和管理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文本框 10243"/>
          <p:cNvSpPr txBox="1">
            <a:spLocks noChangeArrowheads="1"/>
          </p:cNvSpPr>
          <p:nvPr/>
        </p:nvSpPr>
        <p:spPr bwMode="auto">
          <a:xfrm>
            <a:off x="2063750" y="798513"/>
            <a:ext cx="7704138" cy="569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1</a:t>
            </a: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2016年以来，中央召开了有关国企改革发展的系列会议，部署了国企十项改革试点工作。会议强调，必须理直气壮做强做大国有企业，不断增强其活力、影响力、抗风险能力，这是基于（　　）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我国的基本经济制度符合现阶段国情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我国各种所有制经济平等竞争共同发展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国有经济是国民经济的主导力量	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国有经济的主体地位绝不动摇 </a:t>
            </a:r>
            <a:endParaRPr lang="zh-CN" altLang="en-US" sz="32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0483" name="文本框 10244"/>
          <p:cNvSpPr txBox="1">
            <a:spLocks noChangeArrowheads="1"/>
          </p:cNvSpPr>
          <p:nvPr/>
        </p:nvSpPr>
        <p:spPr bwMode="auto">
          <a:xfrm>
            <a:off x="6745288" y="2671763"/>
            <a:ext cx="7334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C</a:t>
            </a:r>
            <a:endParaRPr lang="zh-CN" altLang="en-US" sz="60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  <p:sp>
        <p:nvSpPr>
          <p:cNvPr id="55300" name="文本框 4103"/>
          <p:cNvSpPr txBox="1">
            <a:spLocks noChangeArrowheads="1"/>
          </p:cNvSpPr>
          <p:nvPr/>
        </p:nvSpPr>
        <p:spPr bwMode="auto">
          <a:xfrm>
            <a:off x="1793875" y="577850"/>
            <a:ext cx="2001838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当堂练习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文本框 9221"/>
          <p:cNvSpPr txBox="1">
            <a:spLocks noChangeArrowheads="1"/>
          </p:cNvSpPr>
          <p:nvPr/>
        </p:nvSpPr>
        <p:spPr bwMode="auto">
          <a:xfrm>
            <a:off x="2092325" y="974725"/>
            <a:ext cx="8310563" cy="3661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近年我国放宽政策，对月销售额和月营业额2-3万的小微企业纳税人免征增值税、营业税。这一举措说明（　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A. 小微企业是公有制经济的重要组成部分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B. 国家鼓励支持非公有制经济发展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C. 小微企业增强了国民经济的活力，成为我国经济的主体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D. 小微企业将成为我国国民经济的主导力量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1507" name="文本框 10244"/>
          <p:cNvSpPr txBox="1">
            <a:spLocks noChangeArrowheads="1"/>
          </p:cNvSpPr>
          <p:nvPr/>
        </p:nvSpPr>
        <p:spPr bwMode="auto">
          <a:xfrm>
            <a:off x="3573463" y="1701800"/>
            <a:ext cx="938530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B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文本框 11267"/>
          <p:cNvSpPr txBox="1">
            <a:spLocks noChangeArrowheads="1"/>
          </p:cNvSpPr>
          <p:nvPr/>
        </p:nvSpPr>
        <p:spPr bwMode="auto">
          <a:xfrm>
            <a:off x="1920875" y="1341438"/>
            <a:ext cx="8640763" cy="329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en-US" altLang="zh-CN" sz="12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3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.2016年12月5日，李克强总理在会见全国先进个体工商户代表时表示，国家高度重视非公有制经济的发展。因为非公有制经济是（　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国民经济的主体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国有经济的重要组成部分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经济制度的基础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市场经济的重要组成部分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2531" name="文本框 11268"/>
          <p:cNvSpPr txBox="1">
            <a:spLocks noChangeArrowheads="1"/>
          </p:cNvSpPr>
          <p:nvPr/>
        </p:nvSpPr>
        <p:spPr bwMode="auto">
          <a:xfrm>
            <a:off x="6240463" y="2133600"/>
            <a:ext cx="103822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12291"/>
          <p:cNvSpPr txBox="1">
            <a:spLocks noChangeArrowheads="1"/>
          </p:cNvSpPr>
          <p:nvPr/>
        </p:nvSpPr>
        <p:spPr bwMode="auto">
          <a:xfrm>
            <a:off x="1768475" y="1331913"/>
            <a:ext cx="8280400" cy="42157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en-US" altLang="zh-CN" sz="1200" dirty="0" smtClean="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en-US" altLang="zh-CN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4</a:t>
            </a: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、下列关于我国所有制经济理解正确的是（　　） 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①公有制经济是社会主义经济制度的基础 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②国有经济是国民经济的主导力量 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③混合所有制经济都属于非公有制经济 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④集体经济体现同步富裕的原则。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>
              <a:buFont typeface="Arial" panose="020B0604020202020204" pitchFamily="34" charset="0"/>
              <a:buAutoNum type="alphaUcPeriod"/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①②	       B. ③④	</a:t>
            </a:r>
            <a:endParaRPr lang="en-US" altLang="zh-CN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0">
              <a:defRPr/>
            </a:pPr>
            <a:r>
              <a:rPr lang="zh-CN" altLang="en-US" sz="32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①④	       D. ②③</a:t>
            </a:r>
            <a:endParaRPr lang="zh-CN" altLang="en-US" sz="32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3555" name="文本框 12292"/>
          <p:cNvSpPr txBox="1">
            <a:spLocks noChangeArrowheads="1"/>
          </p:cNvSpPr>
          <p:nvPr/>
        </p:nvSpPr>
        <p:spPr bwMode="auto">
          <a:xfrm>
            <a:off x="2279650" y="1701800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A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13315"/>
          <p:cNvSpPr txBox="1">
            <a:spLocks noChangeArrowheads="1"/>
          </p:cNvSpPr>
          <p:nvPr/>
        </p:nvSpPr>
        <p:spPr bwMode="auto">
          <a:xfrm>
            <a:off x="1920875" y="908050"/>
            <a:ext cx="8424863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r>
              <a:rPr lang="en-US" altLang="zh-CN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5.</a:t>
            </a: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改革开放以来，我国鼓励、支持、引导发展非公有制经济，它在扩大就业、活跃市场、方便生活等方面发挥了积极作用。下列属于我国非公有制经济的是（　  ） 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①国有经济   ②集体经济 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③个体经济   ④私营经济。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marL="514350" indent="-514350">
              <a:buFont typeface="Arial" panose="020B0604020202020204" pitchFamily="34" charset="0"/>
              <a:buAutoNum type="alphaUcPeriod"/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①③	     B. ②③	</a:t>
            </a:r>
            <a:endParaRPr lang="en-US" altLang="zh-CN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indent="0">
              <a:defRPr/>
            </a:pPr>
            <a:r>
              <a:rPr lang="zh-CN" altLang="en-US" sz="2800" b="1" dirty="0" smtClean="0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①④	     D. ③④</a:t>
            </a:r>
            <a:endParaRPr lang="zh-CN" altLang="en-US" sz="2800" b="1" dirty="0" smtClean="0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4579" name="文本框 13316"/>
          <p:cNvSpPr txBox="1">
            <a:spLocks noChangeArrowheads="1"/>
          </p:cNvSpPr>
          <p:nvPr/>
        </p:nvSpPr>
        <p:spPr bwMode="auto">
          <a:xfrm>
            <a:off x="2711450" y="1944688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ldLvl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文本框 13315"/>
          <p:cNvSpPr txBox="1">
            <a:spLocks noChangeArrowheads="1"/>
          </p:cNvSpPr>
          <p:nvPr/>
        </p:nvSpPr>
        <p:spPr bwMode="auto">
          <a:xfrm>
            <a:off x="1920875" y="908050"/>
            <a:ext cx="8424863" cy="3538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395605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6</a:t>
            </a:r>
            <a:r>
              <a:rPr lang="en-US" altLang="zh-CN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.</a:t>
            </a:r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“混改”是2017年的热词之一，各地政府工作报告纷纷点题混合所有制改革。北京市提出，以混合所有制改革为突破口，进一步放宽市场准入，促进民营经济发展。北京的这一“混改”思路（　 　）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A. 表明民营经济越来越成为国民经济主导力量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B. 说明我国经济制度的基础依然是混合所有制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C. 证明混合所有制经济已经被社会发展所淘汰	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D. 体现出国家鼓励、支持非公有制经济的发展</a:t>
            </a:r>
            <a:endParaRPr lang="zh-CN" altLang="en-US" sz="2800" b="1">
              <a:latin typeface="黑体" panose="02010609060101010101" pitchFamily="2" charset="-122"/>
              <a:ea typeface="黑体" panose="0201060906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5603" name="文本框 13316"/>
          <p:cNvSpPr txBox="1">
            <a:spLocks noChangeArrowheads="1"/>
          </p:cNvSpPr>
          <p:nvPr/>
        </p:nvSpPr>
        <p:spPr bwMode="auto">
          <a:xfrm>
            <a:off x="8499475" y="1917700"/>
            <a:ext cx="981075" cy="10147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D</a:t>
            </a:r>
            <a:r>
              <a:rPr lang="zh-CN" altLang="en-US" sz="6000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r>
              <a:rPr lang="zh-CN" altLang="en-US" b="1">
                <a:solidFill>
                  <a:srgbClr val="FF0000"/>
                </a:solidFill>
                <a:latin typeface="Times New Roman" panose="02020603050405020304" pitchFamily="18" charset="0"/>
                <a:sym typeface="Times New Roman" panose="02020603050405020304" pitchFamily="18" charset="0"/>
              </a:rPr>
              <a:t> </a:t>
            </a:r>
            <a:endParaRPr lang="zh-CN" altLang="en-US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框 4103"/>
          <p:cNvSpPr txBox="1">
            <a:spLocks noChangeArrowheads="1"/>
          </p:cNvSpPr>
          <p:nvPr/>
        </p:nvSpPr>
        <p:spPr bwMode="auto">
          <a:xfrm>
            <a:off x="1731963" y="544513"/>
            <a:ext cx="2144712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3011" name="标题 88070"/>
          <p:cNvSpPr>
            <a:spLocks noChangeArrowheads="1"/>
          </p:cNvSpPr>
          <p:nvPr/>
        </p:nvSpPr>
        <p:spPr bwMode="auto">
          <a:xfrm>
            <a:off x="2424113" y="1123950"/>
            <a:ext cx="73152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  <a:buSzPct val="80000"/>
              <a:buFont typeface="Wingdings 2" panose="05020102010507070707" pitchFamily="18" charset="2"/>
              <a:buChar char="®"/>
            </a:pPr>
            <a:r>
              <a:rPr lang="en-US" altLang="zh-CN" sz="3600" b="1">
                <a:latin typeface="Times New Roman" panose="02020603050405020304" pitchFamily="18" charset="0"/>
                <a:ea typeface="隶书" panose="02010509060101010101" pitchFamily="49" charset="-122"/>
              </a:rPr>
              <a:t>       </a:t>
            </a:r>
            <a:r>
              <a:rPr lang="zh-CN" altLang="en-US" sz="3200" b="1">
                <a:solidFill>
                  <a:schemeClr val="tx2"/>
                </a:solidFill>
                <a:latin typeface="宋体" panose="02010600030101010101" pitchFamily="2" charset="-122"/>
              </a:rPr>
              <a:t>一天，我们一家人围坐在一起，大家就自己所处的企业开始纷纷议论开了</a:t>
            </a:r>
            <a:r>
              <a:rPr lang="en-US" altLang="zh-CN" sz="3200" b="1">
                <a:solidFill>
                  <a:schemeClr val="tx2"/>
                </a:solidFill>
                <a:latin typeface="宋体" panose="02010600030101010101" pitchFamily="2" charset="-122"/>
              </a:rPr>
              <a:t>……</a:t>
            </a:r>
            <a:endParaRPr lang="en-US" altLang="zh-CN" sz="32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43012" name="图片 88073" descr="10173120kiao_up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450" y="2636838"/>
            <a:ext cx="6986588" cy="325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框 4103"/>
          <p:cNvSpPr txBox="1">
            <a:spLocks noChangeArrowheads="1"/>
          </p:cNvSpPr>
          <p:nvPr/>
        </p:nvSpPr>
        <p:spPr bwMode="auto">
          <a:xfrm>
            <a:off x="1746250" y="508000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44035" name="图片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6250" y="1089025"/>
            <a:ext cx="8004175" cy="4533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6" name="文本框 4"/>
          <p:cNvSpPr txBox="1">
            <a:spLocks noChangeArrowheads="1"/>
          </p:cNvSpPr>
          <p:nvPr/>
        </p:nvSpPr>
        <p:spPr bwMode="auto">
          <a:xfrm>
            <a:off x="3157538" y="5675313"/>
            <a:ext cx="630936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4000" b="1">
                <a:solidFill>
                  <a:srgbClr val="FF0000"/>
                </a:solidFill>
              </a:rPr>
              <a:t>我国存在着多种所有制经济</a:t>
            </a:r>
            <a:endParaRPr lang="zh-CN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4101"/>
          <p:cNvSpPr txBox="1">
            <a:spLocks noChangeArrowheads="1"/>
          </p:cNvSpPr>
          <p:nvPr/>
        </p:nvSpPr>
        <p:spPr bwMode="auto">
          <a:xfrm>
            <a:off x="2184400" y="1177925"/>
            <a:ext cx="8424863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4800" b="1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z="4800" b="1">
                <a:solidFill>
                  <a:srgbClr val="FF0000"/>
                </a:solidFill>
              </a:rPr>
              <a:t> </a:t>
            </a:r>
            <a:r>
              <a:rPr lang="zh-CN" altLang="en-US" sz="3600" b="1">
                <a:latin typeface="宋体" panose="02010600030101010101" pitchFamily="2" charset="-122"/>
              </a:rPr>
              <a:t> </a:t>
            </a:r>
            <a:r>
              <a:rPr lang="en-US" altLang="zh-CN" sz="2800" b="1">
                <a:latin typeface="宋体" panose="02010600030101010101" pitchFamily="2" charset="-122"/>
              </a:rPr>
              <a:t>1.</a:t>
            </a:r>
            <a:r>
              <a:rPr lang="zh-CN" altLang="en-US" sz="2800" b="1"/>
              <a:t>掌握我国的基本经济制度。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认识坚持公有制经济的主体地位的重要性。</a:t>
            </a:r>
            <a:endParaRPr lang="zh-CN" altLang="en-US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 </a:t>
            </a:r>
            <a:r>
              <a:rPr lang="en-US" altLang="zh-CN" sz="2800" b="1">
                <a:latin typeface="宋体" panose="02010600030101010101" pitchFamily="2" charset="-122"/>
                <a:sym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坚持多种所有制经济共同发展。</a:t>
            </a:r>
            <a:endParaRPr lang="zh-CN" altLang="en-US" sz="2800" b="1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eaLnBrk="1" hangingPunct="1"/>
            <a:r>
              <a:rPr lang="zh-CN" altLang="en-US" sz="2800" b="1">
                <a:latin typeface="宋体" panose="02010600030101010101" pitchFamily="2" charset="-122"/>
                <a:sym typeface="宋体" panose="02010600030101010101" pitchFamily="2" charset="-122"/>
              </a:rPr>
              <a:t> </a:t>
            </a:r>
            <a:endParaRPr lang="zh-CN" altLang="en-US" sz="3600" b="1"/>
          </a:p>
        </p:txBody>
      </p:sp>
      <p:sp>
        <p:nvSpPr>
          <p:cNvPr id="45059" name="文本框 3"/>
          <p:cNvSpPr txBox="1">
            <a:spLocks noChangeArrowheads="1"/>
          </p:cNvSpPr>
          <p:nvPr/>
        </p:nvSpPr>
        <p:spPr bwMode="auto">
          <a:xfrm>
            <a:off x="4511675" y="1341438"/>
            <a:ext cx="16129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学习目标</a:t>
            </a:r>
            <a:endParaRPr lang="zh-CN" altLang="en-US" sz="28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5060" name="文本框 4103"/>
          <p:cNvSpPr txBox="1">
            <a:spLocks noChangeArrowheads="1"/>
          </p:cNvSpPr>
          <p:nvPr/>
        </p:nvSpPr>
        <p:spPr bwMode="auto">
          <a:xfrm>
            <a:off x="1746250" y="544513"/>
            <a:ext cx="2144713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导入新课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2">
                                            <p:txEl>
                                              <p:charRg st="6" end="5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42">
                                            <p:txEl>
                                              <p:charRg st="21" end="5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42">
                                            <p:txEl>
                                              <p:charRg st="32" end="4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082" name="Group 2"/>
          <p:cNvGrpSpPr/>
          <p:nvPr/>
        </p:nvGrpSpPr>
        <p:grpSpPr bwMode="auto">
          <a:xfrm>
            <a:off x="1852613" y="1041400"/>
            <a:ext cx="3115064" cy="810568"/>
            <a:chOff x="0" y="0"/>
            <a:chExt cx="4909" cy="1276"/>
          </a:xfrm>
        </p:grpSpPr>
        <p:sp>
          <p:nvSpPr>
            <p:cNvPr id="46086" name="矩形 7"/>
            <p:cNvSpPr>
              <a:spLocks noChangeArrowheads="1"/>
            </p:cNvSpPr>
            <p:nvPr/>
          </p:nvSpPr>
          <p:spPr bwMode="auto">
            <a:xfrm>
              <a:off x="928" y="0"/>
              <a:ext cx="2634" cy="1200"/>
            </a:xfrm>
            <a:custGeom>
              <a:avLst/>
              <a:gdLst>
                <a:gd name="T0" fmla="*/ 0 w 2520280"/>
                <a:gd name="T1" fmla="*/ 1200 h 1872208"/>
                <a:gd name="T2" fmla="*/ 2634 w 2520280"/>
                <a:gd name="T3" fmla="*/ 1200 h 1872208"/>
                <a:gd name="T4" fmla="*/ 0 w 2520280"/>
                <a:gd name="T5" fmla="*/ 1200 h 1872208"/>
                <a:gd name="T6" fmla="*/ 0 w 2520280"/>
                <a:gd name="T7" fmla="*/ 0 h 1872208"/>
                <a:gd name="T8" fmla="*/ 1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>
              <a:solidFill>
                <a:srgbClr val="DDDDDD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7" name="任意多边形 16"/>
            <p:cNvSpPr>
              <a:spLocks noChangeArrowheads="1"/>
            </p:cNvSpPr>
            <p:nvPr/>
          </p:nvSpPr>
          <p:spPr bwMode="auto">
            <a:xfrm>
              <a:off x="46" y="454"/>
              <a:ext cx="826" cy="760"/>
            </a:xfrm>
            <a:custGeom>
              <a:avLst/>
              <a:gdLst>
                <a:gd name="T0" fmla="*/ 0 w 696310"/>
                <a:gd name="T1" fmla="*/ 0 h 696310"/>
                <a:gd name="T2" fmla="*/ 545 w 696310"/>
                <a:gd name="T3" fmla="*/ 0 h 696310"/>
                <a:gd name="T4" fmla="*/ 545 w 696310"/>
                <a:gd name="T5" fmla="*/ 258 h 696310"/>
                <a:gd name="T6" fmla="*/ 826 w 696310"/>
                <a:gd name="T7" fmla="*/ 258 h 696310"/>
                <a:gd name="T8" fmla="*/ 826 w 696310"/>
                <a:gd name="T9" fmla="*/ 760 h 696310"/>
                <a:gd name="T10" fmla="*/ 0 w 696310"/>
                <a:gd name="T11" fmla="*/ 760 h 696310"/>
                <a:gd name="T12" fmla="*/ 0 w 696310"/>
                <a:gd name="T13" fmla="*/ 0 h 69631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696310" h="696310">
                  <a:moveTo>
                    <a:pt x="0" y="0"/>
                  </a:moveTo>
                  <a:lnTo>
                    <a:pt x="459827" y="0"/>
                  </a:lnTo>
                  <a:lnTo>
                    <a:pt x="459827" y="236483"/>
                  </a:lnTo>
                  <a:lnTo>
                    <a:pt x="696310" y="236483"/>
                  </a:lnTo>
                  <a:lnTo>
                    <a:pt x="696310" y="696310"/>
                  </a:lnTo>
                  <a:lnTo>
                    <a:pt x="0" y="696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088" name="矩形 17"/>
            <p:cNvSpPr>
              <a:spLocks noChangeArrowheads="1"/>
            </p:cNvSpPr>
            <p:nvPr/>
          </p:nvSpPr>
          <p:spPr bwMode="auto">
            <a:xfrm>
              <a:off x="616" y="374"/>
              <a:ext cx="258" cy="265"/>
            </a:xfrm>
            <a:prstGeom prst="rect">
              <a:avLst/>
            </a:prstGeom>
            <a:solidFill>
              <a:srgbClr val="008080">
                <a:alpha val="5098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215900" rIns="179705" bIns="0" anchor="ctr"/>
            <a:lstStyle/>
            <a:p>
              <a:pPr algn="ctr"/>
              <a:endParaRPr lang="zh-CN" altLang="en-US" sz="400">
                <a:solidFill>
                  <a:srgbClr val="FFFFFF"/>
                </a:solidFill>
              </a:endParaRPr>
            </a:p>
          </p:txBody>
        </p:sp>
        <p:sp>
          <p:nvSpPr>
            <p:cNvPr id="46089" name="文本框 6151"/>
            <p:cNvSpPr txBox="1">
              <a:spLocks noChangeArrowheads="1"/>
            </p:cNvSpPr>
            <p:nvPr/>
          </p:nvSpPr>
          <p:spPr bwMode="auto">
            <a:xfrm>
              <a:off x="924" y="432"/>
              <a:ext cx="3985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  </a:t>
              </a:r>
              <a:r>
                <a:rPr lang="zh-CN" altLang="en-US" sz="2800" b="1">
                  <a:solidFill>
                    <a:srgbClr val="00666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宋体" panose="02010600030101010101" pitchFamily="2" charset="-122"/>
                </a:rPr>
                <a:t>公有制为主体</a:t>
              </a:r>
              <a:endParaRPr lang="zh-CN" altLang="en-US" sz="2800" b="1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  <p:sp>
          <p:nvSpPr>
            <p:cNvPr id="46090" name="文本框 6152"/>
            <p:cNvSpPr txBox="1">
              <a:spLocks noChangeArrowheads="1"/>
            </p:cNvSpPr>
            <p:nvPr/>
          </p:nvSpPr>
          <p:spPr bwMode="auto">
            <a:xfrm>
              <a:off x="0" y="454"/>
              <a:ext cx="872" cy="8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>
                  <a:solidFill>
                    <a:srgbClr val="0000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</a:t>
              </a:r>
              <a:endParaRPr lang="zh-CN" altLang="en-US" sz="2800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083" name="文本框 4103"/>
          <p:cNvSpPr txBox="1">
            <a:spLocks noChangeArrowheads="1"/>
          </p:cNvSpPr>
          <p:nvPr/>
        </p:nvSpPr>
        <p:spPr bwMode="auto">
          <a:xfrm>
            <a:off x="1852613" y="53816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6084" name="文本框 138244"/>
          <p:cNvSpPr txBox="1">
            <a:spLocks noChangeArrowheads="1"/>
          </p:cNvSpPr>
          <p:nvPr/>
        </p:nvSpPr>
        <p:spPr bwMode="auto">
          <a:xfrm>
            <a:off x="2352675" y="2244725"/>
            <a:ext cx="75596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/>
              <a:t>公有制经济是我国社会主义经济制度的基础</a:t>
            </a:r>
            <a:endParaRPr lang="zh-CN" altLang="en-US" sz="2800" b="1"/>
          </a:p>
        </p:txBody>
      </p:sp>
      <p:sp>
        <p:nvSpPr>
          <p:cNvPr id="2" name="文本框 138243"/>
          <p:cNvSpPr txBox="1">
            <a:spLocks noChangeArrowheads="1"/>
          </p:cNvSpPr>
          <p:nvPr/>
        </p:nvSpPr>
        <p:spPr bwMode="auto">
          <a:xfrm>
            <a:off x="2208213" y="3252788"/>
            <a:ext cx="7993062" cy="16300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</a:t>
            </a:r>
            <a:r>
              <a:rPr lang="en-US" altLang="zh-CN" sz="3600" b="1">
                <a:solidFill>
                  <a:srgbClr val="00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en-US" altLang="zh-CN" sz="3200" b="1">
                <a:latin typeface="宋体" panose="02010600030101010101" pitchFamily="2" charset="-122"/>
              </a:rPr>
              <a:t>在我国社会主义初级阶段，公有制经济包括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国有经济</a:t>
            </a:r>
            <a:r>
              <a:rPr lang="en-US" altLang="zh-CN" sz="3200" b="1">
                <a:latin typeface="宋体" panose="02010600030101010101" pitchFamily="2" charset="-122"/>
              </a:rPr>
              <a:t>、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集体经济</a:t>
            </a:r>
            <a:r>
              <a:rPr lang="en-US" altLang="zh-CN" sz="3200" b="1">
                <a:latin typeface="宋体" panose="02010600030101010101" pitchFamily="2" charset="-122"/>
              </a:rPr>
              <a:t>以及混合所有制经济中的</a:t>
            </a:r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国有成分和集体成分</a:t>
            </a:r>
            <a:r>
              <a:rPr lang="en-US" altLang="zh-CN" sz="3200" b="1">
                <a:latin typeface="宋体" panose="02010600030101010101" pitchFamily="2" charset="-122"/>
              </a:rPr>
              <a:t>。</a:t>
            </a:r>
            <a:endParaRPr lang="en-US" altLang="zh-CN" sz="32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文本框 4103"/>
          <p:cNvSpPr txBox="1">
            <a:spLocks noChangeArrowheads="1"/>
          </p:cNvSpPr>
          <p:nvPr/>
        </p:nvSpPr>
        <p:spPr bwMode="auto">
          <a:xfrm>
            <a:off x="1852613" y="47625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7107" name="文本框 90117"/>
          <p:cNvSpPr txBox="1">
            <a:spLocks noChangeArrowheads="1"/>
          </p:cNvSpPr>
          <p:nvPr/>
        </p:nvSpPr>
        <p:spPr bwMode="auto">
          <a:xfrm>
            <a:off x="2566988" y="1123950"/>
            <a:ext cx="7273925" cy="378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400" b="1">
                <a:solidFill>
                  <a:srgbClr val="2C436F"/>
                </a:solidFill>
                <a:ea typeface="楷体_GB2312" pitchFamily="49" charset="-122"/>
              </a:rPr>
              <a:t>        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我爸爸非常自豪说：“你们看，２０1</a:t>
            </a: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</a:rPr>
              <a:t>7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年与</a:t>
            </a:r>
            <a:endParaRPr lang="en-US" altLang="zh-CN" sz="24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２０1</a:t>
            </a:r>
            <a:r>
              <a:rPr lang="en-US" altLang="zh-CN" sz="2400" b="1">
                <a:solidFill>
                  <a:schemeClr val="tx2"/>
                </a:solidFill>
                <a:latin typeface="宋体" panose="02010600030101010101" pitchFamily="2" charset="-122"/>
              </a:rPr>
              <a:t>6</a:t>
            </a:r>
            <a: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  <a:t>年相比，全国国有及国有控股工业企业户数减少１．１９万户，而实现利润增加３８１４亿元，上缴税金增加２２３７亿元。目前，国有及国有控股工业企业户数占全国工业企业的１１％，而实现利润和上缴税金分别占到了４４．９％和５６．７％。中央企业去年上缴的税金占全国税收近五分之一。”</a:t>
            </a:r>
            <a:br>
              <a:rPr lang="zh-CN" altLang="en-US" sz="2400" b="1">
                <a:solidFill>
                  <a:schemeClr val="tx2"/>
                </a:solidFill>
                <a:latin typeface="宋体" panose="02010600030101010101" pitchFamily="2" charset="-122"/>
              </a:rPr>
            </a:b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2400" b="1">
              <a:solidFill>
                <a:schemeClr val="tx2"/>
              </a:solidFill>
              <a:latin typeface="宋体" panose="02010600030101010101" pitchFamily="2" charset="-122"/>
            </a:endParaRPr>
          </a:p>
        </p:txBody>
      </p:sp>
      <p:pic>
        <p:nvPicPr>
          <p:cNvPr id="12292" name="图片 90122" descr="小男生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9650" y="4149725"/>
            <a:ext cx="2274888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矩形标注 90123"/>
          <p:cNvSpPr>
            <a:spLocks noChangeArrowheads="1"/>
          </p:cNvSpPr>
          <p:nvPr/>
        </p:nvSpPr>
        <p:spPr bwMode="auto">
          <a:xfrm>
            <a:off x="4440238" y="4149725"/>
            <a:ext cx="1527175" cy="609600"/>
          </a:xfrm>
          <a:prstGeom prst="wedgeRectCallout">
            <a:avLst>
              <a:gd name="adj1" fmla="val -65903"/>
              <a:gd name="adj2" fmla="val 117968"/>
            </a:avLst>
          </a:prstGeom>
          <a:solidFill>
            <a:srgbClr val="03E971"/>
          </a:solidFill>
          <a:ln w="9525">
            <a:solidFill>
              <a:schemeClr val="tx1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 b="1" i="1">
                <a:solidFill>
                  <a:srgbClr val="663300"/>
                </a:solidFill>
              </a:rPr>
              <a:t>我要发言</a:t>
            </a:r>
            <a:endParaRPr lang="zh-CN" altLang="en-US" sz="2400" b="1" i="1">
              <a:solidFill>
                <a:srgbClr val="663300"/>
              </a:solidFill>
            </a:endParaRPr>
          </a:p>
        </p:txBody>
      </p:sp>
      <p:sp>
        <p:nvSpPr>
          <p:cNvPr id="12294" name="矩形 90127"/>
          <p:cNvSpPr>
            <a:spLocks noChangeArrowheads="1"/>
          </p:cNvSpPr>
          <p:nvPr/>
        </p:nvSpPr>
        <p:spPr bwMode="auto">
          <a:xfrm>
            <a:off x="4727575" y="5013325"/>
            <a:ext cx="5761038" cy="95313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ctr">
              <a:spcBef>
                <a:spcPct val="50000"/>
              </a:spcBef>
              <a:defRPr/>
            </a:pPr>
            <a:r>
              <a:rPr lang="zh-CN" altLang="en-US" sz="2800" noProof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panose="02010600030101010101" pitchFamily="2" charset="-122"/>
                <a:sym typeface="+mn-ea"/>
              </a:rPr>
              <a:t>国有经济控制着国民经济的命脉,是国民经济的主导力量！</a:t>
            </a:r>
            <a:endParaRPr lang="zh-CN" altLang="en-US" sz="2800" noProof="1" smtClean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bldLvl="0" animBg="1"/>
      <p:bldP spid="1229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文本框 4103"/>
          <p:cNvSpPr txBox="1">
            <a:spLocks noChangeArrowheads="1"/>
          </p:cNvSpPr>
          <p:nvPr/>
        </p:nvSpPr>
        <p:spPr bwMode="auto">
          <a:xfrm>
            <a:off x="1703388" y="476250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48131" name="矩形 142337"/>
          <p:cNvSpPr>
            <a:spLocks noChangeArrowheads="1"/>
          </p:cNvSpPr>
          <p:nvPr/>
        </p:nvSpPr>
        <p:spPr bwMode="auto">
          <a:xfrm>
            <a:off x="2063750" y="782955"/>
            <a:ext cx="7772400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algn="ctr"/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国有经济是国民经济的主导力量</a:t>
            </a:r>
            <a:endParaRPr lang="en-US" altLang="zh-CN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pic>
        <p:nvPicPr>
          <p:cNvPr id="13316" name="图片 142343" descr="gmjj0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1268413"/>
            <a:ext cx="3816350" cy="2671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33" name="图片 142338" descr="gmjj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1268413"/>
            <a:ext cx="3529012" cy="2646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图片 142341" descr="gmjj0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8213" y="4005263"/>
            <a:ext cx="3779837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图片 142340" descr="gmjj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9238" y="4005263"/>
            <a:ext cx="3529012" cy="2519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>
                                      <p:cBhvr>
                                        <p:cTn id="17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文本框 4103"/>
          <p:cNvSpPr txBox="1">
            <a:spLocks noChangeArrowheads="1"/>
          </p:cNvSpPr>
          <p:nvPr/>
        </p:nvSpPr>
        <p:spPr bwMode="auto">
          <a:xfrm>
            <a:off x="1817688" y="544513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sp>
        <p:nvSpPr>
          <p:cNvPr id="14339" name="矩形 95235"/>
          <p:cNvSpPr>
            <a:spLocks noChangeArrowheads="1"/>
          </p:cNvSpPr>
          <p:nvPr/>
        </p:nvSpPr>
        <p:spPr bwMode="auto">
          <a:xfrm>
            <a:off x="2063750" y="1123950"/>
            <a:ext cx="7924800" cy="3107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fontAlgn="ctr"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妈妈也不甘示弱，她说：“航民村仅有</a:t>
            </a:r>
            <a:r>
              <a:rPr lang="en-US" altLang="zh-CN" sz="2800" b="1">
                <a:latin typeface="宋体" panose="02010600030101010101" pitchFamily="2" charset="-122"/>
              </a:rPr>
              <a:t>343</a:t>
            </a:r>
            <a:r>
              <a:rPr lang="zh-CN" altLang="en-US" sz="2800" b="1">
                <a:latin typeface="宋体" panose="02010600030101010101" pitchFamily="2" charset="-122"/>
              </a:rPr>
              <a:t>户人家、</a:t>
            </a:r>
            <a:r>
              <a:rPr lang="en-US" altLang="zh-CN" sz="2800" b="1">
                <a:latin typeface="宋体" panose="02010600030101010101" pitchFamily="2" charset="-122"/>
              </a:rPr>
              <a:t>1050</a:t>
            </a:r>
            <a:r>
              <a:rPr lang="zh-CN" altLang="en-US" sz="2800" b="1">
                <a:latin typeface="宋体" panose="02010600030101010101" pitchFamily="2" charset="-122"/>
              </a:rPr>
              <a:t>个村民的村庄，却拥有全资、合资工商企业</a:t>
            </a:r>
            <a:r>
              <a:rPr lang="en-US" altLang="zh-CN" sz="2800" b="1">
                <a:latin typeface="宋体" panose="02010600030101010101" pitchFamily="2" charset="-122"/>
              </a:rPr>
              <a:t>18</a:t>
            </a:r>
            <a:r>
              <a:rPr lang="zh-CN" altLang="en-US" sz="2800" b="1">
                <a:latin typeface="宋体" panose="02010600030101010101" pitchFamily="2" charset="-122"/>
              </a:rPr>
              <a:t>家，农业种植、养殖场</a:t>
            </a:r>
            <a:r>
              <a:rPr lang="en-US" altLang="zh-CN" sz="2800" b="1">
                <a:latin typeface="宋体" panose="02010600030101010101" pitchFamily="2" charset="-122"/>
              </a:rPr>
              <a:t>3</a:t>
            </a:r>
            <a:r>
              <a:rPr lang="zh-CN" altLang="en-US" sz="2800" b="1">
                <a:latin typeface="宋体" panose="02010600030101010101" pitchFamily="2" charset="-122"/>
              </a:rPr>
              <a:t>个，拥有总资产</a:t>
            </a:r>
            <a:r>
              <a:rPr lang="en-US" altLang="zh-CN" sz="2800" b="1">
                <a:latin typeface="宋体" panose="02010600030101010101" pitchFamily="2" charset="-122"/>
              </a:rPr>
              <a:t>9</a:t>
            </a:r>
            <a:r>
              <a:rPr lang="zh-CN" altLang="en-US" sz="2800" b="1">
                <a:latin typeface="宋体" panose="02010600030101010101" pitchFamily="2" charset="-122"/>
              </a:rPr>
              <a:t>．</a:t>
            </a:r>
            <a:r>
              <a:rPr lang="en-US" altLang="zh-CN" sz="2800" b="1">
                <a:latin typeface="宋体" panose="02010600030101010101" pitchFamily="2" charset="-122"/>
              </a:rPr>
              <a:t>7</a:t>
            </a:r>
            <a:r>
              <a:rPr lang="zh-CN" altLang="en-US" sz="2800" b="1">
                <a:latin typeface="宋体" panose="02010600030101010101" pitchFamily="2" charset="-122"/>
              </a:rPr>
              <a:t>亿元，从业职工</a:t>
            </a:r>
            <a:r>
              <a:rPr lang="en-US" altLang="zh-CN" sz="2800" b="1">
                <a:latin typeface="宋体" panose="02010600030101010101" pitchFamily="2" charset="-122"/>
              </a:rPr>
              <a:t>6000</a:t>
            </a:r>
            <a:r>
              <a:rPr lang="zh-CN" altLang="en-US" sz="2800" b="1">
                <a:latin typeface="宋体" panose="02010600030101010101" pitchFamily="2" charset="-122"/>
              </a:rPr>
              <a:t>余人。</a:t>
            </a:r>
            <a:r>
              <a:rPr lang="en-US" altLang="zh-CN" sz="2800" b="1">
                <a:latin typeface="宋体" panose="02010600030101010101" pitchFamily="2" charset="-122"/>
              </a:rPr>
              <a:t>1992</a:t>
            </a:r>
            <a:r>
              <a:rPr lang="zh-CN" altLang="en-US" sz="2800" b="1">
                <a:latin typeface="宋体" panose="02010600030101010101" pitchFamily="2" charset="-122"/>
              </a:rPr>
              <a:t>年跻身“全国十大首富村”，被誉为‘江南首富村’，还被国家建设部授予‘全国村镇建设文明村’。可以说是集体经济温暖了家家户户。”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4340" name="文本框 95249"/>
          <p:cNvSpPr txBox="1">
            <a:spLocks noChangeArrowheads="1"/>
          </p:cNvSpPr>
          <p:nvPr/>
        </p:nvSpPr>
        <p:spPr bwMode="auto">
          <a:xfrm>
            <a:off x="2495550" y="4724400"/>
            <a:ext cx="7543800" cy="9531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你还知道哪些集体经济蓬勃发展的例子，他们对我国的经济建设有怎样的作用呢？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" fill="hold"/>
                                        <p:tgtEl>
                                          <p:spTgt spid="143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文本框 4103"/>
          <p:cNvSpPr txBox="1">
            <a:spLocks noChangeArrowheads="1"/>
          </p:cNvSpPr>
          <p:nvPr/>
        </p:nvSpPr>
        <p:spPr bwMode="auto">
          <a:xfrm>
            <a:off x="1852613" y="517525"/>
            <a:ext cx="2001837" cy="586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170" tIns="46990" rIns="90170" bIns="469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6666"/>
                </a:solidFill>
                <a:ea typeface="方正姚体" panose="02010601030101010101" pitchFamily="2" charset="-122"/>
              </a:rPr>
              <a:t>讲授新课</a:t>
            </a:r>
            <a:endParaRPr lang="zh-CN" altLang="en-US" sz="3200" b="1">
              <a:solidFill>
                <a:srgbClr val="006666"/>
              </a:solidFill>
              <a:ea typeface="方正姚体" panose="02010601030101010101" pitchFamily="2" charset="-122"/>
            </a:endParaRPr>
          </a:p>
        </p:txBody>
      </p:sp>
      <p:pic>
        <p:nvPicPr>
          <p:cNvPr id="50179" name="图片 108547" descr="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1090613"/>
            <a:ext cx="60579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矩形 108549"/>
          <p:cNvSpPr>
            <a:spLocks noChangeArrowheads="1"/>
          </p:cNvSpPr>
          <p:nvPr/>
        </p:nvSpPr>
        <p:spPr bwMode="auto">
          <a:xfrm>
            <a:off x="1992313" y="5097304"/>
            <a:ext cx="8437562" cy="1506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zh-CN" altLang="en-US" sz="3200" b="1"/>
              <a:t>　</a:t>
            </a:r>
            <a:r>
              <a:rPr lang="zh-CN" altLang="en-US" sz="2800" b="1">
                <a:latin typeface="宋体" panose="02010600030101010101" pitchFamily="2" charset="-122"/>
              </a:rPr>
              <a:t>这是被誉为“华夏第一村”的江阴华西村的农民新居。华西村利税超过５亿元，农户中存款最高的有３００多万元，最少的也有３０多万元。</a:t>
            </a:r>
            <a:r>
              <a:rPr lang="zh-CN" altLang="en-US" sz="3200" b="1"/>
              <a:t> </a:t>
            </a:r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4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0</TotalTime>
  <Words>2145</Words>
  <Application>WPS 演示</Application>
  <PresentationFormat>全屏显示(4:3)</PresentationFormat>
  <Paragraphs>179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9" baseType="lpstr">
      <vt:lpstr>Arial</vt:lpstr>
      <vt:lpstr>宋体</vt:lpstr>
      <vt:lpstr>Wingdings</vt:lpstr>
      <vt:lpstr>Wingdings 2</vt:lpstr>
      <vt:lpstr>Arial</vt:lpstr>
      <vt:lpstr>隶书</vt:lpstr>
      <vt:lpstr>微软雅黑</vt:lpstr>
      <vt:lpstr>方正姚体</vt:lpstr>
      <vt:lpstr>Wingdings 2</vt:lpstr>
      <vt:lpstr>Times New Roman</vt:lpstr>
      <vt:lpstr>黑体</vt:lpstr>
      <vt:lpstr>楷体_GB2312</vt:lpstr>
      <vt:lpstr>Cambria</vt:lpstr>
      <vt:lpstr>华文楷体</vt:lpstr>
      <vt:lpstr>Arial Unicode MS</vt:lpstr>
      <vt:lpstr>Maiandra GD</vt:lpstr>
      <vt:lpstr>Calibri</vt:lpstr>
      <vt:lpstr>新宋体</vt:lpstr>
      <vt:lpstr>Calibri Light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21教育-胡婷婷</cp:lastModifiedBy>
  <cp:revision>2</cp:revision>
  <dcterms:created xsi:type="dcterms:W3CDTF">2018-01-21T03:03:00Z</dcterms:created>
  <dcterms:modified xsi:type="dcterms:W3CDTF">2018-01-22T02:33:33Z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