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1891983" y="2094230"/>
            <a:ext cx="842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  人民当家作主</a:t>
            </a:r>
            <a:endParaRPr lang="en-US" altLang="zh-CN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3515202" y="3160395"/>
            <a:ext cx="47053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第五课   我国基本制度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3289936" y="4336733"/>
            <a:ext cx="46780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  根本政治制度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1"/>
          <p:cNvSpPr txBox="1">
            <a:spLocks noChangeArrowheads="1"/>
          </p:cNvSpPr>
          <p:nvPr/>
        </p:nvSpPr>
        <p:spPr bwMode="auto">
          <a:xfrm>
            <a:off x="2208213" y="836613"/>
            <a:ext cx="6840537" cy="436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阅读材料，探究下列问题。</a:t>
            </a:r>
            <a:endParaRPr lang="en-US" altLang="zh-CN" sz="3200" b="1"/>
          </a:p>
          <a:p>
            <a:r>
              <a:rPr lang="en-US" altLang="zh-CN"/>
              <a:t> </a:t>
            </a:r>
            <a:r>
              <a:rPr lang="zh-CN" altLang="en-US" sz="2400" b="1"/>
              <a:t>十二届全国人大代表中来一线的工人、农民代表</a:t>
            </a:r>
            <a:r>
              <a:rPr lang="en-US" altLang="zh-CN" sz="2400" b="1"/>
              <a:t>401</a:t>
            </a:r>
            <a:r>
              <a:rPr lang="zh-CN" altLang="en-US" sz="2400" b="1"/>
              <a:t>名，占代表总数的</a:t>
            </a:r>
            <a:r>
              <a:rPr lang="en-US" altLang="zh-CN" sz="2400" b="1"/>
              <a:t>13.42</a:t>
            </a:r>
            <a:r>
              <a:rPr lang="zh-CN" altLang="en-US" sz="2400" b="1">
                <a:latin typeface="宋体" panose="02010600030101010101" pitchFamily="2" charset="-122"/>
              </a:rPr>
              <a:t>％，比十一届人大提高了</a:t>
            </a:r>
            <a:r>
              <a:rPr lang="en-US" altLang="zh-CN" sz="2400" b="1">
                <a:latin typeface="宋体" panose="02010600030101010101" pitchFamily="2" charset="-122"/>
              </a:rPr>
              <a:t>5.18</a:t>
            </a:r>
            <a:r>
              <a:rPr lang="zh-CN" altLang="en-US" sz="2400" b="1">
                <a:latin typeface="宋体" panose="02010600030101010101" pitchFamily="2" charset="-122"/>
              </a:rPr>
              <a:t> ％；专业技术人员代表</a:t>
            </a:r>
            <a:r>
              <a:rPr lang="en-US" altLang="zh-CN" sz="2400" b="1">
                <a:latin typeface="宋体" panose="02010600030101010101" pitchFamily="2" charset="-122"/>
              </a:rPr>
              <a:t>610</a:t>
            </a:r>
            <a:r>
              <a:rPr lang="zh-CN" altLang="en-US" sz="2400" b="1">
                <a:latin typeface="宋体" panose="02010600030101010101" pitchFamily="2" charset="-122"/>
              </a:rPr>
              <a:t>名，</a:t>
            </a:r>
            <a:r>
              <a:rPr lang="zh-CN" altLang="en-US" sz="2400" b="1"/>
              <a:t>占代表总数的</a:t>
            </a:r>
            <a:r>
              <a:rPr lang="en-US" altLang="zh-CN" sz="2400" b="1"/>
              <a:t>20.42</a:t>
            </a:r>
            <a:r>
              <a:rPr lang="zh-CN" altLang="en-US" sz="2400" b="1">
                <a:latin typeface="宋体" panose="02010600030101010101" pitchFamily="2" charset="-122"/>
              </a:rPr>
              <a:t>％</a:t>
            </a:r>
            <a:r>
              <a:rPr lang="zh-CN" altLang="en-US" sz="2400" b="1"/>
              <a:t>，</a:t>
            </a:r>
            <a:r>
              <a:rPr lang="zh-CN" altLang="en-US" sz="2400" b="1">
                <a:latin typeface="宋体" panose="02010600030101010101" pitchFamily="2" charset="-122"/>
              </a:rPr>
              <a:t>比十一届人大提高了</a:t>
            </a:r>
            <a:r>
              <a:rPr lang="en-US" altLang="zh-CN" sz="2400" b="1">
                <a:latin typeface="宋体" panose="02010600030101010101" pitchFamily="2" charset="-122"/>
              </a:rPr>
              <a:t>1.2</a:t>
            </a:r>
            <a:r>
              <a:rPr lang="zh-CN" altLang="en-US" sz="2400" b="1">
                <a:latin typeface="宋体" panose="02010600030101010101" pitchFamily="2" charset="-122"/>
              </a:rPr>
              <a:t> ％；妇女代表</a:t>
            </a:r>
            <a:r>
              <a:rPr lang="en-US" altLang="zh-CN" sz="2400" b="1">
                <a:latin typeface="宋体" panose="02010600030101010101" pitchFamily="2" charset="-122"/>
              </a:rPr>
              <a:t>699</a:t>
            </a:r>
            <a:r>
              <a:rPr lang="zh-CN" altLang="en-US" sz="2400" b="1">
                <a:latin typeface="宋体" panose="02010600030101010101" pitchFamily="2" charset="-122"/>
              </a:rPr>
              <a:t>名，</a:t>
            </a:r>
            <a:r>
              <a:rPr lang="zh-CN" altLang="en-US" sz="2400" b="1"/>
              <a:t>占代表总数的</a:t>
            </a:r>
            <a:r>
              <a:rPr lang="en-US" altLang="zh-CN" sz="2400" b="1"/>
              <a:t>23.4</a:t>
            </a:r>
            <a:r>
              <a:rPr lang="zh-CN" altLang="en-US" sz="2400" b="1">
                <a:latin typeface="宋体" panose="02010600030101010101" pitchFamily="2" charset="-122"/>
              </a:rPr>
              <a:t>％</a:t>
            </a:r>
            <a:r>
              <a:rPr lang="zh-CN" altLang="en-US" sz="2400" b="1"/>
              <a:t>，</a:t>
            </a:r>
            <a:r>
              <a:rPr lang="zh-CN" altLang="en-US" sz="2400" b="1">
                <a:latin typeface="宋体" panose="02010600030101010101" pitchFamily="2" charset="-122"/>
              </a:rPr>
              <a:t>比十一届人大提高了</a:t>
            </a:r>
            <a:r>
              <a:rPr lang="en-US" altLang="zh-CN" sz="2400" b="1">
                <a:latin typeface="宋体" panose="02010600030101010101" pitchFamily="2" charset="-122"/>
              </a:rPr>
              <a:t>2.07</a:t>
            </a:r>
            <a:r>
              <a:rPr lang="zh-CN" altLang="en-US" sz="2400" b="1">
                <a:latin typeface="宋体" panose="02010600030101010101" pitchFamily="2" charset="-122"/>
              </a:rPr>
              <a:t> ％。</a:t>
            </a:r>
            <a:endParaRPr lang="en-US" altLang="zh-CN" sz="2400" b="1">
              <a:latin typeface="宋体" panose="02010600030101010101" pitchFamily="2" charset="-122"/>
            </a:endParaRPr>
          </a:p>
          <a:p>
            <a:endParaRPr lang="en-US" altLang="zh-CN"/>
          </a:p>
          <a:p>
            <a:r>
              <a:rPr lang="en-US" altLang="zh-CN" sz="2800">
                <a:solidFill>
                  <a:srgbClr val="0070C0"/>
                </a:solidFill>
              </a:rPr>
              <a:t>    </a:t>
            </a:r>
            <a:r>
              <a:rPr lang="zh-CN" altLang="en-US" sz="2800" b="1">
                <a:solidFill>
                  <a:srgbClr val="0070C0"/>
                </a:solidFill>
              </a:rPr>
              <a:t>十二届全国人大代表构成的上述变化，对于发挥人民代表大会制度的优越性有何意义？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95550" y="5157788"/>
            <a:ext cx="69135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代表来源更加广泛，更有利于体现民意，充分发扬民主，保证人民当家作主。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495550" y="1412875"/>
            <a:ext cx="4826000" cy="439991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  </a:t>
            </a:r>
            <a:r>
              <a:rPr lang="zh-CN" altLang="en-US" sz="2800" b="1">
                <a:solidFill>
                  <a:srgbClr val="0070C0"/>
                </a:solidFill>
              </a:rPr>
              <a:t>人民代表大会制度是我国根本政治制度。人民代表大会制度是符合中国的国情和实际，体现了社会主义国家性质、保证人民当家作主、保障实现中华民族伟大复兴的好制度。</a:t>
            </a: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52227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3429000"/>
            <a:ext cx="4198937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文本框 4103"/>
          <p:cNvSpPr txBox="1">
            <a:spLocks noChangeArrowheads="1"/>
          </p:cNvSpPr>
          <p:nvPr/>
        </p:nvSpPr>
        <p:spPr bwMode="auto">
          <a:xfrm>
            <a:off x="1817688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1"/>
          <p:cNvSpPr txBox="1">
            <a:spLocks noChangeArrowheads="1"/>
          </p:cNvSpPr>
          <p:nvPr/>
        </p:nvSpPr>
        <p:spPr bwMode="auto">
          <a:xfrm>
            <a:off x="2640013" y="1196975"/>
            <a:ext cx="58991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坚持和完善人民代表大会制度：</a:t>
            </a:r>
            <a:endParaRPr lang="zh-CN" altLang="en-US" sz="3200" b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66988" y="2636838"/>
            <a:ext cx="7489825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、必须毫不动摇坚持中国共产党的领导；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、必须保证和发展人民当家作主；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、必须全面推进依法治国；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r>
              <a:rPr lang="zh-CN" altLang="en-US" sz="2800" b="1">
                <a:solidFill>
                  <a:srgbClr val="FF0000"/>
                </a:solidFill>
              </a:rPr>
              <a:t>、必须坚持民主集中制；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53252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3429000"/>
            <a:ext cx="4198937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>
            <a:spLocks noChangeArrowheads="1"/>
          </p:cNvSpPr>
          <p:nvPr/>
        </p:nvSpPr>
        <p:spPr bwMode="auto">
          <a:xfrm>
            <a:off x="1852613" y="5095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4275" name="文本框 1"/>
          <p:cNvSpPr txBox="1">
            <a:spLocks noChangeArrowheads="1"/>
          </p:cNvSpPr>
          <p:nvPr/>
        </p:nvSpPr>
        <p:spPr bwMode="auto">
          <a:xfrm>
            <a:off x="1870393" y="2203450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根本政治制度</a:t>
            </a:r>
            <a:endParaRPr lang="zh-CN" altLang="en-US" sz="4000" b="1"/>
          </a:p>
        </p:txBody>
      </p:sp>
      <p:sp>
        <p:nvSpPr>
          <p:cNvPr id="54276" name="左大括号 4"/>
          <p:cNvSpPr/>
          <p:nvPr/>
        </p:nvSpPr>
        <p:spPr bwMode="auto">
          <a:xfrm>
            <a:off x="2352675" y="1135063"/>
            <a:ext cx="347663" cy="4392612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77" name="文本框 7"/>
          <p:cNvSpPr txBox="1">
            <a:spLocks noChangeArrowheads="1"/>
          </p:cNvSpPr>
          <p:nvPr/>
        </p:nvSpPr>
        <p:spPr bwMode="auto">
          <a:xfrm>
            <a:off x="2735263" y="984250"/>
            <a:ext cx="151447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人民代表大会制度是我国的根本政治制度</a:t>
            </a:r>
            <a:endParaRPr lang="zh-CN" altLang="en-US" sz="2400" b="1"/>
          </a:p>
        </p:txBody>
      </p:sp>
      <p:sp>
        <p:nvSpPr>
          <p:cNvPr id="54278" name="文本框 9"/>
          <p:cNvSpPr txBox="1">
            <a:spLocks noChangeArrowheads="1"/>
          </p:cNvSpPr>
          <p:nvPr/>
        </p:nvSpPr>
        <p:spPr bwMode="auto">
          <a:xfrm>
            <a:off x="4619625" y="1090613"/>
            <a:ext cx="6048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人民代表大会制度的基本内容</a:t>
            </a:r>
            <a:endParaRPr lang="zh-CN" altLang="en-US" sz="2400" b="1"/>
          </a:p>
        </p:txBody>
      </p:sp>
      <p:sp>
        <p:nvSpPr>
          <p:cNvPr id="54279" name="左大括号 4"/>
          <p:cNvSpPr/>
          <p:nvPr/>
        </p:nvSpPr>
        <p:spPr bwMode="auto">
          <a:xfrm>
            <a:off x="4195763" y="1346200"/>
            <a:ext cx="346075" cy="1225550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80" name="文本框 11"/>
          <p:cNvSpPr txBox="1">
            <a:spLocks noChangeArrowheads="1"/>
          </p:cNvSpPr>
          <p:nvPr/>
        </p:nvSpPr>
        <p:spPr bwMode="auto">
          <a:xfrm>
            <a:off x="4662488" y="1749425"/>
            <a:ext cx="3449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/>
              <a:t> </a:t>
            </a:r>
            <a:r>
              <a:rPr lang="zh-CN" altLang="en-US" sz="2400" b="1">
                <a:latin typeface="宋体" panose="02010600030101010101" pitchFamily="2" charset="-122"/>
              </a:rPr>
              <a:t>人大代表的职权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4368800" y="1954213"/>
            <a:ext cx="173038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2" name="文本框 3"/>
          <p:cNvSpPr txBox="1">
            <a:spLocks noChangeArrowheads="1"/>
          </p:cNvSpPr>
          <p:nvPr/>
        </p:nvSpPr>
        <p:spPr bwMode="auto">
          <a:xfrm>
            <a:off x="4676775" y="2387600"/>
            <a:ext cx="38557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人大代表与人民群众的关系</a:t>
            </a:r>
            <a:endParaRPr lang="zh-CN" altLang="en-US" sz="2400" b="1"/>
          </a:p>
        </p:txBody>
      </p:sp>
      <p:sp>
        <p:nvSpPr>
          <p:cNvPr id="54283" name="文本框 4"/>
          <p:cNvSpPr txBox="1">
            <a:spLocks noChangeArrowheads="1"/>
          </p:cNvSpPr>
          <p:nvPr/>
        </p:nvSpPr>
        <p:spPr bwMode="auto">
          <a:xfrm>
            <a:off x="2525713" y="4225925"/>
            <a:ext cx="1195387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坚持和完善人民代表大会制度</a:t>
            </a:r>
            <a:endParaRPr lang="zh-CN" altLang="en-US" sz="2400" b="1"/>
          </a:p>
        </p:txBody>
      </p:sp>
      <p:sp>
        <p:nvSpPr>
          <p:cNvPr id="54284" name="左大括号 4"/>
          <p:cNvSpPr/>
          <p:nvPr/>
        </p:nvSpPr>
        <p:spPr bwMode="auto">
          <a:xfrm>
            <a:off x="3721100" y="4583113"/>
            <a:ext cx="347663" cy="1225550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85" name="文本框 6"/>
          <p:cNvSpPr txBox="1">
            <a:spLocks noChangeArrowheads="1"/>
          </p:cNvSpPr>
          <p:nvPr/>
        </p:nvSpPr>
        <p:spPr bwMode="auto">
          <a:xfrm>
            <a:off x="4049713" y="4508500"/>
            <a:ext cx="52863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人民代表大会制度是符合中国国情和实际的好制度</a:t>
            </a:r>
            <a:endParaRPr lang="zh-CN" altLang="en-US" sz="2400" b="1"/>
          </a:p>
        </p:txBody>
      </p:sp>
      <p:sp>
        <p:nvSpPr>
          <p:cNvPr id="54286" name="文本框 7"/>
          <p:cNvSpPr txBox="1">
            <a:spLocks noChangeArrowheads="1"/>
          </p:cNvSpPr>
          <p:nvPr/>
        </p:nvSpPr>
        <p:spPr bwMode="auto">
          <a:xfrm>
            <a:off x="4040188" y="5618163"/>
            <a:ext cx="41617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坚持和完善人民代表大会制度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9221"/>
          <p:cNvSpPr txBox="1">
            <a:spLocks noChangeArrowheads="1"/>
          </p:cNvSpPr>
          <p:nvPr/>
        </p:nvSpPr>
        <p:spPr bwMode="auto">
          <a:xfrm>
            <a:off x="2136775" y="1587500"/>
            <a:ext cx="8310563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适合我国国情的根本政治制度是（　 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A. 政治协商制度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B. 人民代表大会制度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C. 社会主义制度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D. 全国人民代表大会制度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文本框 10244"/>
          <p:cNvSpPr txBox="1">
            <a:spLocks noChangeArrowheads="1"/>
          </p:cNvSpPr>
          <p:nvPr/>
        </p:nvSpPr>
        <p:spPr bwMode="auto">
          <a:xfrm>
            <a:off x="8040688" y="1443038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5300" name="文本框 4103"/>
          <p:cNvSpPr txBox="1">
            <a:spLocks noChangeArrowheads="1"/>
          </p:cNvSpPr>
          <p:nvPr/>
        </p:nvSpPr>
        <p:spPr bwMode="auto">
          <a:xfrm>
            <a:off x="1793875" y="5016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243"/>
          <p:cNvSpPr txBox="1">
            <a:spLocks noChangeArrowheads="1"/>
          </p:cNvSpPr>
          <p:nvPr/>
        </p:nvSpPr>
        <p:spPr bwMode="auto">
          <a:xfrm>
            <a:off x="2051050" y="549275"/>
            <a:ext cx="8294688" cy="372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200" dirty="0" smtClean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2017年3月5日，第十二届全国人民代表大会第五次会议在北京人民大会堂开幕，国务院总理李克强向大会作政府工作报告。关于全国人民代表大会与国务院的关系，下列说法正确的是（　　）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国务院是人民行使当家作主权力的机关    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国务院和全国人民代表大会相互监督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全国人民代表大会由国务院产生并对其负责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 eaLnBrk="1" hangingPunct="1"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全国人民代表大会可以对国务院提出质询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5" name="文本框 10244"/>
          <p:cNvSpPr txBox="1">
            <a:spLocks noChangeArrowheads="1"/>
          </p:cNvSpPr>
          <p:nvPr/>
        </p:nvSpPr>
        <p:spPr bwMode="auto">
          <a:xfrm flipH="1">
            <a:off x="8112125" y="1773238"/>
            <a:ext cx="865188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713" y="692150"/>
            <a:ext cx="7716837" cy="3415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/>
              <a:t>3</a:t>
            </a:r>
            <a:r>
              <a:rPr lang="zh-CN" altLang="en-US" sz="2400" b="1" dirty="0"/>
              <a:t>、人民代表大会制度建立</a:t>
            </a:r>
            <a:r>
              <a:rPr lang="en-US" altLang="zh-CN" sz="2400" b="1" dirty="0"/>
              <a:t>60</a:t>
            </a:r>
            <a:r>
              <a:rPr lang="zh-CN" altLang="en-US" sz="2400" b="1" dirty="0"/>
              <a:t>多年来，不断得到巩固和发展，展现出蓬勃的生机和活力。下列关于人民代表大会制度的说法正确的是（         ）</a:t>
            </a:r>
            <a:endParaRPr lang="en-US" altLang="zh-CN" sz="2400" b="1" dirty="0"/>
          </a:p>
          <a:p>
            <a:pPr marL="342900" indent="-342900"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  <a:ea typeface="+mn-ea"/>
              </a:rPr>
              <a:t>符合中国国情和实际  </a:t>
            </a:r>
            <a:endParaRPr lang="en-US" altLang="zh-CN" sz="2400" b="1" dirty="0">
              <a:latin typeface="+mn-ea"/>
              <a:ea typeface="+mn-ea"/>
            </a:endParaRPr>
          </a:p>
          <a:p>
            <a:pPr marL="342900" indent="-342900"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  <a:ea typeface="+mn-ea"/>
              </a:rPr>
              <a:t>体现了社会主义国家性质 </a:t>
            </a:r>
            <a:endParaRPr lang="en-US" altLang="zh-CN" sz="2400" b="1" dirty="0">
              <a:latin typeface="+mn-ea"/>
              <a:ea typeface="+mn-ea"/>
            </a:endParaRPr>
          </a:p>
          <a:p>
            <a:pPr marL="342900" indent="-342900"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  <a:ea typeface="+mn-ea"/>
              </a:rPr>
              <a:t>有利于保证人民当家作主</a:t>
            </a:r>
            <a:r>
              <a:rPr lang="en-US" altLang="zh-CN" sz="2400" b="1" dirty="0">
                <a:latin typeface="+mn-ea"/>
                <a:ea typeface="+mn-ea"/>
              </a:rPr>
              <a:t> </a:t>
            </a:r>
            <a:endParaRPr lang="en-US" altLang="zh-CN" sz="2400" b="1" dirty="0">
              <a:latin typeface="+mn-ea"/>
              <a:ea typeface="+mn-ea"/>
            </a:endParaRPr>
          </a:p>
          <a:p>
            <a:pPr marL="342900" indent="-342900"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  <a:ea typeface="+mn-ea"/>
              </a:rPr>
              <a:t>有利于保障实现中华民族的伟大复兴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	B. ①②④	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②③④	D. ①②③④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45100" y="1412875"/>
            <a:ext cx="58674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solidFill>
                  <a:srgbClr val="FF0000"/>
                </a:solidFill>
              </a:rPr>
              <a:t>D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1"/>
          <p:cNvSpPr txBox="1">
            <a:spLocks noChangeArrowheads="1"/>
          </p:cNvSpPr>
          <p:nvPr/>
        </p:nvSpPr>
        <p:spPr bwMode="auto">
          <a:xfrm>
            <a:off x="3071813" y="1196975"/>
            <a:ext cx="6840537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4</a:t>
            </a:r>
            <a:r>
              <a:rPr lang="zh-CN" altLang="en-US" sz="2800" b="1"/>
              <a:t>、坚持和完善人民代表制度必须（       ）</a:t>
            </a:r>
            <a:endParaRPr lang="en-US" altLang="zh-CN" sz="2800" b="1"/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①毫不动摇坚持中国共产党的领导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②发展和保证人民当家作主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③全面推进依法治国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④坚持民主集中制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①②③	   B. ①②④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②③④	   D. ①②③④</a:t>
            </a:r>
            <a:endParaRPr lang="zh-CN" altLang="en-US" sz="2800" b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688388" y="1125538"/>
            <a:ext cx="914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solidFill>
                  <a:srgbClr val="FF0000"/>
                </a:solidFill>
              </a:rPr>
              <a:t>D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270000"/>
            <a:ext cx="77771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101"/>
          <p:cNvSpPr txBox="1">
            <a:spLocks noChangeArrowheads="1"/>
          </p:cNvSpPr>
          <p:nvPr/>
        </p:nvSpPr>
        <p:spPr bwMode="auto">
          <a:xfrm>
            <a:off x="1822450" y="1177925"/>
            <a:ext cx="8424863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知道我国是人民当家作主的社会主义国家，了解我国人民当家作主的基本形式，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认识到人民代表大会制度是我国的根本政治制度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了解人民代表大会制度的基本内容以及人大代表的职权。 </a:t>
            </a:r>
            <a:endParaRPr lang="zh-CN" altLang="en-US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懂得人民代表大会制度是符合我国国情的好制度，知道如何坚持和完善人民代表大会制度。</a:t>
            </a:r>
            <a:endParaRPr lang="zh-CN" altLang="en-US" sz="3600" b="1"/>
          </a:p>
        </p:txBody>
      </p:sp>
      <p:sp>
        <p:nvSpPr>
          <p:cNvPr id="44035" name="文本框 3"/>
          <p:cNvSpPr txBox="1">
            <a:spLocks noChangeArrowheads="1"/>
          </p:cNvSpPr>
          <p:nvPr/>
        </p:nvSpPr>
        <p:spPr bwMode="auto">
          <a:xfrm>
            <a:off x="5232400" y="1460500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6" name="文本框 4103"/>
          <p:cNvSpPr txBox="1">
            <a:spLocks noChangeArrowheads="1"/>
          </p:cNvSpPr>
          <p:nvPr/>
        </p:nvSpPr>
        <p:spPr bwMode="auto">
          <a:xfrm>
            <a:off x="1746250" y="544513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 bwMode="auto">
          <a:xfrm>
            <a:off x="1852613" y="1001713"/>
            <a:ext cx="7381926" cy="810567"/>
            <a:chOff x="0" y="0"/>
            <a:chExt cx="11634" cy="1276"/>
          </a:xfrm>
        </p:grpSpPr>
        <p:sp>
          <p:nvSpPr>
            <p:cNvPr id="45061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5064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1071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人民代表大会制度是我国的根本政治制度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5065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9" name="文本框 4103"/>
          <p:cNvSpPr txBox="1">
            <a:spLocks noChangeArrowheads="1"/>
          </p:cNvSpPr>
          <p:nvPr/>
        </p:nvSpPr>
        <p:spPr bwMode="auto">
          <a:xfrm>
            <a:off x="1852613" y="4984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1920875"/>
            <a:ext cx="6840537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103"/>
          <p:cNvSpPr txBox="1">
            <a:spLocks noChangeArrowheads="1"/>
          </p:cNvSpPr>
          <p:nvPr/>
        </p:nvSpPr>
        <p:spPr bwMode="auto">
          <a:xfrm>
            <a:off x="1817688" y="53022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2740" y="530120"/>
            <a:ext cx="244729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40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知识链接</a:t>
            </a:r>
            <a:endParaRPr lang="zh-CN" altLang="zh-CN" sz="40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pic>
        <p:nvPicPr>
          <p:cNvPr id="4608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196975"/>
            <a:ext cx="7729537" cy="326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4462463"/>
            <a:ext cx="6022975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>
            <a:spLocks noChangeArrowheads="1"/>
          </p:cNvSpPr>
          <p:nvPr/>
        </p:nvSpPr>
        <p:spPr bwMode="auto">
          <a:xfrm>
            <a:off x="1827213" y="620713"/>
            <a:ext cx="8763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上述图示说明了人民代表大会制度的基本内容有哪些？</a:t>
            </a:r>
            <a:endParaRPr lang="zh-CN" altLang="en-US" sz="2800" b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79650" y="1916113"/>
            <a:ext cx="79200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、国家的一切权力属于人民；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、人民通过民主选出代表，组成各级人民代表大会作为国家权力机关；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zh-CN" altLang="en-US" sz="2400" b="1">
                <a:solidFill>
                  <a:srgbClr val="FF0000"/>
                </a:solidFill>
              </a:rPr>
              <a:t>、由人民代表大会产生国家行政、审判、检察机关，依法行使各自职权。并对人民代表大会负责，受人民代表大会监督；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  <a:r>
              <a:rPr lang="zh-CN" altLang="en-US" sz="2400" b="1">
                <a:solidFill>
                  <a:srgbClr val="FF0000"/>
                </a:solidFill>
              </a:rPr>
              <a:t>、实行民主集中制，遵循少数服从多数的原则。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"/>
          <p:cNvSpPr txBox="1">
            <a:spLocks noChangeArrowheads="1"/>
          </p:cNvSpPr>
          <p:nvPr/>
        </p:nvSpPr>
        <p:spPr bwMode="auto">
          <a:xfrm>
            <a:off x="3216275" y="908050"/>
            <a:ext cx="3041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人大代表的职权</a:t>
            </a:r>
            <a:endParaRPr lang="zh-CN" altLang="en-US" sz="3200" b="1"/>
          </a:p>
        </p:txBody>
      </p:sp>
      <p:sp>
        <p:nvSpPr>
          <p:cNvPr id="48131" name="文本框 2"/>
          <p:cNvSpPr txBox="1">
            <a:spLocks noChangeArrowheads="1"/>
          </p:cNvSpPr>
          <p:nvPr/>
        </p:nvSpPr>
        <p:spPr bwMode="auto">
          <a:xfrm>
            <a:off x="2208213" y="2349500"/>
            <a:ext cx="2951162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</a:rPr>
              <a:t>有权依法审议各项议案和报告、表决各项决定、提出议案和质询案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48132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420938"/>
            <a:ext cx="47625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"/>
          <p:cNvSpPr txBox="1">
            <a:spLocks noChangeArrowheads="1"/>
          </p:cNvSpPr>
          <p:nvPr/>
        </p:nvSpPr>
        <p:spPr bwMode="auto">
          <a:xfrm>
            <a:off x="2927350" y="1052513"/>
            <a:ext cx="50825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人大代表与人民之间的关系</a:t>
            </a:r>
            <a:endParaRPr lang="zh-CN" altLang="en-US" sz="3200" b="1"/>
          </a:p>
        </p:txBody>
      </p:sp>
      <p:sp>
        <p:nvSpPr>
          <p:cNvPr id="49155" name="文本框 2"/>
          <p:cNvSpPr txBox="1">
            <a:spLocks noChangeArrowheads="1"/>
          </p:cNvSpPr>
          <p:nvPr/>
        </p:nvSpPr>
        <p:spPr bwMode="auto">
          <a:xfrm>
            <a:off x="2711450" y="2133600"/>
            <a:ext cx="315595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人大代表必须与人民群众保持密切联系，听取和反映人民群众的意见和要求，努力为人民服务，对人民负责，并接受人民监督。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49156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2133600"/>
            <a:ext cx="38100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"/>
          <p:cNvSpPr txBox="1">
            <a:spLocks noChangeArrowheads="1"/>
          </p:cNvSpPr>
          <p:nvPr/>
        </p:nvSpPr>
        <p:spPr bwMode="auto">
          <a:xfrm>
            <a:off x="3000375" y="836613"/>
            <a:ext cx="6307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二、坚持和完善人民代表大会制度</a:t>
            </a:r>
            <a:endParaRPr lang="zh-CN" altLang="en-US" sz="3200" b="1"/>
          </a:p>
        </p:txBody>
      </p:sp>
      <p:pic>
        <p:nvPicPr>
          <p:cNvPr id="50179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2060575"/>
            <a:ext cx="7272337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1470</Words>
  <Application>WPS 演示</Application>
  <PresentationFormat>全屏显示(4:3)</PresentationFormat>
  <Paragraphs>120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黑体</vt:lpstr>
      <vt:lpstr>Times New Roman</vt:lpstr>
      <vt:lpstr>Cambria</vt:lpstr>
      <vt:lpstr>华文楷体</vt:lpstr>
      <vt:lpstr>Arial Unicode MS</vt:lpstr>
      <vt:lpstr>Maiandra GD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2018-01-21T03:04:00Z</dcterms:created>
  <dcterms:modified xsi:type="dcterms:W3CDTF">2018-01-22T02:45:13Z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