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2196783" y="1846263"/>
            <a:ext cx="842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  人民当家作主</a:t>
            </a:r>
            <a:endParaRPr lang="en-US" altLang="zh-CN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3820002" y="2912428"/>
            <a:ext cx="47053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第五课   我国基本制度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3799841" y="4088766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基本政治制度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文本框 4103"/>
          <p:cNvSpPr txBox="1">
            <a:spLocks noChangeArrowheads="1"/>
          </p:cNvSpPr>
          <p:nvPr/>
        </p:nvSpPr>
        <p:spPr bwMode="auto">
          <a:xfrm>
            <a:off x="1784350" y="544513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1204" name="Picture 2" descr="傣族《孔雀舞》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412875"/>
            <a:ext cx="353695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4" descr="200619028514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981075"/>
            <a:ext cx="35814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2711450" y="5373688"/>
            <a:ext cx="335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傣族  孔雀舞</a:t>
            </a:r>
            <a:endParaRPr lang="zh-CN" altLang="en-US" sz="3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39938"/>
          <p:cNvSpPr>
            <a:spLocks noChangeArrowheads="1"/>
          </p:cNvSpPr>
          <p:nvPr/>
        </p:nvSpPr>
        <p:spPr bwMode="auto">
          <a:xfrm>
            <a:off x="6003925" y="390683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文本框 4103"/>
          <p:cNvSpPr txBox="1">
            <a:spLocks noChangeArrowheads="1"/>
          </p:cNvSpPr>
          <p:nvPr/>
        </p:nvSpPr>
        <p:spPr bwMode="auto">
          <a:xfrm>
            <a:off x="1784350" y="476250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2228" name="Picture 2" descr="蒙古马头琴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058863"/>
            <a:ext cx="3527425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3" descr="200612221054463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1058863"/>
            <a:ext cx="374967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2784475" y="5956300"/>
            <a:ext cx="3886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蒙古族  马头琴</a:t>
            </a:r>
            <a:endParaRPr lang="zh-CN" altLang="en-US" sz="3600" b="1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39938"/>
          <p:cNvSpPr>
            <a:spLocks noChangeArrowheads="1"/>
          </p:cNvSpPr>
          <p:nvPr/>
        </p:nvSpPr>
        <p:spPr bwMode="auto">
          <a:xfrm>
            <a:off x="6003925" y="3883025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4103"/>
          <p:cNvSpPr txBox="1">
            <a:spLocks noChangeArrowheads="1"/>
          </p:cNvSpPr>
          <p:nvPr/>
        </p:nvSpPr>
        <p:spPr bwMode="auto">
          <a:xfrm>
            <a:off x="1784350" y="476250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3252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3627438"/>
            <a:ext cx="4198938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2"/>
          <p:cNvSpPr txBox="1">
            <a:spLocks noChangeArrowheads="1"/>
          </p:cNvSpPr>
          <p:nvPr/>
        </p:nvSpPr>
        <p:spPr bwMode="auto">
          <a:xfrm>
            <a:off x="2566988" y="1033463"/>
            <a:ext cx="5399087" cy="56927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</a:t>
            </a:r>
            <a:r>
              <a:rPr lang="zh-CN" altLang="en-US" sz="2800" b="1">
                <a:solidFill>
                  <a:srgbClr val="0070C0"/>
                </a:solidFill>
              </a:rPr>
              <a:t>     我国民族区域自治是在国家统一领导下的自治，各民族自治地方是国家不可分割的组成部分。</a:t>
            </a:r>
            <a:endParaRPr lang="zh-CN" altLang="en-US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       实行民族区域自治，有利于把国家的集中、统一与各民族的自主、平等结合起来，有利于把国家的法律、政策与民族自治地方的具体实际、特殊情况结合起来，有利于把各族人民热爱祖国的感情与热爱自己民族的感情结合起来；有力地促进了民族地区经济社会的发展和人民生活水平的提高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39938"/>
          <p:cNvSpPr>
            <a:spLocks noChangeArrowheads="1"/>
          </p:cNvSpPr>
          <p:nvPr/>
        </p:nvSpPr>
        <p:spPr bwMode="auto">
          <a:xfrm>
            <a:off x="6003925" y="4044950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文本框 4103"/>
          <p:cNvSpPr txBox="1">
            <a:spLocks noChangeArrowheads="1"/>
          </p:cNvSpPr>
          <p:nvPr/>
        </p:nvSpPr>
        <p:spPr bwMode="auto">
          <a:xfrm>
            <a:off x="1784350" y="614363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8112125" y="693738"/>
            <a:ext cx="2286000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</a:rPr>
              <a:t>阅读感悟</a:t>
            </a:r>
            <a:endParaRPr lang="zh-CN" altLang="en-US" sz="35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1412875"/>
            <a:ext cx="835183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39938"/>
          <p:cNvSpPr>
            <a:spLocks noChangeArrowheads="1"/>
          </p:cNvSpPr>
          <p:nvPr/>
        </p:nvSpPr>
        <p:spPr bwMode="auto">
          <a:xfrm>
            <a:off x="6003925" y="3971925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文本框 4103"/>
          <p:cNvSpPr txBox="1">
            <a:spLocks noChangeArrowheads="1"/>
          </p:cNvSpPr>
          <p:nvPr/>
        </p:nvSpPr>
        <p:spPr bwMode="auto">
          <a:xfrm>
            <a:off x="1784350" y="54133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55300" name="Group 4"/>
          <p:cNvGrpSpPr/>
          <p:nvPr/>
        </p:nvGrpSpPr>
        <p:grpSpPr bwMode="auto">
          <a:xfrm>
            <a:off x="1847850" y="1052513"/>
            <a:ext cx="3584581" cy="809625"/>
            <a:chOff x="0" y="0"/>
            <a:chExt cx="5650" cy="1275"/>
          </a:xfrm>
        </p:grpSpPr>
        <p:sp>
          <p:nvSpPr>
            <p:cNvPr id="55302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3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4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5305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7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基层群众自治制度</a:t>
              </a:r>
              <a:endParaRPr lang="zh-CN" altLang="en-US"/>
            </a:p>
          </p:txBody>
        </p:sp>
        <p:sp>
          <p:nvSpPr>
            <p:cNvPr id="55306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/>
            </a:p>
          </p:txBody>
        </p:sp>
      </p:grpSp>
      <p:pic>
        <p:nvPicPr>
          <p:cNvPr id="55301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2060575"/>
            <a:ext cx="705643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39938"/>
          <p:cNvSpPr>
            <a:spLocks noChangeArrowheads="1"/>
          </p:cNvSpPr>
          <p:nvPr/>
        </p:nvSpPr>
        <p:spPr bwMode="auto">
          <a:xfrm>
            <a:off x="6003925" y="3740150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文本框 4103"/>
          <p:cNvSpPr txBox="1">
            <a:spLocks noChangeArrowheads="1"/>
          </p:cNvSpPr>
          <p:nvPr/>
        </p:nvSpPr>
        <p:spPr bwMode="auto">
          <a:xfrm>
            <a:off x="1784350" y="476250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6324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3340100"/>
            <a:ext cx="1944688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文本框 2"/>
          <p:cNvSpPr txBox="1">
            <a:spLocks noChangeArrowheads="1"/>
          </p:cNvSpPr>
          <p:nvPr/>
        </p:nvSpPr>
        <p:spPr bwMode="auto">
          <a:xfrm>
            <a:off x="2711450" y="1179513"/>
            <a:ext cx="4968875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</a:t>
            </a:r>
            <a:r>
              <a:rPr lang="zh-CN" altLang="en-US" sz="2800" b="1">
                <a:solidFill>
                  <a:srgbClr val="0070C0"/>
                </a:solidFill>
              </a:rPr>
              <a:t>     我国实行基层群众自治制度，由居民或村民分别选举产生居民委员会或村民委员会，实行自我管理、自我教育、自我服务。居民委员会、村民委员会下设人民调解、治安保卫、公共卫生等委员会。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95563" y="4502150"/>
            <a:ext cx="53860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城市的居民委员会和农村的村民委员会</a:t>
            </a:r>
            <a:endParaRPr lang="en-US" altLang="zh-CN" sz="2400" b="1"/>
          </a:p>
          <a:p>
            <a:r>
              <a:rPr lang="zh-CN" altLang="en-US" sz="2400" b="1"/>
              <a:t>是基层群众性自治组织。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1"/>
          <p:cNvSpPr txBox="1">
            <a:spLocks noChangeArrowheads="1"/>
          </p:cNvSpPr>
          <p:nvPr/>
        </p:nvSpPr>
        <p:spPr bwMode="auto">
          <a:xfrm>
            <a:off x="2063750" y="1268413"/>
            <a:ext cx="76904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</a:rPr>
              <a:t>实行城市居民自治和农村村民自治的重要意义：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57347" name="文本框 2"/>
          <p:cNvSpPr txBox="1">
            <a:spLocks noChangeArrowheads="1"/>
          </p:cNvSpPr>
          <p:nvPr/>
        </p:nvSpPr>
        <p:spPr bwMode="auto">
          <a:xfrm>
            <a:off x="2711450" y="2492375"/>
            <a:ext cx="67691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     有利于人民群众直接行使民主权利，管理基层公共事务和公益事业，推动社会主义民主建设，促进社会和谐稳定。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57348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3284538"/>
            <a:ext cx="2592388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39938"/>
          <p:cNvSpPr>
            <a:spLocks noChangeArrowheads="1"/>
          </p:cNvSpPr>
          <p:nvPr/>
        </p:nvSpPr>
        <p:spPr bwMode="auto">
          <a:xfrm>
            <a:off x="6003925" y="3971925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文本框 4103"/>
          <p:cNvSpPr txBox="1">
            <a:spLocks noChangeArrowheads="1"/>
          </p:cNvSpPr>
          <p:nvPr/>
        </p:nvSpPr>
        <p:spPr bwMode="auto">
          <a:xfrm>
            <a:off x="1784350" y="54133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7969250" y="692150"/>
            <a:ext cx="2286000" cy="5762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</a:rPr>
              <a:t>拓展空间</a:t>
            </a:r>
            <a:endParaRPr lang="zh-CN" altLang="en-US"/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339850"/>
            <a:ext cx="76327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4103"/>
          <p:cNvSpPr txBox="1">
            <a:spLocks noChangeArrowheads="1"/>
          </p:cNvSpPr>
          <p:nvPr/>
        </p:nvSpPr>
        <p:spPr bwMode="auto">
          <a:xfrm>
            <a:off x="1852613" y="4587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9395" name="文本框 1"/>
          <p:cNvSpPr txBox="1">
            <a:spLocks noChangeArrowheads="1"/>
          </p:cNvSpPr>
          <p:nvPr/>
        </p:nvSpPr>
        <p:spPr bwMode="auto">
          <a:xfrm>
            <a:off x="1841818" y="2165350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基本政治制度</a:t>
            </a:r>
            <a:endParaRPr lang="zh-CN" altLang="en-US" sz="4000" b="1"/>
          </a:p>
        </p:txBody>
      </p:sp>
      <p:sp>
        <p:nvSpPr>
          <p:cNvPr id="59396" name="左大括号 4"/>
          <p:cNvSpPr/>
          <p:nvPr/>
        </p:nvSpPr>
        <p:spPr bwMode="auto">
          <a:xfrm>
            <a:off x="2352675" y="1084263"/>
            <a:ext cx="347663" cy="4392612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9397" name="文本框 12"/>
          <p:cNvSpPr txBox="1">
            <a:spLocks noChangeArrowheads="1"/>
          </p:cNvSpPr>
          <p:nvPr/>
        </p:nvSpPr>
        <p:spPr bwMode="auto">
          <a:xfrm>
            <a:off x="2640013" y="5118100"/>
            <a:ext cx="18002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基层群众自治制度</a:t>
            </a:r>
            <a:endParaRPr lang="zh-CN" altLang="en-US" sz="2400" b="1"/>
          </a:p>
        </p:txBody>
      </p:sp>
      <p:sp>
        <p:nvSpPr>
          <p:cNvPr id="59398" name="左大括号 4"/>
          <p:cNvSpPr/>
          <p:nvPr/>
        </p:nvSpPr>
        <p:spPr bwMode="auto">
          <a:xfrm>
            <a:off x="4224338" y="5189538"/>
            <a:ext cx="349250" cy="1050925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9399" name="文本框 16"/>
          <p:cNvSpPr txBox="1">
            <a:spLocks noChangeArrowheads="1"/>
          </p:cNvSpPr>
          <p:nvPr/>
        </p:nvSpPr>
        <p:spPr bwMode="auto">
          <a:xfrm>
            <a:off x="4513263" y="2292350"/>
            <a:ext cx="60483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多党合作的基本方针是长期共存、互相监督、肝胆相照、荣辱与共</a:t>
            </a:r>
            <a:endParaRPr lang="zh-CN" altLang="en-US" sz="2400" b="1"/>
          </a:p>
        </p:txBody>
      </p:sp>
      <p:sp>
        <p:nvSpPr>
          <p:cNvPr id="59400" name="文本框 9"/>
          <p:cNvSpPr txBox="1">
            <a:spLocks noChangeArrowheads="1"/>
          </p:cNvSpPr>
          <p:nvPr/>
        </p:nvSpPr>
        <p:spPr bwMode="auto">
          <a:xfrm>
            <a:off x="4584700" y="5694363"/>
            <a:ext cx="568801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居民委员会、村民委员会下设人民调解、治安保卫、公共卫生等委员会</a:t>
            </a:r>
            <a:endParaRPr lang="zh-CN" altLang="en-US" sz="2400" b="1"/>
          </a:p>
        </p:txBody>
      </p:sp>
      <p:sp>
        <p:nvSpPr>
          <p:cNvPr id="59401" name="文本框 12"/>
          <p:cNvSpPr txBox="1">
            <a:spLocks noChangeArrowheads="1"/>
          </p:cNvSpPr>
          <p:nvPr/>
        </p:nvSpPr>
        <p:spPr bwMode="auto">
          <a:xfrm>
            <a:off x="2509838" y="1446213"/>
            <a:ext cx="17287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中国共产党领导的多党合作和政治协商制度</a:t>
            </a:r>
            <a:endParaRPr lang="zh-CN" altLang="en-US" sz="2400" b="1"/>
          </a:p>
        </p:txBody>
      </p:sp>
      <p:sp>
        <p:nvSpPr>
          <p:cNvPr id="59402" name="文本框 12"/>
          <p:cNvSpPr txBox="1">
            <a:spLocks noChangeArrowheads="1"/>
          </p:cNvSpPr>
          <p:nvPr/>
        </p:nvSpPr>
        <p:spPr bwMode="auto">
          <a:xfrm>
            <a:off x="2598738" y="3622675"/>
            <a:ext cx="18732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民族区域自治制度</a:t>
            </a:r>
            <a:endParaRPr lang="zh-CN" altLang="en-US" sz="2400" b="1"/>
          </a:p>
        </p:txBody>
      </p:sp>
      <p:sp>
        <p:nvSpPr>
          <p:cNvPr id="59403" name="左大括号 4"/>
          <p:cNvSpPr/>
          <p:nvPr/>
        </p:nvSpPr>
        <p:spPr bwMode="auto">
          <a:xfrm>
            <a:off x="4164013" y="1493838"/>
            <a:ext cx="349250" cy="1225550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9404" name="左大括号 4"/>
          <p:cNvSpPr/>
          <p:nvPr/>
        </p:nvSpPr>
        <p:spPr bwMode="auto">
          <a:xfrm>
            <a:off x="4164013" y="3516313"/>
            <a:ext cx="349250" cy="1223962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9405" name="文本框 9"/>
          <p:cNvSpPr txBox="1">
            <a:spLocks noChangeArrowheads="1"/>
          </p:cNvSpPr>
          <p:nvPr/>
        </p:nvSpPr>
        <p:spPr bwMode="auto">
          <a:xfrm>
            <a:off x="4425950" y="1185863"/>
            <a:ext cx="611981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多党合作和政治协商制度是我国的一项基本的政治制度</a:t>
            </a:r>
            <a:endParaRPr lang="zh-CN" altLang="en-US" sz="2400" b="1"/>
          </a:p>
        </p:txBody>
      </p:sp>
      <p:sp>
        <p:nvSpPr>
          <p:cNvPr id="59406" name="文本框 16"/>
          <p:cNvSpPr txBox="1">
            <a:spLocks noChangeArrowheads="1"/>
          </p:cNvSpPr>
          <p:nvPr/>
        </p:nvSpPr>
        <p:spPr bwMode="auto">
          <a:xfrm>
            <a:off x="4386263" y="4421188"/>
            <a:ext cx="6624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我国民族区域自治是在国家统一领导下的自治</a:t>
            </a:r>
            <a:endParaRPr lang="zh-CN" altLang="en-US" sz="2400" b="1"/>
          </a:p>
        </p:txBody>
      </p:sp>
      <p:sp>
        <p:nvSpPr>
          <p:cNvPr id="59407" name="文本框 16"/>
          <p:cNvSpPr txBox="1">
            <a:spLocks noChangeArrowheads="1"/>
          </p:cNvSpPr>
          <p:nvPr/>
        </p:nvSpPr>
        <p:spPr bwMode="auto">
          <a:xfrm>
            <a:off x="4511675" y="5118100"/>
            <a:ext cx="4033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我国实行基层群众自治制度</a:t>
            </a:r>
            <a:endParaRPr lang="zh-CN" altLang="en-US" sz="2400" b="1"/>
          </a:p>
        </p:txBody>
      </p:sp>
      <p:sp>
        <p:nvSpPr>
          <p:cNvPr id="59408" name="文本框 16"/>
          <p:cNvSpPr txBox="1">
            <a:spLocks noChangeArrowheads="1"/>
          </p:cNvSpPr>
          <p:nvPr/>
        </p:nvSpPr>
        <p:spPr bwMode="auto">
          <a:xfrm>
            <a:off x="4486275" y="3359150"/>
            <a:ext cx="59769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我国民族分布特点是：大杂居、小聚居、交错杂居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9221"/>
          <p:cNvSpPr txBox="1">
            <a:spLocks noChangeArrowheads="1"/>
          </p:cNvSpPr>
          <p:nvPr/>
        </p:nvSpPr>
        <p:spPr bwMode="auto">
          <a:xfrm>
            <a:off x="2279650" y="1341438"/>
            <a:ext cx="8310563" cy="366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适合我国国情的基本政治制度有（　 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中国共产党领导的多党合作和政治协商制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人民代表大会制度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③民族区域自治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④基层群众自治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制度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	    B. ①②④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②③④	    D. ①②③④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文本框 10244"/>
          <p:cNvSpPr txBox="1">
            <a:spLocks noChangeArrowheads="1"/>
          </p:cNvSpPr>
          <p:nvPr/>
        </p:nvSpPr>
        <p:spPr bwMode="auto">
          <a:xfrm>
            <a:off x="8315325" y="1268413"/>
            <a:ext cx="72644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0420" name="文本框 4103"/>
          <p:cNvSpPr txBox="1">
            <a:spLocks noChangeArrowheads="1"/>
          </p:cNvSpPr>
          <p:nvPr/>
        </p:nvSpPr>
        <p:spPr bwMode="auto">
          <a:xfrm>
            <a:off x="1793875" y="6159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>
            <a:spLocks noChangeArrowheads="1"/>
          </p:cNvSpPr>
          <p:nvPr/>
        </p:nvSpPr>
        <p:spPr bwMode="auto">
          <a:xfrm>
            <a:off x="1731963" y="473075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3011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196975"/>
            <a:ext cx="8137525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12291"/>
          <p:cNvSpPr txBox="1">
            <a:spLocks noChangeArrowheads="1"/>
          </p:cNvSpPr>
          <p:nvPr/>
        </p:nvSpPr>
        <p:spPr bwMode="auto">
          <a:xfrm>
            <a:off x="1768475" y="1331913"/>
            <a:ext cx="8280400" cy="421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、民族区域自治是我国解决民族问题的基本政策，实行民族区域自治（　  　）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①保证了少数民族人民当家作主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②促进了各民族之间的团结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③推动了我国现代化建设的顺利进行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④违背了民族平等的基本原则。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	B. ①②④	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①③④	D. ②③④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3" name="文本框 12292"/>
          <p:cNvSpPr txBox="1">
            <a:spLocks noChangeArrowheads="1"/>
          </p:cNvSpPr>
          <p:nvPr/>
        </p:nvSpPr>
        <p:spPr bwMode="auto">
          <a:xfrm>
            <a:off x="7321550" y="1773238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13315"/>
          <p:cNvSpPr txBox="1">
            <a:spLocks noChangeArrowheads="1"/>
          </p:cNvSpPr>
          <p:nvPr/>
        </p:nvSpPr>
        <p:spPr bwMode="auto">
          <a:xfrm>
            <a:off x="1882775" y="776288"/>
            <a:ext cx="8424863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民族团结友爱，则政通人和，百业兴旺；民族纷争，则社会动荡，人民遭殃。世界上许多国家把我国处理民族问题的做法称为“中国经验”。这里的“中国经验”是指（　  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一国两制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改革开放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人民代表大会制度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民族区域自治制度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47" name="文本框 13316"/>
          <p:cNvSpPr txBox="1">
            <a:spLocks noChangeArrowheads="1"/>
          </p:cNvSpPr>
          <p:nvPr/>
        </p:nvSpPr>
        <p:spPr bwMode="auto">
          <a:xfrm>
            <a:off x="5291138" y="1844675"/>
            <a:ext cx="7334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13315"/>
          <p:cNvSpPr txBox="1">
            <a:spLocks noChangeArrowheads="1"/>
          </p:cNvSpPr>
          <p:nvPr/>
        </p:nvSpPr>
        <p:spPr bwMode="auto">
          <a:xfrm>
            <a:off x="1882775" y="776288"/>
            <a:ext cx="8424863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实行城市居民自治和农村村民自治的意义是（     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①有利于人民群众直接行使民主权利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②管理基层公共事务和公益事业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③推动社会主义民主建设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④促进社会和谐稳定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	B. ①②④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②③④	D. ①②③④		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3316"/>
          <p:cNvSpPr txBox="1">
            <a:spLocks noChangeArrowheads="1"/>
          </p:cNvSpPr>
          <p:nvPr/>
        </p:nvSpPr>
        <p:spPr bwMode="auto">
          <a:xfrm>
            <a:off x="2424113" y="982663"/>
            <a:ext cx="7334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101"/>
          <p:cNvSpPr txBox="1">
            <a:spLocks noChangeArrowheads="1"/>
          </p:cNvSpPr>
          <p:nvPr/>
        </p:nvSpPr>
        <p:spPr bwMode="auto">
          <a:xfrm>
            <a:off x="1822450" y="1177925"/>
            <a:ext cx="8424863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了解中国特色社会主义政党制度的形成</a:t>
            </a: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中国共产党与各民主党派的关系，多党合作的基本方针，认识中国共产党领导的多党合作和政治协商制度的重要意义。</a:t>
            </a:r>
            <a:endParaRPr lang="en-US" altLang="zh-CN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了解民族区域自治制度和基层群众自治制度的重要内容，认识民族区域自治制度和基层群众自治制度的重要性。</a:t>
            </a:r>
            <a:endParaRPr lang="zh-CN" altLang="en-US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.增强主人翁的责任感，增强民主意识，积极建言献策。</a:t>
            </a:r>
            <a:endParaRPr lang="zh-CN" altLang="en-US" sz="3600" b="1"/>
          </a:p>
        </p:txBody>
      </p:sp>
      <p:sp>
        <p:nvSpPr>
          <p:cNvPr id="44035" name="文本框 3"/>
          <p:cNvSpPr txBox="1">
            <a:spLocks noChangeArrowheads="1"/>
          </p:cNvSpPr>
          <p:nvPr/>
        </p:nvSpPr>
        <p:spPr bwMode="auto">
          <a:xfrm>
            <a:off x="5232400" y="1460500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6" name="文本框 4103"/>
          <p:cNvSpPr txBox="1">
            <a:spLocks noChangeArrowheads="1"/>
          </p:cNvSpPr>
          <p:nvPr/>
        </p:nvSpPr>
        <p:spPr bwMode="auto">
          <a:xfrm>
            <a:off x="1746250" y="544513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 bwMode="auto">
          <a:xfrm>
            <a:off x="1849438" y="1028700"/>
            <a:ext cx="7496546" cy="809942"/>
            <a:chOff x="0" y="0"/>
            <a:chExt cx="11815" cy="1274"/>
          </a:xfrm>
        </p:grpSpPr>
        <p:sp>
          <p:nvSpPr>
            <p:cNvPr id="45061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5064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10937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中国共产党领导的多党合作和政治协商制度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5065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9" name="文本框 4103"/>
          <p:cNvSpPr txBox="1">
            <a:spLocks noChangeArrowheads="1"/>
          </p:cNvSpPr>
          <p:nvPr/>
        </p:nvSpPr>
        <p:spPr bwMode="auto">
          <a:xfrm>
            <a:off x="1852613" y="5699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989138"/>
            <a:ext cx="698500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39938"/>
          <p:cNvSpPr>
            <a:spLocks noChangeArrowheads="1"/>
          </p:cNvSpPr>
          <p:nvPr/>
        </p:nvSpPr>
        <p:spPr bwMode="auto">
          <a:xfrm>
            <a:off x="6003925" y="4043363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文本框 4103"/>
          <p:cNvSpPr txBox="1">
            <a:spLocks noChangeArrowheads="1"/>
          </p:cNvSpPr>
          <p:nvPr/>
        </p:nvSpPr>
        <p:spPr bwMode="auto">
          <a:xfrm>
            <a:off x="1784350" y="612775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8270875" y="692150"/>
            <a:ext cx="2286000" cy="5762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</a:rPr>
              <a:t>知识链接</a:t>
            </a:r>
            <a:endParaRPr lang="zh-CN" altLang="en-US" sz="35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41438"/>
            <a:ext cx="84582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0" y="765175"/>
            <a:ext cx="6624638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j-ea"/>
                <a:ea typeface="+mj-ea"/>
              </a:rPr>
              <a:t>   伴随着新中国的诞生，我国形成了</a:t>
            </a: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  <a:sym typeface="宋体" panose="02010600030101010101" pitchFamily="2" charset="-122"/>
              </a:rPr>
              <a:t>中国共产党领导的多党合作和政治协商制度</a:t>
            </a: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。这是我国长期存在和发展的一项基本政治制度。</a:t>
            </a:r>
            <a:endParaRPr lang="zh-CN" altLang="en-US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7350" y="2492375"/>
            <a:ext cx="5187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中国共产党和其他党派的关系：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71813" y="3213100"/>
            <a:ext cx="51117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</a:rPr>
              <a:t>中国共产党是执政党，处于领导地位；其他党派是参政党，处于被领导地位。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16275" y="4941888"/>
            <a:ext cx="5688013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中国共产党的领导地位是由国家性质和党的性质决定的，是历史和人民的选择。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47110" name="图片 5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3789363"/>
            <a:ext cx="28797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"/>
          <p:cNvSpPr txBox="1">
            <a:spLocks noChangeArrowheads="1"/>
          </p:cNvSpPr>
          <p:nvPr/>
        </p:nvSpPr>
        <p:spPr bwMode="auto">
          <a:xfrm>
            <a:off x="2711450" y="1125538"/>
            <a:ext cx="60483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70C0"/>
                </a:solidFill>
              </a:rPr>
              <a:t>多党合作的基本方针是</a:t>
            </a: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长期共存、互相监督、肝胆相照、荣辱与共</a:t>
            </a:r>
            <a:r>
              <a:rPr lang="zh-CN" altLang="en-US" sz="2800" b="1">
                <a:solidFill>
                  <a:srgbClr val="0070C0"/>
                </a:solidFill>
              </a:rPr>
              <a:t>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48131" name="文本框 2"/>
          <p:cNvSpPr txBox="1">
            <a:spLocks noChangeArrowheads="1"/>
          </p:cNvSpPr>
          <p:nvPr/>
        </p:nvSpPr>
        <p:spPr bwMode="auto">
          <a:xfrm>
            <a:off x="3000375" y="2708275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人民政协的性质、职能：</a:t>
            </a:r>
            <a:endParaRPr lang="zh-CN" altLang="en-US" sz="2800" b="1"/>
          </a:p>
        </p:txBody>
      </p:sp>
      <p:sp>
        <p:nvSpPr>
          <p:cNvPr id="48132" name="文本框 3"/>
          <p:cNvSpPr txBox="1">
            <a:spLocks noChangeArrowheads="1"/>
          </p:cNvSpPr>
          <p:nvPr/>
        </p:nvSpPr>
        <p:spPr bwMode="auto">
          <a:xfrm>
            <a:off x="2424113" y="3471863"/>
            <a:ext cx="6408737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性质：中国人民爱国统一战线组织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职能：围绕团结和民主两大主题，履行   政治协商、民主监督和参政议政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48133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3933825"/>
            <a:ext cx="2881312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39938"/>
          <p:cNvSpPr>
            <a:spLocks noChangeArrowheads="1"/>
          </p:cNvSpPr>
          <p:nvPr/>
        </p:nvSpPr>
        <p:spPr bwMode="auto">
          <a:xfrm>
            <a:off x="6003925" y="3956050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5" name="文本框 4103"/>
          <p:cNvSpPr txBox="1">
            <a:spLocks noChangeArrowheads="1"/>
          </p:cNvSpPr>
          <p:nvPr/>
        </p:nvSpPr>
        <p:spPr bwMode="auto">
          <a:xfrm>
            <a:off x="1784350" y="525463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9156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3573463"/>
            <a:ext cx="4198938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2"/>
          <p:cNvSpPr txBox="1">
            <a:spLocks noChangeArrowheads="1"/>
          </p:cNvSpPr>
          <p:nvPr/>
        </p:nvSpPr>
        <p:spPr bwMode="auto">
          <a:xfrm>
            <a:off x="2568575" y="1179513"/>
            <a:ext cx="5473700" cy="439991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</a:t>
            </a:r>
            <a:r>
              <a:rPr lang="zh-CN" altLang="en-US" sz="2800" b="1">
                <a:solidFill>
                  <a:srgbClr val="0070C0"/>
                </a:solidFill>
              </a:rPr>
              <a:t>     实行多党合作和政治协商制度重要意义：</a:t>
            </a:r>
            <a:endParaRPr lang="zh-CN" altLang="en-US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中国共产党领导的多党合作和政治协商制度，是发扬社会主义民主的重要形式，它有利于反映民意，集中民智，促进科学民主决策出；有利于协调关系，化解矛盾，维护社会稳定和谐；有利于凝聚人心，反对分裂，推进祖国和平统一大业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39938"/>
          <p:cNvSpPr>
            <a:spLocks noChangeArrowheads="1"/>
          </p:cNvSpPr>
          <p:nvPr/>
        </p:nvSpPr>
        <p:spPr bwMode="auto">
          <a:xfrm>
            <a:off x="6003925" y="3736975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文本框 4103"/>
          <p:cNvSpPr txBox="1">
            <a:spLocks noChangeArrowheads="1"/>
          </p:cNvSpPr>
          <p:nvPr/>
        </p:nvSpPr>
        <p:spPr bwMode="auto">
          <a:xfrm>
            <a:off x="1784350" y="52863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50180" name="Group 4"/>
          <p:cNvGrpSpPr/>
          <p:nvPr/>
        </p:nvGrpSpPr>
        <p:grpSpPr bwMode="auto">
          <a:xfrm>
            <a:off x="1847850" y="817563"/>
            <a:ext cx="3584581" cy="809625"/>
            <a:chOff x="0" y="0"/>
            <a:chExt cx="5650" cy="1275"/>
          </a:xfrm>
        </p:grpSpPr>
        <p:sp>
          <p:nvSpPr>
            <p:cNvPr id="50184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5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6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0187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7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民族区域自治制度</a:t>
              </a:r>
              <a:endParaRPr lang="zh-CN" altLang="en-US"/>
            </a:p>
          </p:txBody>
        </p:sp>
        <p:sp>
          <p:nvSpPr>
            <p:cNvPr id="50188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181" name="Text Box 4"/>
          <p:cNvSpPr txBox="1">
            <a:spLocks noChangeArrowheads="1"/>
          </p:cNvSpPr>
          <p:nvPr/>
        </p:nvSpPr>
        <p:spPr bwMode="auto">
          <a:xfrm>
            <a:off x="2640013" y="1609725"/>
            <a:ext cx="7667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2" charset="-122"/>
              </a:rPr>
              <a:t>我国民族分布的特点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784475" y="2257425"/>
            <a:ext cx="7142163" cy="521970"/>
          </a:xfrm>
          <a:prstGeom prst="rect">
            <a:avLst/>
          </a:prstGeom>
          <a:solidFill>
            <a:srgbClr val="D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大杂居、小聚居，交错杂居的特点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5018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3049588"/>
            <a:ext cx="6470650" cy="31877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1730</Words>
  <Application>WPS 演示</Application>
  <PresentationFormat>全屏显示(4:3)</PresentationFormat>
  <Paragraphs>160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黑体</vt:lpstr>
      <vt:lpstr>Times New Roman</vt:lpstr>
      <vt:lpstr>Wingdings 2</vt:lpstr>
      <vt:lpstr>Cambria</vt:lpstr>
      <vt:lpstr>华文楷体</vt:lpstr>
      <vt:lpstr>Arial Unicode MS</vt:lpstr>
      <vt:lpstr>Maiandra GD</vt:lpstr>
      <vt:lpstr>Calibri</vt:lpstr>
      <vt:lpstr>华文隶书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2018-01-21T03:05:00Z</dcterms:created>
  <dcterms:modified xsi:type="dcterms:W3CDTF">2018-01-22T02:45:56Z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