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7" d="100"/>
          <a:sy n="67" d="100"/>
        </p:scale>
        <p:origin x="-1458"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1.pn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1"/>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 Box 4"/>
          <p:cNvSpPr txBox="1">
            <a:spLocks noChangeArrowheads="1"/>
          </p:cNvSpPr>
          <p:nvPr/>
        </p:nvSpPr>
        <p:spPr bwMode="auto">
          <a:xfrm>
            <a:off x="1880553" y="1901825"/>
            <a:ext cx="8424862"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4800">
                <a:solidFill>
                  <a:srgbClr val="070707"/>
                </a:solidFill>
                <a:latin typeface="隶书" panose="02010509060101010101" pitchFamily="49" charset="-122"/>
                <a:ea typeface="隶书" panose="02010509060101010101" pitchFamily="49" charset="-122"/>
              </a:rPr>
              <a:t>第三单元  人民当家作主</a:t>
            </a:r>
            <a:endParaRPr lang="en-US" altLang="zh-CN" sz="6000">
              <a:solidFill>
                <a:srgbClr val="070707"/>
              </a:solidFill>
              <a:latin typeface="隶书" panose="02010509060101010101" pitchFamily="49" charset="-122"/>
              <a:ea typeface="隶书" panose="02010509060101010101" pitchFamily="49" charset="-122"/>
            </a:endParaRPr>
          </a:p>
        </p:txBody>
      </p:sp>
      <p:sp>
        <p:nvSpPr>
          <p:cNvPr id="40963" name="Rectangle 5"/>
          <p:cNvSpPr>
            <a:spLocks noChangeArrowheads="1"/>
          </p:cNvSpPr>
          <p:nvPr/>
        </p:nvSpPr>
        <p:spPr bwMode="auto">
          <a:xfrm>
            <a:off x="3503772" y="2967990"/>
            <a:ext cx="4705350"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eaLnBrk="1" hangingPunct="1">
              <a:lnSpc>
                <a:spcPct val="150000"/>
              </a:lnSpc>
              <a:buFont typeface="Arial" panose="020B0604020202020204" pitchFamily="34" charset="0"/>
              <a:buNone/>
            </a:pPr>
            <a:r>
              <a:rPr lang="zh-CN" altLang="en-US" sz="3600" b="1">
                <a:latin typeface="微软雅黑" panose="020B0503020204020204" pitchFamily="34" charset="-122"/>
                <a:ea typeface="微软雅黑" panose="020B0503020204020204" pitchFamily="34" charset="-122"/>
              </a:rPr>
              <a:t>第六课   我国国家机构</a:t>
            </a:r>
            <a:endParaRPr lang="zh-CN" altLang="en-US" sz="3600" b="1">
              <a:latin typeface="微软雅黑" panose="020B0503020204020204" pitchFamily="34" charset="-122"/>
              <a:ea typeface="微软雅黑" panose="020B0503020204020204" pitchFamily="34" charset="-122"/>
            </a:endParaRPr>
          </a:p>
        </p:txBody>
      </p:sp>
      <p:sp>
        <p:nvSpPr>
          <p:cNvPr id="40964" name="Rectangle 5"/>
          <p:cNvSpPr>
            <a:spLocks noChangeArrowheads="1"/>
          </p:cNvSpPr>
          <p:nvPr/>
        </p:nvSpPr>
        <p:spPr bwMode="auto">
          <a:xfrm>
            <a:off x="3484404" y="4144328"/>
            <a:ext cx="4267835"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eaLnBrk="1" hangingPunct="1">
              <a:lnSpc>
                <a:spcPct val="150000"/>
              </a:lnSpc>
              <a:buFont typeface="Arial" panose="020B0604020202020204" pitchFamily="34" charset="0"/>
              <a:buNone/>
            </a:pPr>
            <a:r>
              <a:rPr lang="zh-CN" altLang="en-US" sz="3200" b="1">
                <a:solidFill>
                  <a:srgbClr val="F8081F"/>
                </a:solidFill>
                <a:latin typeface="宋体" panose="02010600030101010101" pitchFamily="2" charset="-122"/>
              </a:rPr>
              <a:t>第</a:t>
            </a:r>
            <a:r>
              <a:rPr lang="en-US" altLang="zh-CN" sz="3200" b="1">
                <a:solidFill>
                  <a:srgbClr val="F8081F"/>
                </a:solidFill>
                <a:latin typeface="宋体" panose="02010600030101010101" pitchFamily="2" charset="-122"/>
              </a:rPr>
              <a:t>1</a:t>
            </a:r>
            <a:r>
              <a:rPr lang="zh-CN" altLang="en-US" sz="3200" b="1">
                <a:solidFill>
                  <a:srgbClr val="F8081F"/>
                </a:solidFill>
                <a:latin typeface="宋体" panose="02010600030101010101" pitchFamily="2" charset="-122"/>
              </a:rPr>
              <a:t>课时 国家权力机关</a:t>
            </a:r>
            <a:endParaRPr lang="en-US" altLang="zh-CN" sz="3200" b="1">
              <a:solidFill>
                <a:srgbClr val="F8081F"/>
              </a:solidFill>
              <a:latin typeface="宋体" panose="02010600030101010101" pitchFamily="2" charset="-122"/>
            </a:endParaRPr>
          </a:p>
        </p:txBody>
      </p:sp>
    </p:spTree>
  </p:cSld>
  <p:clrMapOvr>
    <a:masterClrMapping/>
  </p:clrMapOvr>
  <p:transition>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矩形 39938"/>
          <p:cNvSpPr>
            <a:spLocks noChangeArrowheads="1"/>
          </p:cNvSpPr>
          <p:nvPr/>
        </p:nvSpPr>
        <p:spPr bwMode="auto">
          <a:xfrm>
            <a:off x="6003925" y="3900488"/>
            <a:ext cx="30988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endParaRPr lang="zh-CN" altLang="en-US" sz="4400">
              <a:solidFill>
                <a:schemeClr val="tx2"/>
              </a:solidFill>
              <a:latin typeface="Times New Roman" panose="02020603050405020304" pitchFamily="18" charset="0"/>
            </a:endParaRPr>
          </a:p>
        </p:txBody>
      </p:sp>
      <p:sp>
        <p:nvSpPr>
          <p:cNvPr id="50179" name="文本框 4103"/>
          <p:cNvSpPr txBox="1">
            <a:spLocks noChangeArrowheads="1"/>
          </p:cNvSpPr>
          <p:nvPr/>
        </p:nvSpPr>
        <p:spPr bwMode="auto">
          <a:xfrm>
            <a:off x="1784350" y="469900"/>
            <a:ext cx="2246313" cy="586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a:solidFill>
                  <a:srgbClr val="006666"/>
                </a:solidFill>
                <a:ea typeface="方正姚体" panose="02010601030101010101" pitchFamily="2" charset="-122"/>
              </a:rPr>
              <a:t>讲授新课</a:t>
            </a:r>
            <a:endParaRPr lang="zh-CN" altLang="en-US" sz="3200" b="1">
              <a:solidFill>
                <a:srgbClr val="006666"/>
              </a:solidFill>
              <a:ea typeface="方正姚体" panose="02010601030101010101" pitchFamily="2" charset="-122"/>
            </a:endParaRPr>
          </a:p>
        </p:txBody>
      </p:sp>
      <p:pic>
        <p:nvPicPr>
          <p:cNvPr id="50180"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76413" y="1196975"/>
            <a:ext cx="7993062" cy="475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矩形 39938"/>
          <p:cNvSpPr>
            <a:spLocks noChangeArrowheads="1"/>
          </p:cNvSpPr>
          <p:nvPr/>
        </p:nvSpPr>
        <p:spPr bwMode="auto">
          <a:xfrm>
            <a:off x="6003925" y="3962400"/>
            <a:ext cx="30988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endParaRPr lang="zh-CN" altLang="en-US" sz="4400">
              <a:solidFill>
                <a:schemeClr val="tx2"/>
              </a:solidFill>
              <a:latin typeface="Times New Roman" panose="02020603050405020304" pitchFamily="18" charset="0"/>
            </a:endParaRPr>
          </a:p>
        </p:txBody>
      </p:sp>
      <p:sp>
        <p:nvSpPr>
          <p:cNvPr id="51203" name="文本框 4103"/>
          <p:cNvSpPr txBox="1">
            <a:spLocks noChangeArrowheads="1"/>
          </p:cNvSpPr>
          <p:nvPr/>
        </p:nvSpPr>
        <p:spPr bwMode="auto">
          <a:xfrm>
            <a:off x="1784350" y="531813"/>
            <a:ext cx="2246313" cy="586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a:solidFill>
                  <a:srgbClr val="006666"/>
                </a:solidFill>
                <a:ea typeface="方正姚体" panose="02010601030101010101" pitchFamily="2" charset="-122"/>
              </a:rPr>
              <a:t>讲授新课</a:t>
            </a:r>
            <a:endParaRPr lang="zh-CN" altLang="en-US" sz="3200" b="1">
              <a:solidFill>
                <a:srgbClr val="006666"/>
              </a:solidFill>
              <a:ea typeface="方正姚体" panose="02010601030101010101" pitchFamily="2" charset="-122"/>
            </a:endParaRPr>
          </a:p>
        </p:txBody>
      </p:sp>
      <p:sp>
        <p:nvSpPr>
          <p:cNvPr id="51204" name="Text Box 4"/>
          <p:cNvSpPr txBox="1">
            <a:spLocks noChangeArrowheads="1"/>
          </p:cNvSpPr>
          <p:nvPr/>
        </p:nvSpPr>
        <p:spPr bwMode="auto">
          <a:xfrm>
            <a:off x="2063750" y="1258888"/>
            <a:ext cx="569214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4800" b="1"/>
              <a:t>人民代表大会的职权</a:t>
            </a:r>
            <a:endParaRPr lang="zh-CN" altLang="en-US" sz="4800" b="1"/>
          </a:p>
        </p:txBody>
      </p:sp>
      <p:sp>
        <p:nvSpPr>
          <p:cNvPr id="51205" name="WordArt 5"/>
          <p:cNvSpPr>
            <a:spLocks noChangeArrowheads="1" noChangeShapeType="1" noTextEdit="1"/>
          </p:cNvSpPr>
          <p:nvPr/>
        </p:nvSpPr>
        <p:spPr bwMode="auto">
          <a:xfrm>
            <a:off x="2711450" y="2411413"/>
            <a:ext cx="5976938" cy="2232025"/>
          </a:xfrm>
          <a:prstGeom prst="rect">
            <a:avLst/>
          </a:prstGeom>
        </p:spPr>
        <p:txBody>
          <a:bodyPr wrap="none" fromWordArt="1">
            <a:prstTxWarp prst="textCurveUp">
              <a:avLst>
                <a:gd name="adj" fmla="val 45977"/>
              </a:avLst>
            </a:prstTxWarp>
          </a:bodyPr>
          <a:lstStyle/>
          <a:p>
            <a:pPr algn="ctr"/>
            <a:r>
              <a:rPr lang="zh-CN" altLang="en-US" sz="5400" i="1" kern="10">
                <a:ln w="9525">
                  <a:solidFill>
                    <a:srgbClr val="000000"/>
                  </a:solidFill>
                  <a:round/>
                </a:ln>
                <a:blipFill dpi="0" rotWithShape="0">
                  <a:blip r:embed="rId1"/>
                  <a:srcRect/>
                  <a:tile tx="0" ty="0" sx="100000" sy="100000" flip="none" algn="tl"/>
                </a:blipFill>
                <a:latin typeface="黑体" panose="02010609060101010101" pitchFamily="2" charset="-122"/>
                <a:ea typeface="黑体" panose="02010609060101010101" pitchFamily="2" charset="-122"/>
              </a:rPr>
              <a:t>任免权</a:t>
            </a:r>
            <a:endParaRPr lang="zh-CN" altLang="en-US" sz="5400" i="1" kern="10">
              <a:ln w="9525">
                <a:solidFill>
                  <a:srgbClr val="000000"/>
                </a:solidFill>
                <a:round/>
              </a:ln>
              <a:blipFill dpi="0" rotWithShape="0">
                <a:blip r:embed="rId1"/>
                <a:srcRect/>
                <a:tile tx="0" ty="0" sx="100000" sy="100000" flip="none" algn="tl"/>
              </a:blipFill>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矩形 39938"/>
          <p:cNvSpPr>
            <a:spLocks noChangeArrowheads="1"/>
          </p:cNvSpPr>
          <p:nvPr/>
        </p:nvSpPr>
        <p:spPr bwMode="auto">
          <a:xfrm>
            <a:off x="6003925" y="3971925"/>
            <a:ext cx="30988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endParaRPr lang="zh-CN" altLang="en-US" sz="4400">
              <a:solidFill>
                <a:schemeClr val="tx2"/>
              </a:solidFill>
              <a:latin typeface="Times New Roman" panose="02020603050405020304" pitchFamily="18" charset="0"/>
            </a:endParaRPr>
          </a:p>
        </p:txBody>
      </p:sp>
      <p:sp>
        <p:nvSpPr>
          <p:cNvPr id="52227" name="文本框 4103"/>
          <p:cNvSpPr txBox="1">
            <a:spLocks noChangeArrowheads="1"/>
          </p:cNvSpPr>
          <p:nvPr/>
        </p:nvSpPr>
        <p:spPr bwMode="auto">
          <a:xfrm>
            <a:off x="1784350" y="541338"/>
            <a:ext cx="2246313" cy="586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a:solidFill>
                  <a:srgbClr val="006666"/>
                </a:solidFill>
                <a:ea typeface="方正姚体" panose="02010601030101010101" pitchFamily="2" charset="-122"/>
              </a:rPr>
              <a:t>讲授新课</a:t>
            </a:r>
            <a:endParaRPr lang="zh-CN" altLang="en-US" sz="3200" b="1">
              <a:solidFill>
                <a:srgbClr val="006666"/>
              </a:solidFill>
              <a:ea typeface="方正姚体" panose="02010601030101010101" pitchFamily="2" charset="-122"/>
            </a:endParaRPr>
          </a:p>
        </p:txBody>
      </p:sp>
      <p:pic>
        <p:nvPicPr>
          <p:cNvPr id="52228"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136775" y="1125538"/>
            <a:ext cx="7561263" cy="439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矩形 39938"/>
          <p:cNvSpPr>
            <a:spLocks noChangeArrowheads="1"/>
          </p:cNvSpPr>
          <p:nvPr/>
        </p:nvSpPr>
        <p:spPr bwMode="auto">
          <a:xfrm>
            <a:off x="6003925" y="3898900"/>
            <a:ext cx="30988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endParaRPr lang="zh-CN" altLang="en-US" sz="4400">
              <a:solidFill>
                <a:schemeClr val="tx2"/>
              </a:solidFill>
              <a:latin typeface="Times New Roman" panose="02020603050405020304" pitchFamily="18" charset="0"/>
            </a:endParaRPr>
          </a:p>
        </p:txBody>
      </p:sp>
      <p:sp>
        <p:nvSpPr>
          <p:cNvPr id="53251" name="文本框 4103"/>
          <p:cNvSpPr txBox="1">
            <a:spLocks noChangeArrowheads="1"/>
          </p:cNvSpPr>
          <p:nvPr/>
        </p:nvSpPr>
        <p:spPr bwMode="auto">
          <a:xfrm>
            <a:off x="1784350" y="468313"/>
            <a:ext cx="2246313" cy="586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a:solidFill>
                  <a:srgbClr val="006666"/>
                </a:solidFill>
                <a:ea typeface="方正姚体" panose="02010601030101010101" pitchFamily="2" charset="-122"/>
              </a:rPr>
              <a:t>讲授新课</a:t>
            </a:r>
            <a:endParaRPr lang="zh-CN" altLang="en-US" sz="3200" b="1">
              <a:solidFill>
                <a:srgbClr val="006666"/>
              </a:solidFill>
              <a:ea typeface="方正姚体" panose="02010601030101010101" pitchFamily="2" charset="-122"/>
            </a:endParaRPr>
          </a:p>
        </p:txBody>
      </p:sp>
      <p:sp>
        <p:nvSpPr>
          <p:cNvPr id="53252" name="Text Box 4"/>
          <p:cNvSpPr txBox="1">
            <a:spLocks noChangeArrowheads="1"/>
          </p:cNvSpPr>
          <p:nvPr/>
        </p:nvSpPr>
        <p:spPr bwMode="auto">
          <a:xfrm>
            <a:off x="2063750" y="1195388"/>
            <a:ext cx="569214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4800" b="1"/>
              <a:t>人民代表大会的职权</a:t>
            </a:r>
            <a:endParaRPr lang="zh-CN" altLang="en-US" sz="4800" b="1"/>
          </a:p>
        </p:txBody>
      </p:sp>
      <p:sp>
        <p:nvSpPr>
          <p:cNvPr id="53253" name="WordArt 5"/>
          <p:cNvSpPr>
            <a:spLocks noChangeArrowheads="1" noChangeShapeType="1" noTextEdit="1"/>
          </p:cNvSpPr>
          <p:nvPr/>
        </p:nvSpPr>
        <p:spPr bwMode="auto">
          <a:xfrm>
            <a:off x="3287713" y="2493963"/>
            <a:ext cx="5545137" cy="2447925"/>
          </a:xfrm>
          <a:prstGeom prst="rect">
            <a:avLst/>
          </a:prstGeom>
        </p:spPr>
        <p:txBody>
          <a:bodyPr wrap="none" fromWordArt="1">
            <a:prstTxWarp prst="textDoubleWave1">
              <a:avLst>
                <a:gd name="adj1" fmla="val 6500"/>
                <a:gd name="adj2" fmla="val 0"/>
              </a:avLst>
            </a:prstTxWarp>
          </a:bodyPr>
          <a:lstStyle/>
          <a:p>
            <a:pPr algn="ctr"/>
            <a:r>
              <a:rPr lang="zh-CN" altLang="en-US" sz="6000" b="1" kern="10">
                <a:ln w="12700">
                  <a:solidFill>
                    <a:srgbClr val="000099"/>
                  </a:solidFill>
                  <a:round/>
                </a:ln>
                <a:solidFill>
                  <a:srgbClr val="33CCFF"/>
                </a:solidFill>
                <a:effectLst>
                  <a:outerShdw dist="107763" dir="18900000" algn="ctr" rotWithShape="0">
                    <a:srgbClr val="000099"/>
                  </a:outerShdw>
                </a:effectLst>
                <a:latin typeface="黑体" panose="02010609060101010101" pitchFamily="2" charset="-122"/>
                <a:ea typeface="黑体" panose="02010609060101010101" pitchFamily="2" charset="-122"/>
              </a:rPr>
              <a:t>监督权</a:t>
            </a:r>
            <a:endParaRPr lang="zh-CN" altLang="en-US" sz="6000" b="1" kern="10">
              <a:ln w="12700">
                <a:solidFill>
                  <a:srgbClr val="000099"/>
                </a:solidFill>
                <a:round/>
              </a:ln>
              <a:solidFill>
                <a:srgbClr val="33CCFF"/>
              </a:solidFill>
              <a:effectLst>
                <a:outerShdw dist="107763" dir="18900000" algn="ctr" rotWithShape="0">
                  <a:srgbClr val="000099"/>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矩形 39938"/>
          <p:cNvSpPr>
            <a:spLocks noChangeArrowheads="1"/>
          </p:cNvSpPr>
          <p:nvPr/>
        </p:nvSpPr>
        <p:spPr bwMode="auto">
          <a:xfrm>
            <a:off x="6003925" y="4044950"/>
            <a:ext cx="30988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endParaRPr lang="zh-CN" altLang="en-US" sz="4400">
              <a:solidFill>
                <a:schemeClr val="tx2"/>
              </a:solidFill>
              <a:latin typeface="Times New Roman" panose="02020603050405020304" pitchFamily="18" charset="0"/>
            </a:endParaRPr>
          </a:p>
        </p:txBody>
      </p:sp>
      <p:sp>
        <p:nvSpPr>
          <p:cNvPr id="54275" name="文本框 4103"/>
          <p:cNvSpPr txBox="1">
            <a:spLocks noChangeArrowheads="1"/>
          </p:cNvSpPr>
          <p:nvPr/>
        </p:nvSpPr>
        <p:spPr bwMode="auto">
          <a:xfrm>
            <a:off x="1784350" y="614363"/>
            <a:ext cx="2246313" cy="586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a:solidFill>
                  <a:srgbClr val="006666"/>
                </a:solidFill>
                <a:ea typeface="方正姚体" panose="02010601030101010101" pitchFamily="2" charset="-122"/>
              </a:rPr>
              <a:t>讲授新课</a:t>
            </a:r>
            <a:endParaRPr lang="zh-CN" altLang="en-US" sz="3200" b="1">
              <a:solidFill>
                <a:srgbClr val="006666"/>
              </a:solidFill>
              <a:ea typeface="方正姚体" panose="02010601030101010101" pitchFamily="2" charset="-122"/>
            </a:endParaRPr>
          </a:p>
        </p:txBody>
      </p:sp>
      <p:sp>
        <p:nvSpPr>
          <p:cNvPr id="54276" name="AutoShape 4"/>
          <p:cNvSpPr>
            <a:spLocks noChangeArrowheads="1"/>
          </p:cNvSpPr>
          <p:nvPr/>
        </p:nvSpPr>
        <p:spPr bwMode="auto">
          <a:xfrm>
            <a:off x="7464425" y="620713"/>
            <a:ext cx="2879725" cy="1441450"/>
          </a:xfrm>
          <a:prstGeom prst="wave">
            <a:avLst>
              <a:gd name="adj1" fmla="val 13005"/>
              <a:gd name="adj2" fmla="val 0"/>
            </a:avLst>
          </a:prstGeom>
          <a:solidFill>
            <a:schemeClr val="accent1"/>
          </a:solidFill>
          <a:ln w="9525">
            <a:solidFill>
              <a:schemeClr val="tx1"/>
            </a:solidFill>
            <a:round/>
          </a:ln>
        </p:spPr>
        <p:txBody>
          <a:bodyPr anchor="ctr"/>
          <a:lstStyle/>
          <a:p>
            <a:pPr eaLnBrk="1" hangingPunct="1">
              <a:buFont typeface="Arial" panose="020B0604020202020204" pitchFamily="34" charset="0"/>
              <a:buNone/>
            </a:pPr>
            <a:endParaRPr lang="zh-CN" altLang="en-US"/>
          </a:p>
        </p:txBody>
      </p:sp>
      <p:sp>
        <p:nvSpPr>
          <p:cNvPr id="54277" name="Text Box 5"/>
          <p:cNvSpPr txBox="1">
            <a:spLocks noChangeArrowheads="1"/>
          </p:cNvSpPr>
          <p:nvPr/>
        </p:nvSpPr>
        <p:spPr bwMode="auto">
          <a:xfrm>
            <a:off x="7753350" y="1052513"/>
            <a:ext cx="222504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4000" b="1">
                <a:solidFill>
                  <a:srgbClr val="FF0000"/>
                </a:solidFill>
                <a:ea typeface="黑体" panose="02010609060101010101" pitchFamily="2" charset="-122"/>
              </a:rPr>
              <a:t>拓展空间</a:t>
            </a:r>
            <a:endParaRPr lang="zh-CN" altLang="en-US" sz="4000" b="1">
              <a:solidFill>
                <a:srgbClr val="FF0000"/>
              </a:solidFill>
              <a:ea typeface="黑体" panose="02010609060101010101" pitchFamily="2" charset="-122"/>
            </a:endParaRPr>
          </a:p>
        </p:txBody>
      </p:sp>
      <p:pic>
        <p:nvPicPr>
          <p:cNvPr id="54278" name="Picture 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47850" y="1773238"/>
            <a:ext cx="7705725" cy="439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ext Box 3"/>
          <p:cNvSpPr txBox="1">
            <a:spLocks noChangeArrowheads="1"/>
          </p:cNvSpPr>
          <p:nvPr/>
        </p:nvSpPr>
        <p:spPr bwMode="auto">
          <a:xfrm>
            <a:off x="3289300" y="1243013"/>
            <a:ext cx="2016125" cy="230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Arial" panose="020B0604020202020204" pitchFamily="34" charset="0"/>
              <a:buNone/>
            </a:pPr>
            <a:r>
              <a:rPr lang="zh-CN" altLang="en-US" sz="3600" b="1">
                <a:ea typeface="黑体" panose="02010609060101010101" pitchFamily="2" charset="-122"/>
              </a:rPr>
              <a:t>人民行使国家权力的机关</a:t>
            </a:r>
            <a:endParaRPr lang="zh-CN" altLang="en-US" sz="3600" b="1">
              <a:ea typeface="黑体" panose="02010609060101010101" pitchFamily="2" charset="-122"/>
            </a:endParaRPr>
          </a:p>
        </p:txBody>
      </p:sp>
      <p:sp>
        <p:nvSpPr>
          <p:cNvPr id="55299" name="AutoShape 4"/>
          <p:cNvSpPr/>
          <p:nvPr/>
        </p:nvSpPr>
        <p:spPr bwMode="auto">
          <a:xfrm>
            <a:off x="3000375" y="1603375"/>
            <a:ext cx="144463" cy="2881313"/>
          </a:xfrm>
          <a:prstGeom prst="leftBrace">
            <a:avLst>
              <a:gd name="adj1" fmla="val 165747"/>
              <a:gd name="adj2" fmla="val 50000"/>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pPr eaLnBrk="1" hangingPunct="1">
              <a:buFont typeface="Arial" panose="020B0604020202020204" pitchFamily="34" charset="0"/>
              <a:buNone/>
            </a:pPr>
            <a:endParaRPr lang="zh-CN" altLang="en-US">
              <a:latin typeface="Times New Roman" panose="02020603050405020304" pitchFamily="18" charset="0"/>
              <a:ea typeface="黑体" panose="02010609060101010101" pitchFamily="2" charset="-122"/>
            </a:endParaRPr>
          </a:p>
        </p:txBody>
      </p:sp>
      <p:sp>
        <p:nvSpPr>
          <p:cNvPr id="55300" name="Text Box 5"/>
          <p:cNvSpPr txBox="1">
            <a:spLocks noChangeArrowheads="1"/>
          </p:cNvSpPr>
          <p:nvPr/>
        </p:nvSpPr>
        <p:spPr bwMode="auto">
          <a:xfrm>
            <a:off x="5592763" y="1027113"/>
            <a:ext cx="381635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Arial" panose="020B0604020202020204" pitchFamily="34" charset="0"/>
              <a:buNone/>
            </a:pPr>
            <a:r>
              <a:rPr lang="zh-CN" altLang="en-US" sz="2400" b="1">
                <a:ea typeface="黑体" panose="02010609060101010101" pitchFamily="2" charset="-122"/>
              </a:rPr>
              <a:t>全国人民代表大会是最高国家权力机关</a:t>
            </a:r>
            <a:endParaRPr lang="zh-CN" altLang="en-US" sz="2400" b="1">
              <a:ea typeface="黑体" panose="02010609060101010101" pitchFamily="2" charset="-122"/>
            </a:endParaRPr>
          </a:p>
        </p:txBody>
      </p:sp>
      <p:sp>
        <p:nvSpPr>
          <p:cNvPr id="55301" name="Text Box 7"/>
          <p:cNvSpPr txBox="1">
            <a:spLocks noChangeArrowheads="1"/>
          </p:cNvSpPr>
          <p:nvPr/>
        </p:nvSpPr>
        <p:spPr bwMode="auto">
          <a:xfrm>
            <a:off x="5842000" y="2197100"/>
            <a:ext cx="3662363"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Arial" panose="020B0604020202020204" pitchFamily="34" charset="0"/>
              <a:buNone/>
            </a:pPr>
            <a:r>
              <a:rPr lang="zh-CN" altLang="en-US" sz="2400" b="1">
                <a:ea typeface="黑体" panose="02010609060101010101" pitchFamily="2" charset="-122"/>
              </a:rPr>
              <a:t>地方各级人民代表大会是地方国家权力机关</a:t>
            </a:r>
            <a:endParaRPr lang="zh-CN" altLang="en-US" sz="2400" b="1">
              <a:ea typeface="黑体" panose="02010609060101010101" pitchFamily="2" charset="-122"/>
            </a:endParaRPr>
          </a:p>
        </p:txBody>
      </p:sp>
      <p:sp>
        <p:nvSpPr>
          <p:cNvPr id="55302" name="AutoShape 8"/>
          <p:cNvSpPr/>
          <p:nvPr/>
        </p:nvSpPr>
        <p:spPr bwMode="auto">
          <a:xfrm>
            <a:off x="5376863" y="1098550"/>
            <a:ext cx="215900" cy="1873250"/>
          </a:xfrm>
          <a:prstGeom prst="leftBrace">
            <a:avLst>
              <a:gd name="adj1" fmla="val 72103"/>
              <a:gd name="adj2" fmla="val 50000"/>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pPr eaLnBrk="1" hangingPunct="1">
              <a:buFont typeface="Arial" panose="020B0604020202020204" pitchFamily="34" charset="0"/>
              <a:buNone/>
            </a:pPr>
            <a:endParaRPr lang="zh-CN" altLang="en-US">
              <a:latin typeface="Times New Roman" panose="02020603050405020304" pitchFamily="18" charset="0"/>
              <a:ea typeface="黑体" panose="02010609060101010101" pitchFamily="2" charset="-122"/>
            </a:endParaRPr>
          </a:p>
        </p:txBody>
      </p:sp>
      <p:sp>
        <p:nvSpPr>
          <p:cNvPr id="55303" name="Text Box 9"/>
          <p:cNvSpPr txBox="1">
            <a:spLocks noChangeArrowheads="1"/>
          </p:cNvSpPr>
          <p:nvPr/>
        </p:nvSpPr>
        <p:spPr bwMode="auto">
          <a:xfrm>
            <a:off x="3143250" y="3692525"/>
            <a:ext cx="2089150" cy="175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600" b="1">
                <a:ea typeface="黑体" panose="02010609060101010101" pitchFamily="2" charset="-122"/>
              </a:rPr>
              <a:t>人民代表大会的职权</a:t>
            </a:r>
            <a:endParaRPr lang="zh-CN" altLang="en-US" sz="3600" b="1">
              <a:ea typeface="黑体" panose="02010609060101010101" pitchFamily="2" charset="-122"/>
            </a:endParaRPr>
          </a:p>
        </p:txBody>
      </p:sp>
      <p:sp>
        <p:nvSpPr>
          <p:cNvPr id="55304" name="AutoShape 10"/>
          <p:cNvSpPr/>
          <p:nvPr/>
        </p:nvSpPr>
        <p:spPr bwMode="auto">
          <a:xfrm>
            <a:off x="5016500" y="3619500"/>
            <a:ext cx="287338" cy="1944688"/>
          </a:xfrm>
          <a:prstGeom prst="leftBrace">
            <a:avLst>
              <a:gd name="adj1" fmla="val 56243"/>
              <a:gd name="adj2" fmla="val 50000"/>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pPr eaLnBrk="1" hangingPunct="1">
              <a:buFont typeface="Arial" panose="020B0604020202020204" pitchFamily="34" charset="0"/>
              <a:buNone/>
            </a:pPr>
            <a:endParaRPr lang="zh-CN" altLang="en-US">
              <a:latin typeface="Times New Roman" panose="02020603050405020304" pitchFamily="18" charset="0"/>
              <a:ea typeface="黑体" panose="02010609060101010101" pitchFamily="2" charset="-122"/>
            </a:endParaRPr>
          </a:p>
        </p:txBody>
      </p:sp>
      <p:sp>
        <p:nvSpPr>
          <p:cNvPr id="55305" name="Text Box 11"/>
          <p:cNvSpPr txBox="1">
            <a:spLocks noChangeArrowheads="1"/>
          </p:cNvSpPr>
          <p:nvPr/>
        </p:nvSpPr>
        <p:spPr bwMode="auto">
          <a:xfrm>
            <a:off x="5303838" y="3475038"/>
            <a:ext cx="21605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400" b="1">
                <a:ea typeface="黑体" panose="02010609060101010101" pitchFamily="2" charset="-122"/>
              </a:rPr>
              <a:t>立法权</a:t>
            </a:r>
            <a:endParaRPr lang="zh-CN" altLang="en-US" sz="2400" b="1">
              <a:ea typeface="黑体" panose="02010609060101010101" pitchFamily="2" charset="-122"/>
            </a:endParaRPr>
          </a:p>
        </p:txBody>
      </p:sp>
      <p:sp>
        <p:nvSpPr>
          <p:cNvPr id="55306" name="Text Box 12"/>
          <p:cNvSpPr txBox="1">
            <a:spLocks noChangeArrowheads="1"/>
          </p:cNvSpPr>
          <p:nvPr/>
        </p:nvSpPr>
        <p:spPr bwMode="auto">
          <a:xfrm>
            <a:off x="5303838" y="4772025"/>
            <a:ext cx="110109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Arial" panose="020B0604020202020204" pitchFamily="34" charset="0"/>
              <a:buNone/>
            </a:pPr>
            <a:r>
              <a:rPr lang="zh-CN" altLang="en-US" sz="2400" b="1">
                <a:ea typeface="黑体" panose="02010609060101010101" pitchFamily="2" charset="-122"/>
              </a:rPr>
              <a:t>任免权</a:t>
            </a:r>
            <a:endParaRPr lang="zh-CN" altLang="en-US" sz="2400" b="1">
              <a:ea typeface="黑体" panose="02010609060101010101" pitchFamily="2" charset="-122"/>
            </a:endParaRPr>
          </a:p>
        </p:txBody>
      </p:sp>
      <p:sp>
        <p:nvSpPr>
          <p:cNvPr id="55307" name="Text Box 13"/>
          <p:cNvSpPr txBox="1">
            <a:spLocks noChangeArrowheads="1"/>
          </p:cNvSpPr>
          <p:nvPr/>
        </p:nvSpPr>
        <p:spPr bwMode="auto">
          <a:xfrm>
            <a:off x="2057718" y="1603375"/>
            <a:ext cx="798195" cy="331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Arial" panose="020B0604020202020204" pitchFamily="34" charset="0"/>
              <a:buNone/>
            </a:pPr>
            <a:r>
              <a:rPr lang="zh-CN" altLang="en-US" sz="4000" b="1">
                <a:latin typeface="Times New Roman" panose="02020603050405020304" pitchFamily="18" charset="0"/>
                <a:ea typeface="黑体" panose="02010609060101010101" pitchFamily="2" charset="-122"/>
              </a:rPr>
              <a:t>国家权力机关</a:t>
            </a:r>
            <a:endParaRPr lang="zh-CN" altLang="en-US" sz="4000" b="1">
              <a:latin typeface="Times New Roman" panose="02020603050405020304" pitchFamily="18" charset="0"/>
              <a:ea typeface="黑体" panose="02010609060101010101" pitchFamily="2" charset="-122"/>
            </a:endParaRPr>
          </a:p>
        </p:txBody>
      </p:sp>
      <p:sp>
        <p:nvSpPr>
          <p:cNvPr id="55308" name="Text Box 14"/>
          <p:cNvSpPr txBox="1">
            <a:spLocks noChangeArrowheads="1"/>
          </p:cNvSpPr>
          <p:nvPr/>
        </p:nvSpPr>
        <p:spPr bwMode="auto">
          <a:xfrm>
            <a:off x="5376863" y="5419725"/>
            <a:ext cx="12969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Arial" panose="020B0604020202020204" pitchFamily="34" charset="0"/>
              <a:buNone/>
            </a:pPr>
            <a:r>
              <a:rPr lang="zh-CN" altLang="en-US" sz="2400" b="1">
                <a:ea typeface="黑体" panose="02010609060101010101" pitchFamily="2" charset="-122"/>
              </a:rPr>
              <a:t>监督权</a:t>
            </a:r>
            <a:endParaRPr lang="zh-CN" altLang="en-US" sz="2400" b="1">
              <a:ea typeface="黑体" panose="02010609060101010101" pitchFamily="2" charset="-122"/>
            </a:endParaRPr>
          </a:p>
        </p:txBody>
      </p:sp>
      <p:sp>
        <p:nvSpPr>
          <p:cNvPr id="55309" name="文本框 4103"/>
          <p:cNvSpPr txBox="1">
            <a:spLocks noChangeArrowheads="1"/>
          </p:cNvSpPr>
          <p:nvPr/>
        </p:nvSpPr>
        <p:spPr bwMode="auto">
          <a:xfrm>
            <a:off x="1852613" y="473075"/>
            <a:ext cx="2001837" cy="586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a:solidFill>
                  <a:srgbClr val="006666"/>
                </a:solidFill>
                <a:ea typeface="方正姚体" panose="02010601030101010101" pitchFamily="2" charset="-122"/>
              </a:rPr>
              <a:t>课堂小结</a:t>
            </a:r>
            <a:endParaRPr lang="zh-CN" altLang="en-US" sz="3200" b="1">
              <a:solidFill>
                <a:srgbClr val="006666"/>
              </a:solidFill>
              <a:ea typeface="方正姚体" panose="02010601030101010101" pitchFamily="2" charset="-122"/>
            </a:endParaRPr>
          </a:p>
        </p:txBody>
      </p:sp>
      <p:sp>
        <p:nvSpPr>
          <p:cNvPr id="55310" name="Text Box 11"/>
          <p:cNvSpPr txBox="1">
            <a:spLocks noChangeArrowheads="1"/>
          </p:cNvSpPr>
          <p:nvPr/>
        </p:nvSpPr>
        <p:spPr bwMode="auto">
          <a:xfrm>
            <a:off x="5303838" y="4051300"/>
            <a:ext cx="21605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400" b="1">
                <a:ea typeface="黑体" panose="02010609060101010101" pitchFamily="2" charset="-122"/>
              </a:rPr>
              <a:t>决定权</a:t>
            </a:r>
            <a:endParaRPr lang="zh-CN" altLang="en-US" b="1"/>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文本框 9221"/>
          <p:cNvSpPr txBox="1">
            <a:spLocks noChangeArrowheads="1"/>
          </p:cNvSpPr>
          <p:nvPr/>
        </p:nvSpPr>
        <p:spPr bwMode="auto">
          <a:xfrm>
            <a:off x="2801938" y="1882775"/>
            <a:ext cx="7302500" cy="3230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600" b="1">
                <a:latin typeface="黑体" panose="02010609060101010101" pitchFamily="2" charset="-122"/>
                <a:ea typeface="黑体" panose="02010609060101010101" pitchFamily="2" charset="-122"/>
                <a:sym typeface="宋体" panose="02010600030101010101" pitchFamily="2" charset="-122"/>
              </a:rPr>
              <a:t>1.</a:t>
            </a:r>
            <a:r>
              <a:rPr lang="zh-CN" altLang="en-US" sz="2800" b="1">
                <a:latin typeface="宋体" panose="02010600030101010101" pitchFamily="2" charset="-122"/>
                <a:sym typeface="宋体" panose="02010600030101010101" pitchFamily="2" charset="-122"/>
              </a:rPr>
              <a:t>在我国，人民行使当家作主权力的机关是（　 　）</a:t>
            </a:r>
            <a:endParaRPr lang="zh-CN" altLang="en-US" sz="2800" b="1">
              <a:latin typeface="宋体" panose="02010600030101010101" pitchFamily="2" charset="-122"/>
              <a:sym typeface="宋体" panose="02010600030101010101" pitchFamily="2" charset="-122"/>
            </a:endParaRPr>
          </a:p>
          <a:p>
            <a:pPr eaLnBrk="1" hangingPunct="1">
              <a:buFont typeface="Arial" panose="020B0604020202020204" pitchFamily="34" charset="0"/>
              <a:buNone/>
            </a:pPr>
            <a:r>
              <a:rPr lang="zh-CN" altLang="en-US" sz="2800" b="1">
                <a:latin typeface="宋体" panose="02010600030101010101" pitchFamily="2" charset="-122"/>
                <a:sym typeface="宋体" panose="02010600030101010101" pitchFamily="2" charset="-122"/>
              </a:rPr>
              <a:t>A. 国务院	</a:t>
            </a:r>
            <a:endParaRPr lang="zh-CN" altLang="en-US" sz="2800" b="1">
              <a:latin typeface="宋体" panose="02010600030101010101" pitchFamily="2" charset="-122"/>
              <a:sym typeface="宋体" panose="02010600030101010101" pitchFamily="2" charset="-122"/>
            </a:endParaRPr>
          </a:p>
          <a:p>
            <a:pPr eaLnBrk="1" hangingPunct="1">
              <a:buFont typeface="Arial" panose="020B0604020202020204" pitchFamily="34" charset="0"/>
              <a:buNone/>
            </a:pPr>
            <a:r>
              <a:rPr lang="zh-CN" altLang="en-US" sz="2800" b="1">
                <a:latin typeface="宋体" panose="02010600030101010101" pitchFamily="2" charset="-122"/>
                <a:sym typeface="宋体" panose="02010600030101010101" pitchFamily="2" charset="-122"/>
              </a:rPr>
              <a:t>B. 全国人民代表大会和地方各级人民代表大会</a:t>
            </a:r>
            <a:endParaRPr lang="zh-CN" altLang="en-US" sz="2800" b="1">
              <a:latin typeface="宋体" panose="02010600030101010101" pitchFamily="2" charset="-122"/>
              <a:sym typeface="宋体" panose="02010600030101010101" pitchFamily="2" charset="-122"/>
            </a:endParaRPr>
          </a:p>
          <a:p>
            <a:pPr eaLnBrk="1" hangingPunct="1">
              <a:buFont typeface="Arial" panose="020B0604020202020204" pitchFamily="34" charset="0"/>
              <a:buNone/>
            </a:pPr>
            <a:r>
              <a:rPr lang="zh-CN" altLang="en-US" sz="2800" b="1">
                <a:latin typeface="宋体" panose="02010600030101010101" pitchFamily="2" charset="-122"/>
                <a:sym typeface="宋体" panose="02010600030101010101" pitchFamily="2" charset="-122"/>
              </a:rPr>
              <a:t>C. 人民代表大会制度	</a:t>
            </a:r>
            <a:endParaRPr lang="zh-CN" altLang="en-US" sz="2800" b="1">
              <a:latin typeface="宋体" panose="02010600030101010101" pitchFamily="2" charset="-122"/>
              <a:sym typeface="宋体" panose="02010600030101010101" pitchFamily="2" charset="-122"/>
            </a:endParaRPr>
          </a:p>
          <a:p>
            <a:pPr eaLnBrk="1" hangingPunct="1">
              <a:buFont typeface="Arial" panose="020B0604020202020204" pitchFamily="34" charset="0"/>
              <a:buNone/>
            </a:pPr>
            <a:r>
              <a:rPr lang="zh-CN" altLang="en-US" sz="2800" b="1">
                <a:latin typeface="宋体" panose="02010600030101010101" pitchFamily="2" charset="-122"/>
                <a:sym typeface="宋体" panose="02010600030101010101" pitchFamily="2" charset="-122"/>
              </a:rPr>
              <a:t>D. 各级人民政府</a:t>
            </a:r>
            <a:endParaRPr lang="zh-CN" altLang="en-US" sz="2800" b="1">
              <a:latin typeface="宋体" panose="02010600030101010101" pitchFamily="2" charset="-122"/>
              <a:sym typeface="宋体" panose="02010600030101010101" pitchFamily="2" charset="-122"/>
            </a:endParaRPr>
          </a:p>
        </p:txBody>
      </p:sp>
      <p:sp>
        <p:nvSpPr>
          <p:cNvPr id="23555" name="文本框 10244"/>
          <p:cNvSpPr txBox="1">
            <a:spLocks noChangeArrowheads="1"/>
          </p:cNvSpPr>
          <p:nvPr/>
        </p:nvSpPr>
        <p:spPr bwMode="auto">
          <a:xfrm>
            <a:off x="3429000" y="2205038"/>
            <a:ext cx="938530"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6000" b="1">
                <a:solidFill>
                  <a:srgbClr val="FF0000"/>
                </a:solidFill>
                <a:latin typeface="Times New Roman" panose="02020603050405020304" pitchFamily="18" charset="0"/>
                <a:sym typeface="Times New Roman" panose="02020603050405020304" pitchFamily="18" charset="0"/>
              </a:rPr>
              <a:t>B</a:t>
            </a:r>
            <a:r>
              <a:rPr lang="zh-CN" altLang="en-US" sz="6000" b="1">
                <a:solidFill>
                  <a:srgbClr val="FF0000"/>
                </a:solidFill>
                <a:latin typeface="Times New Roman" panose="02020603050405020304" pitchFamily="18" charset="0"/>
                <a:sym typeface="Times New Roman" panose="02020603050405020304" pitchFamily="18" charset="0"/>
              </a:rPr>
              <a:t> </a:t>
            </a:r>
            <a:r>
              <a:rPr lang="zh-CN" altLang="en-US" b="1">
                <a:solidFill>
                  <a:srgbClr val="FF0000"/>
                </a:solidFill>
                <a:latin typeface="Times New Roman" panose="02020603050405020304" pitchFamily="18" charset="0"/>
                <a:sym typeface="Times New Roman" panose="02020603050405020304" pitchFamily="18" charset="0"/>
              </a:rPr>
              <a:t> </a:t>
            </a:r>
            <a:endParaRPr lang="zh-CN" altLang="en-US" b="1">
              <a:solidFill>
                <a:srgbClr val="FF0000"/>
              </a:solidFill>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56324" name="文本框 4103"/>
          <p:cNvSpPr txBox="1">
            <a:spLocks noChangeArrowheads="1"/>
          </p:cNvSpPr>
          <p:nvPr/>
        </p:nvSpPr>
        <p:spPr bwMode="auto">
          <a:xfrm>
            <a:off x="1793875" y="544513"/>
            <a:ext cx="2001838" cy="586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a:solidFill>
                  <a:srgbClr val="006666"/>
                </a:solidFill>
                <a:ea typeface="方正姚体" panose="02010601030101010101" pitchFamily="2" charset="-122"/>
              </a:rPr>
              <a:t>当堂练习</a:t>
            </a:r>
            <a:endParaRPr lang="zh-CN" altLang="en-US" sz="3200" b="1">
              <a:solidFill>
                <a:srgbClr val="006666"/>
              </a:solidFill>
              <a:ea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555"/>
                                        </p:tgtEl>
                                        <p:attrNameLst>
                                          <p:attrName>style.visibility</p:attrName>
                                        </p:attrNameLst>
                                      </p:cBhvr>
                                      <p:to>
                                        <p:strVal val="visible"/>
                                      </p:to>
                                    </p:set>
                                    <p:anim calcmode="lin" valueType="num">
                                      <p:cBhvr>
                                        <p:cTn id="7" dur="500" fill="hold"/>
                                        <p:tgtEl>
                                          <p:spTgt spid="23555"/>
                                        </p:tgtEl>
                                        <p:attrNameLst>
                                          <p:attrName>ppt_x</p:attrName>
                                        </p:attrNameLst>
                                      </p:cBhvr>
                                      <p:tavLst>
                                        <p:tav tm="0">
                                          <p:val>
                                            <p:strVal val="#ppt_x"/>
                                          </p:val>
                                        </p:tav>
                                        <p:tav tm="100000">
                                          <p:val>
                                            <p:strVal val="#ppt_x"/>
                                          </p:val>
                                        </p:tav>
                                      </p:tavLst>
                                    </p:anim>
                                    <p:anim calcmode="lin" valueType="num">
                                      <p:cBhvr>
                                        <p:cTn id="8" dur="500" fill="hold"/>
                                        <p:tgtEl>
                                          <p:spTgt spid="235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bldLvl="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文本框 10243"/>
          <p:cNvSpPr txBox="1">
            <a:spLocks noChangeArrowheads="1"/>
          </p:cNvSpPr>
          <p:nvPr/>
        </p:nvSpPr>
        <p:spPr bwMode="auto">
          <a:xfrm>
            <a:off x="2049463" y="549275"/>
            <a:ext cx="7704137" cy="4215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39560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sz="1200">
              <a:latin typeface="宋体" panose="02010600030101010101" pitchFamily="2" charset="-122"/>
              <a:sym typeface="宋体" panose="02010600030101010101" pitchFamily="2" charset="-122"/>
            </a:endParaRPr>
          </a:p>
          <a:p>
            <a:pPr eaLnBrk="1" hangingPunct="1">
              <a:buFont typeface="Arial" panose="020B0604020202020204" pitchFamily="34" charset="0"/>
              <a:buNone/>
            </a:pPr>
            <a:r>
              <a:rPr lang="en-US" altLang="zh-CN" sz="3200" b="1">
                <a:latin typeface="黑体" panose="02010609060101010101" pitchFamily="2" charset="-122"/>
                <a:ea typeface="黑体" panose="02010609060101010101" pitchFamily="2" charset="-122"/>
                <a:sym typeface="宋体" panose="02010600030101010101" pitchFamily="2" charset="-122"/>
              </a:rPr>
              <a:t>2.</a:t>
            </a:r>
            <a:r>
              <a:rPr lang="zh-CN" altLang="en-US" sz="3200" b="1">
                <a:sym typeface="宋体" panose="02010600030101010101" pitchFamily="2" charset="-122"/>
              </a:rPr>
              <a:t>2017年全国“两会”期间，新闻媒体、街头百姓都在报道、议论“两会”。对“两会”中的人民代表大会，下列认识正确的是 （    ）</a:t>
            </a:r>
            <a:endParaRPr lang="zh-CN" altLang="en-US" sz="3200" b="1">
              <a:sym typeface="宋体" panose="02010600030101010101" pitchFamily="2" charset="-122"/>
            </a:endParaRPr>
          </a:p>
          <a:p>
            <a:pPr eaLnBrk="1" hangingPunct="1">
              <a:buFont typeface="Arial" panose="020B0604020202020204" pitchFamily="34" charset="0"/>
              <a:buNone/>
            </a:pPr>
            <a:r>
              <a:rPr lang="zh-CN" altLang="en-US" sz="3200" b="1">
                <a:sym typeface="宋体" panose="02010600030101010101" pitchFamily="2" charset="-122"/>
              </a:rPr>
              <a:t>A. 这是我国的根本制度                </a:t>
            </a:r>
            <a:endParaRPr lang="zh-CN" altLang="en-US" sz="3200" b="1">
              <a:sym typeface="宋体" panose="02010600030101010101" pitchFamily="2" charset="-122"/>
            </a:endParaRPr>
          </a:p>
          <a:p>
            <a:pPr eaLnBrk="1" hangingPunct="1">
              <a:buFont typeface="Arial" panose="020B0604020202020204" pitchFamily="34" charset="0"/>
              <a:buNone/>
            </a:pPr>
            <a:r>
              <a:rPr lang="zh-CN" altLang="en-US" sz="3200" b="1">
                <a:sym typeface="宋体" panose="02010600030101010101" pitchFamily="2" charset="-122"/>
              </a:rPr>
              <a:t>B. 这是我国的根本政治制度</a:t>
            </a:r>
            <a:endParaRPr lang="zh-CN" altLang="en-US" sz="3200" b="1">
              <a:sym typeface="宋体" panose="02010600030101010101" pitchFamily="2" charset="-122"/>
            </a:endParaRPr>
          </a:p>
          <a:p>
            <a:pPr eaLnBrk="1" hangingPunct="1">
              <a:buFont typeface="Arial" panose="020B0604020202020204" pitchFamily="34" charset="0"/>
              <a:buNone/>
            </a:pPr>
            <a:r>
              <a:rPr lang="zh-CN" altLang="en-US" sz="3200" b="1">
                <a:sym typeface="宋体" panose="02010600030101010101" pitchFamily="2" charset="-122"/>
              </a:rPr>
              <a:t>C. 这是我国的国家权力机关            </a:t>
            </a:r>
            <a:endParaRPr lang="zh-CN" altLang="en-US" sz="3200" b="1">
              <a:sym typeface="宋体" panose="02010600030101010101" pitchFamily="2" charset="-122"/>
            </a:endParaRPr>
          </a:p>
          <a:p>
            <a:pPr eaLnBrk="1" hangingPunct="1">
              <a:buFont typeface="Arial" panose="020B0604020202020204" pitchFamily="34" charset="0"/>
              <a:buNone/>
            </a:pPr>
            <a:r>
              <a:rPr lang="zh-CN" altLang="en-US" sz="3200" b="1">
                <a:sym typeface="宋体" panose="02010600030101010101" pitchFamily="2" charset="-122"/>
              </a:rPr>
              <a:t>D. 这是我国的行政机关</a:t>
            </a:r>
            <a:endParaRPr lang="zh-CN" altLang="en-US" sz="3200" b="1">
              <a:sym typeface="宋体" panose="02010600030101010101" pitchFamily="2" charset="-122"/>
            </a:endParaRPr>
          </a:p>
        </p:txBody>
      </p:sp>
      <p:sp>
        <p:nvSpPr>
          <p:cNvPr id="24579" name="文本框 10244"/>
          <p:cNvSpPr txBox="1">
            <a:spLocks noChangeArrowheads="1"/>
          </p:cNvSpPr>
          <p:nvPr/>
        </p:nvSpPr>
        <p:spPr bwMode="auto">
          <a:xfrm>
            <a:off x="3719513" y="1989138"/>
            <a:ext cx="733425"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6000" b="1">
                <a:solidFill>
                  <a:srgbClr val="FF0000"/>
                </a:solidFill>
                <a:latin typeface="Times New Roman" panose="02020603050405020304" pitchFamily="18" charset="0"/>
                <a:sym typeface="Times New Roman" panose="02020603050405020304" pitchFamily="18" charset="0"/>
              </a:rPr>
              <a:t>C</a:t>
            </a:r>
            <a:endParaRPr lang="en-US" altLang="zh-CN" b="1">
              <a:solidFill>
                <a:srgbClr val="FF0000"/>
              </a:solidFill>
              <a:latin typeface="Times New Roman" panose="02020603050405020304" pitchFamily="18" charset="0"/>
              <a:cs typeface="Times New Roman" panose="02020603050405020304" pitchFamily="18" charset="0"/>
              <a:sym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 calcmode="lin" valueType="num">
                                      <p:cBhvr>
                                        <p:cTn id="7" dur="500" fill="hold"/>
                                        <p:tgtEl>
                                          <p:spTgt spid="24579"/>
                                        </p:tgtEl>
                                        <p:attrNameLst>
                                          <p:attrName>ppt_x</p:attrName>
                                        </p:attrNameLst>
                                      </p:cBhvr>
                                      <p:tavLst>
                                        <p:tav tm="0">
                                          <p:val>
                                            <p:strVal val="#ppt_x"/>
                                          </p:val>
                                        </p:tav>
                                        <p:tav tm="100000">
                                          <p:val>
                                            <p:strVal val="#ppt_x"/>
                                          </p:val>
                                        </p:tav>
                                      </p:tavLst>
                                    </p:anim>
                                    <p:anim calcmode="lin" valueType="num">
                                      <p:cBhvr>
                                        <p:cTn id="8" dur="500" fill="hold"/>
                                        <p:tgtEl>
                                          <p:spTgt spid="2457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bldLvl="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文本框 11267"/>
          <p:cNvSpPr txBox="1">
            <a:spLocks noChangeArrowheads="1"/>
          </p:cNvSpPr>
          <p:nvPr/>
        </p:nvSpPr>
        <p:spPr bwMode="auto">
          <a:xfrm>
            <a:off x="1774825" y="449263"/>
            <a:ext cx="8640763" cy="3291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39560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en-US" altLang="zh-CN" sz="1200">
              <a:latin typeface="宋体" panose="02010600030101010101" pitchFamily="2" charset="-122"/>
              <a:sym typeface="宋体" panose="02010600030101010101" pitchFamily="2" charset="-122"/>
            </a:endParaRPr>
          </a:p>
          <a:p>
            <a:pPr eaLnBrk="1" hangingPunct="1">
              <a:buFont typeface="Arial" panose="020B0604020202020204" pitchFamily="34" charset="0"/>
              <a:buNone/>
            </a:pPr>
            <a:r>
              <a:rPr lang="en-US" altLang="zh-CN" sz="2800" b="1">
                <a:latin typeface="黑体" panose="02010609060101010101" pitchFamily="2" charset="-122"/>
                <a:ea typeface="黑体" panose="02010609060101010101" pitchFamily="2" charset="-122"/>
                <a:sym typeface="宋体" panose="02010600030101010101" pitchFamily="2" charset="-122"/>
              </a:rPr>
              <a:t>3</a:t>
            </a:r>
            <a:r>
              <a:rPr lang="zh-CN" altLang="en-US" sz="2800" b="1">
                <a:latin typeface="黑体" panose="02010609060101010101" pitchFamily="2" charset="-122"/>
                <a:ea typeface="黑体" panose="02010609060101010101" pitchFamily="2" charset="-122"/>
                <a:sym typeface="宋体" panose="02010600030101010101" pitchFamily="2" charset="-122"/>
              </a:rPr>
              <a:t>.</a:t>
            </a:r>
            <a:r>
              <a:rPr lang="zh-CN" altLang="en-US" sz="2800" b="1">
                <a:latin typeface="宋体" panose="02010600030101010101" pitchFamily="2" charset="-122"/>
                <a:sym typeface="Arial" panose="020B0604020202020204" pitchFamily="34" charset="0"/>
              </a:rPr>
              <a:t>全国人大常委会是全国人大的常设机关，根据宪法规定，全国人大常委会行使多项职权，但下列哪一职权不由全国人大常委会行使（   ）</a:t>
            </a:r>
            <a:endParaRPr lang="zh-CN" altLang="en-US" sz="2800" b="1">
              <a:latin typeface="宋体" panose="02010600030101010101" pitchFamily="2" charset="-122"/>
              <a:sym typeface="Arial" panose="020B0604020202020204" pitchFamily="34" charset="0"/>
            </a:endParaRPr>
          </a:p>
          <a:p>
            <a:pPr eaLnBrk="1" hangingPunct="1">
              <a:buFont typeface="Arial" panose="020B0604020202020204" pitchFamily="34" charset="0"/>
              <a:buNone/>
            </a:pPr>
            <a:r>
              <a:rPr lang="zh-CN" altLang="en-US" sz="2800" b="1">
                <a:latin typeface="宋体" panose="02010600030101010101" pitchFamily="2" charset="-122"/>
                <a:sym typeface="Arial" panose="020B0604020202020204" pitchFamily="34" charset="0"/>
              </a:rPr>
              <a:t>A.批准省、自治区、直辖市的建置</a:t>
            </a:r>
            <a:endParaRPr lang="zh-CN" altLang="en-US" sz="2800" b="1">
              <a:latin typeface="宋体" panose="02010600030101010101" pitchFamily="2" charset="-122"/>
              <a:sym typeface="Arial" panose="020B0604020202020204" pitchFamily="34" charset="0"/>
            </a:endParaRPr>
          </a:p>
          <a:p>
            <a:pPr eaLnBrk="1" hangingPunct="1">
              <a:buFont typeface="Arial" panose="020B0604020202020204" pitchFamily="34" charset="0"/>
              <a:buNone/>
            </a:pPr>
            <a:r>
              <a:rPr lang="zh-CN" altLang="en-US" sz="2800" b="1">
                <a:latin typeface="宋体" panose="02010600030101010101" pitchFamily="2" charset="-122"/>
                <a:sym typeface="Arial" panose="020B0604020202020204" pitchFamily="34" charset="0"/>
              </a:rPr>
              <a:t>B.废除同外国缔结的条约和重要协定</a:t>
            </a:r>
            <a:endParaRPr lang="zh-CN" altLang="en-US" sz="2800" b="1">
              <a:latin typeface="宋体" panose="02010600030101010101" pitchFamily="2" charset="-122"/>
              <a:sym typeface="Arial" panose="020B0604020202020204" pitchFamily="34" charset="0"/>
            </a:endParaRPr>
          </a:p>
          <a:p>
            <a:pPr eaLnBrk="1" hangingPunct="1">
              <a:buFont typeface="Arial" panose="020B0604020202020204" pitchFamily="34" charset="0"/>
              <a:buNone/>
            </a:pPr>
            <a:r>
              <a:rPr lang="zh-CN" altLang="en-US" sz="2800" b="1">
                <a:latin typeface="宋体" panose="02010600030101010101" pitchFamily="2" charset="-122"/>
                <a:sym typeface="Arial" panose="020B0604020202020204" pitchFamily="34" charset="0"/>
              </a:rPr>
              <a:t>C.解释宪法，监督宪法的实施</a:t>
            </a:r>
            <a:endParaRPr lang="zh-CN" altLang="en-US" sz="2800" b="1">
              <a:latin typeface="宋体" panose="02010600030101010101" pitchFamily="2" charset="-122"/>
              <a:sym typeface="Arial" panose="020B0604020202020204" pitchFamily="34" charset="0"/>
            </a:endParaRPr>
          </a:p>
          <a:p>
            <a:pPr eaLnBrk="1" hangingPunct="1">
              <a:buFont typeface="Arial" panose="020B0604020202020204" pitchFamily="34" charset="0"/>
              <a:buNone/>
            </a:pPr>
            <a:r>
              <a:rPr lang="zh-CN" altLang="en-US" sz="2800" b="1">
                <a:latin typeface="宋体" panose="02010600030101010101" pitchFamily="2" charset="-122"/>
                <a:sym typeface="Arial" panose="020B0604020202020204" pitchFamily="34" charset="0"/>
              </a:rPr>
              <a:t>D.审批国民经济和社会发展计划</a:t>
            </a:r>
            <a:endParaRPr lang="zh-CN" altLang="en-US" sz="2800" b="1">
              <a:latin typeface="宋体" panose="02010600030101010101" pitchFamily="2" charset="-122"/>
              <a:sym typeface="Arial" panose="020B0604020202020204" pitchFamily="34" charset="0"/>
            </a:endParaRPr>
          </a:p>
        </p:txBody>
      </p:sp>
      <p:sp>
        <p:nvSpPr>
          <p:cNvPr id="25603" name="文本框 11268"/>
          <p:cNvSpPr txBox="1">
            <a:spLocks noChangeArrowheads="1"/>
          </p:cNvSpPr>
          <p:nvPr/>
        </p:nvSpPr>
        <p:spPr bwMode="auto">
          <a:xfrm>
            <a:off x="6786563" y="1196975"/>
            <a:ext cx="1038225"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6000" b="1">
                <a:solidFill>
                  <a:srgbClr val="FF0000"/>
                </a:solidFill>
                <a:latin typeface="Times New Roman" panose="02020603050405020304" pitchFamily="18" charset="0"/>
                <a:sym typeface="Times New Roman" panose="02020603050405020304" pitchFamily="18" charset="0"/>
              </a:rPr>
              <a:t>B</a:t>
            </a:r>
            <a:r>
              <a:rPr lang="zh-CN" altLang="en-US" b="1">
                <a:solidFill>
                  <a:srgbClr val="FF0000"/>
                </a:solidFill>
                <a:latin typeface="Times New Roman" panose="02020603050405020304" pitchFamily="18" charset="0"/>
                <a:sym typeface="Times New Roman" panose="02020603050405020304" pitchFamily="18" charset="0"/>
              </a:rPr>
              <a:t> </a:t>
            </a:r>
            <a:endParaRPr lang="zh-CN" altLang="en-US" b="1">
              <a:solidFill>
                <a:srgbClr val="FF0000"/>
              </a:solidFill>
              <a:latin typeface="Times New Roman" panose="02020603050405020304" pitchFamily="18" charset="0"/>
              <a:cs typeface="Times New Roman" panose="02020603050405020304" pitchFamily="18" charset="0"/>
              <a:sym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603"/>
                                        </p:tgtEl>
                                        <p:attrNameLst>
                                          <p:attrName>style.visibility</p:attrName>
                                        </p:attrNameLst>
                                      </p:cBhvr>
                                      <p:to>
                                        <p:strVal val="visible"/>
                                      </p:to>
                                    </p:set>
                                    <p:anim calcmode="lin" valueType="num">
                                      <p:cBhvr>
                                        <p:cTn id="7" dur="500" fill="hold"/>
                                        <p:tgtEl>
                                          <p:spTgt spid="25603"/>
                                        </p:tgtEl>
                                        <p:attrNameLst>
                                          <p:attrName>ppt_x</p:attrName>
                                        </p:attrNameLst>
                                      </p:cBhvr>
                                      <p:tavLst>
                                        <p:tav tm="0">
                                          <p:val>
                                            <p:strVal val="#ppt_x"/>
                                          </p:val>
                                        </p:tav>
                                        <p:tav tm="100000">
                                          <p:val>
                                            <p:strVal val="#ppt_x"/>
                                          </p:val>
                                        </p:tav>
                                      </p:tavLst>
                                    </p:anim>
                                    <p:anim calcmode="lin" valueType="num">
                                      <p:cBhvr>
                                        <p:cTn id="8" dur="500" fill="hold"/>
                                        <p:tgtEl>
                                          <p:spTgt spid="256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bldLvl="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文本框 12291"/>
          <p:cNvSpPr txBox="1">
            <a:spLocks noChangeArrowheads="1"/>
          </p:cNvSpPr>
          <p:nvPr/>
        </p:nvSpPr>
        <p:spPr bwMode="auto">
          <a:xfrm>
            <a:off x="1955800" y="509588"/>
            <a:ext cx="8280400" cy="3230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39560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en-US" altLang="zh-CN" sz="1200">
              <a:latin typeface="宋体" panose="02010600030101010101" pitchFamily="2" charset="-122"/>
              <a:sym typeface="宋体" panose="02010600030101010101" pitchFamily="2" charset="-122"/>
            </a:endParaRPr>
          </a:p>
          <a:p>
            <a:pPr eaLnBrk="1" hangingPunct="1">
              <a:buFont typeface="Arial" panose="020B0604020202020204" pitchFamily="34" charset="0"/>
              <a:buNone/>
            </a:pPr>
            <a:r>
              <a:rPr lang="en-US" altLang="zh-CN" sz="3200" b="1">
                <a:latin typeface="黑体" panose="02010609060101010101" pitchFamily="2" charset="-122"/>
                <a:ea typeface="黑体" panose="02010609060101010101" pitchFamily="2" charset="-122"/>
                <a:sym typeface="宋体" panose="02010600030101010101" pitchFamily="2" charset="-122"/>
              </a:rPr>
              <a:t>4</a:t>
            </a:r>
            <a:r>
              <a:rPr lang="zh-CN" altLang="en-US" sz="3200" b="1">
                <a:latin typeface="黑体" panose="02010609060101010101" pitchFamily="2" charset="-122"/>
                <a:ea typeface="黑体" panose="02010609060101010101" pitchFamily="2" charset="-122"/>
                <a:sym typeface="宋体" panose="02010600030101010101" pitchFamily="2" charset="-122"/>
              </a:rPr>
              <a:t>、</a:t>
            </a:r>
            <a:r>
              <a:rPr lang="zh-CN" altLang="en-US" sz="3200" b="1">
                <a:sym typeface="宋体" panose="02010600030101010101" pitchFamily="2" charset="-122"/>
              </a:rPr>
              <a:t>我国决定特别行政区的设立及其制度的是（   ）</a:t>
            </a:r>
            <a:endParaRPr lang="zh-CN" altLang="en-US" sz="3200" b="1">
              <a:sym typeface="宋体" panose="02010600030101010101" pitchFamily="2" charset="-122"/>
            </a:endParaRPr>
          </a:p>
          <a:p>
            <a:pPr eaLnBrk="1" hangingPunct="1">
              <a:buFont typeface="Arial" panose="020B0604020202020204" pitchFamily="34" charset="0"/>
              <a:buNone/>
            </a:pPr>
            <a:r>
              <a:rPr lang="zh-CN" altLang="en-US" sz="3200" b="1">
                <a:sym typeface="宋体" panose="02010600030101010101" pitchFamily="2" charset="-122"/>
              </a:rPr>
              <a:t>A.全国人大             </a:t>
            </a:r>
            <a:endParaRPr lang="zh-CN" altLang="en-US" sz="3200" b="1">
              <a:sym typeface="宋体" panose="02010600030101010101" pitchFamily="2" charset="-122"/>
            </a:endParaRPr>
          </a:p>
          <a:p>
            <a:pPr eaLnBrk="1" hangingPunct="1">
              <a:buFont typeface="Arial" panose="020B0604020202020204" pitchFamily="34" charset="0"/>
              <a:buNone/>
            </a:pPr>
            <a:r>
              <a:rPr lang="zh-CN" altLang="en-US" sz="3200" b="1">
                <a:sym typeface="宋体" panose="02010600030101010101" pitchFamily="2" charset="-122"/>
              </a:rPr>
              <a:t>B.国务院</a:t>
            </a:r>
            <a:endParaRPr lang="zh-CN" altLang="en-US" sz="3200" b="1">
              <a:sym typeface="宋体" panose="02010600030101010101" pitchFamily="2" charset="-122"/>
            </a:endParaRPr>
          </a:p>
          <a:p>
            <a:pPr eaLnBrk="1" hangingPunct="1">
              <a:buFont typeface="Arial" panose="020B0604020202020204" pitchFamily="34" charset="0"/>
              <a:buNone/>
            </a:pPr>
            <a:r>
              <a:rPr lang="zh-CN" altLang="en-US" sz="3200" b="1">
                <a:sym typeface="宋体" panose="02010600030101010101" pitchFamily="2" charset="-122"/>
              </a:rPr>
              <a:t>C.全国人大常务委员会   </a:t>
            </a:r>
            <a:endParaRPr lang="zh-CN" altLang="en-US" sz="3200" b="1">
              <a:sym typeface="宋体" panose="02010600030101010101" pitchFamily="2" charset="-122"/>
            </a:endParaRPr>
          </a:p>
          <a:p>
            <a:pPr eaLnBrk="1" hangingPunct="1">
              <a:buFont typeface="Arial" panose="020B0604020202020204" pitchFamily="34" charset="0"/>
              <a:buNone/>
            </a:pPr>
            <a:r>
              <a:rPr lang="zh-CN" altLang="en-US" sz="3200" b="1">
                <a:sym typeface="宋体" panose="02010600030101010101" pitchFamily="2" charset="-122"/>
              </a:rPr>
              <a:t>D.全国人大及其常务委员会</a:t>
            </a:r>
            <a:endParaRPr lang="zh-CN" altLang="en-US" sz="3200" b="1">
              <a:sym typeface="宋体" panose="02010600030101010101" pitchFamily="2" charset="-122"/>
            </a:endParaRPr>
          </a:p>
        </p:txBody>
      </p:sp>
      <p:sp>
        <p:nvSpPr>
          <p:cNvPr id="26627" name="文本框 11268"/>
          <p:cNvSpPr txBox="1">
            <a:spLocks noChangeArrowheads="1"/>
          </p:cNvSpPr>
          <p:nvPr/>
        </p:nvSpPr>
        <p:spPr bwMode="auto">
          <a:xfrm>
            <a:off x="2640013" y="908050"/>
            <a:ext cx="1038225"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6000" b="1">
                <a:solidFill>
                  <a:srgbClr val="FF0000"/>
                </a:solidFill>
                <a:latin typeface="Times New Roman" panose="02020603050405020304" pitchFamily="18" charset="0"/>
                <a:sym typeface="Times New Roman" panose="02020603050405020304" pitchFamily="18" charset="0"/>
              </a:rPr>
              <a:t>A</a:t>
            </a:r>
            <a:r>
              <a:rPr lang="zh-CN" altLang="en-US" b="1">
                <a:solidFill>
                  <a:srgbClr val="FF0000"/>
                </a:solidFill>
                <a:latin typeface="Times New Roman" panose="02020603050405020304" pitchFamily="18" charset="0"/>
                <a:sym typeface="Times New Roman" panose="02020603050405020304" pitchFamily="18" charset="0"/>
              </a:rPr>
              <a:t> </a:t>
            </a:r>
            <a:endParaRPr lang="zh-CN" altLang="en-US" b="1">
              <a:solidFill>
                <a:srgbClr val="FF0000"/>
              </a:solidFill>
              <a:latin typeface="Times New Roman" panose="02020603050405020304" pitchFamily="18" charset="0"/>
              <a:cs typeface="Times New Roman" panose="02020603050405020304" pitchFamily="18" charset="0"/>
              <a:sym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627"/>
                                        </p:tgtEl>
                                        <p:attrNameLst>
                                          <p:attrName>style.visibility</p:attrName>
                                        </p:attrNameLst>
                                      </p:cBhvr>
                                      <p:to>
                                        <p:strVal val="visible"/>
                                      </p:to>
                                    </p:set>
                                    <p:anim calcmode="lin" valueType="num">
                                      <p:cBhvr>
                                        <p:cTn id="7" dur="500" fill="hold"/>
                                        <p:tgtEl>
                                          <p:spTgt spid="26627"/>
                                        </p:tgtEl>
                                        <p:attrNameLst>
                                          <p:attrName>ppt_x</p:attrName>
                                        </p:attrNameLst>
                                      </p:cBhvr>
                                      <p:tavLst>
                                        <p:tav tm="0">
                                          <p:val>
                                            <p:strVal val="#ppt_x"/>
                                          </p:val>
                                        </p:tav>
                                        <p:tav tm="100000">
                                          <p:val>
                                            <p:strVal val="#ppt_x"/>
                                          </p:val>
                                        </p:tav>
                                      </p:tavLst>
                                    </p:anim>
                                    <p:anim calcmode="lin" valueType="num">
                                      <p:cBhvr>
                                        <p:cTn id="8" dur="500" fill="hold"/>
                                        <p:tgtEl>
                                          <p:spTgt spid="266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bldLvl="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文本框 4103"/>
          <p:cNvSpPr txBox="1">
            <a:spLocks noChangeArrowheads="1"/>
          </p:cNvSpPr>
          <p:nvPr/>
        </p:nvSpPr>
        <p:spPr bwMode="auto">
          <a:xfrm>
            <a:off x="1746250" y="544513"/>
            <a:ext cx="2144713" cy="586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a:solidFill>
                  <a:srgbClr val="006666"/>
                </a:solidFill>
                <a:ea typeface="方正姚体" panose="02010601030101010101" pitchFamily="2" charset="-122"/>
              </a:rPr>
              <a:t>导入新课</a:t>
            </a:r>
            <a:endParaRPr lang="zh-CN" altLang="en-US" sz="3200" b="1">
              <a:solidFill>
                <a:srgbClr val="006666"/>
              </a:solidFill>
              <a:ea typeface="方正姚体" panose="02010601030101010101" pitchFamily="2" charset="-122"/>
            </a:endParaRPr>
          </a:p>
        </p:txBody>
      </p:sp>
      <p:pic>
        <p:nvPicPr>
          <p:cNvPr id="41987"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136775" y="1158875"/>
            <a:ext cx="7631113" cy="403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8" name="Text Box 4"/>
          <p:cNvSpPr txBox="1">
            <a:spLocks noChangeArrowheads="1"/>
          </p:cNvSpPr>
          <p:nvPr/>
        </p:nvSpPr>
        <p:spPr bwMode="auto">
          <a:xfrm>
            <a:off x="2208213" y="5335588"/>
            <a:ext cx="842327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600" b="1">
                <a:solidFill>
                  <a:schemeClr val="hlink"/>
                </a:solidFill>
              </a:rPr>
              <a:t>全国人民代表大会是如何行使国家权力的？我国的权力机关有哪些？</a:t>
            </a:r>
            <a:endParaRPr lang="zh-CN" altLang="en-US" sz="3600" b="1">
              <a:solidFill>
                <a:schemeClr val="hlink"/>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文本框 12291"/>
          <p:cNvSpPr txBox="1">
            <a:spLocks noChangeArrowheads="1"/>
          </p:cNvSpPr>
          <p:nvPr/>
        </p:nvSpPr>
        <p:spPr bwMode="auto">
          <a:xfrm>
            <a:off x="1955800" y="509588"/>
            <a:ext cx="8280400" cy="3723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39560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en-US" altLang="zh-CN" sz="1200">
              <a:latin typeface="宋体" panose="02010600030101010101" pitchFamily="2" charset="-122"/>
              <a:sym typeface="宋体" panose="02010600030101010101" pitchFamily="2" charset="-122"/>
            </a:endParaRPr>
          </a:p>
          <a:p>
            <a:pPr eaLnBrk="1" hangingPunct="1">
              <a:buFont typeface="Arial" panose="020B0604020202020204" pitchFamily="34" charset="0"/>
              <a:buNone/>
            </a:pPr>
            <a:r>
              <a:rPr lang="zh-CN" altLang="en-US" sz="3200" b="1">
                <a:latin typeface="黑体" panose="02010609060101010101" pitchFamily="2" charset="-122"/>
                <a:ea typeface="黑体" panose="02010609060101010101" pitchFamily="2" charset="-122"/>
                <a:sym typeface="宋体" panose="02010600030101010101" pitchFamily="2" charset="-122"/>
              </a:rPr>
              <a:t>5、</a:t>
            </a:r>
            <a:r>
              <a:rPr lang="zh-CN" altLang="en-US" sz="3200" b="1">
                <a:sym typeface="宋体" panose="02010600030101010101" pitchFamily="2" charset="-122"/>
              </a:rPr>
              <a:t>根据宪法和法律，下列哪些表述正确的是(      )</a:t>
            </a:r>
            <a:endParaRPr lang="zh-CN" altLang="en-US" sz="3200" b="1">
              <a:sym typeface="宋体" panose="02010600030101010101" pitchFamily="2" charset="-122"/>
            </a:endParaRPr>
          </a:p>
          <a:p>
            <a:pPr eaLnBrk="1" hangingPunct="1">
              <a:buFont typeface="Arial" panose="020B0604020202020204" pitchFamily="34" charset="0"/>
              <a:buNone/>
            </a:pPr>
            <a:r>
              <a:rPr lang="zh-CN" altLang="en-US" sz="3200" b="1">
                <a:sym typeface="宋体" panose="02010600030101010101" pitchFamily="2" charset="-122"/>
              </a:rPr>
              <a:t>①自治区的人大及常委会行使地方立法权</a:t>
            </a:r>
            <a:endParaRPr lang="zh-CN" altLang="en-US" sz="3200" b="1">
              <a:sym typeface="宋体" panose="02010600030101010101" pitchFamily="2" charset="-122"/>
            </a:endParaRPr>
          </a:p>
          <a:p>
            <a:pPr eaLnBrk="1" hangingPunct="1">
              <a:buFont typeface="Arial" panose="020B0604020202020204" pitchFamily="34" charset="0"/>
              <a:buNone/>
            </a:pPr>
            <a:r>
              <a:rPr lang="zh-CN" altLang="en-US" sz="3200" b="1">
                <a:sym typeface="宋体" panose="02010600030101010101" pitchFamily="2" charset="-122"/>
              </a:rPr>
              <a:t>②特别行政区立法会行使国家立法权</a:t>
            </a:r>
            <a:endParaRPr lang="zh-CN" altLang="en-US" sz="3200" b="1">
              <a:sym typeface="宋体" panose="02010600030101010101" pitchFamily="2" charset="-122"/>
            </a:endParaRPr>
          </a:p>
          <a:p>
            <a:pPr eaLnBrk="1" hangingPunct="1">
              <a:buFont typeface="Arial" panose="020B0604020202020204" pitchFamily="34" charset="0"/>
              <a:buNone/>
            </a:pPr>
            <a:r>
              <a:rPr lang="zh-CN" altLang="en-US" sz="3200" b="1">
                <a:sym typeface="宋体" panose="02010600030101010101" pitchFamily="2" charset="-122"/>
              </a:rPr>
              <a:t>③全国人大常委会行使国家立法权</a:t>
            </a:r>
            <a:endParaRPr lang="zh-CN" altLang="en-US" sz="3200" b="1">
              <a:sym typeface="宋体" panose="02010600030101010101" pitchFamily="2" charset="-122"/>
            </a:endParaRPr>
          </a:p>
          <a:p>
            <a:pPr eaLnBrk="1" hangingPunct="1">
              <a:buFont typeface="Arial" panose="020B0604020202020204" pitchFamily="34" charset="0"/>
              <a:buNone/>
            </a:pPr>
            <a:r>
              <a:rPr lang="zh-CN" altLang="en-US" sz="3200" b="1">
                <a:sym typeface="宋体" panose="02010600030101010101" pitchFamily="2" charset="-122"/>
              </a:rPr>
              <a:t>④自治州的人大常委会行使民族立法权</a:t>
            </a:r>
            <a:endParaRPr lang="zh-CN" altLang="en-US" sz="3200" b="1">
              <a:sym typeface="宋体" panose="02010600030101010101" pitchFamily="2" charset="-122"/>
            </a:endParaRPr>
          </a:p>
          <a:p>
            <a:pPr eaLnBrk="1" hangingPunct="1">
              <a:buFont typeface="Arial" panose="020B0604020202020204" pitchFamily="34" charset="0"/>
              <a:buNone/>
            </a:pPr>
            <a:r>
              <a:rPr lang="zh-CN" altLang="en-US" sz="3200" b="1">
                <a:sym typeface="宋体" panose="02010600030101010101" pitchFamily="2" charset="-122"/>
              </a:rPr>
              <a:t>A．①②   B．①③   C．②④   D．③④</a:t>
            </a:r>
            <a:endParaRPr lang="zh-CN" altLang="en-US" sz="3200" b="1">
              <a:sym typeface="宋体" panose="02010600030101010101" pitchFamily="2" charset="-122"/>
            </a:endParaRPr>
          </a:p>
        </p:txBody>
      </p:sp>
      <p:sp>
        <p:nvSpPr>
          <p:cNvPr id="27651" name="文本框 11268"/>
          <p:cNvSpPr txBox="1">
            <a:spLocks noChangeArrowheads="1"/>
          </p:cNvSpPr>
          <p:nvPr/>
        </p:nvSpPr>
        <p:spPr bwMode="auto">
          <a:xfrm>
            <a:off x="2495550" y="908050"/>
            <a:ext cx="1038225"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6000" b="1">
                <a:solidFill>
                  <a:srgbClr val="FF0000"/>
                </a:solidFill>
                <a:latin typeface="Times New Roman" panose="02020603050405020304" pitchFamily="18" charset="0"/>
                <a:sym typeface="Times New Roman" panose="02020603050405020304" pitchFamily="18" charset="0"/>
              </a:rPr>
              <a:t>B</a:t>
            </a:r>
            <a:endParaRPr lang="zh-CN" altLang="en-US" b="1">
              <a:solidFill>
                <a:srgbClr val="FF0000"/>
              </a:solidFill>
              <a:latin typeface="Times New Roman" panose="02020603050405020304" pitchFamily="18" charset="0"/>
              <a:cs typeface="Times New Roman" panose="02020603050405020304" pitchFamily="18" charset="0"/>
              <a:sym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651"/>
                                        </p:tgtEl>
                                        <p:attrNameLst>
                                          <p:attrName>style.visibility</p:attrName>
                                        </p:attrNameLst>
                                      </p:cBhvr>
                                      <p:to>
                                        <p:strVal val="visible"/>
                                      </p:to>
                                    </p:set>
                                    <p:anim calcmode="lin" valueType="num">
                                      <p:cBhvr>
                                        <p:cTn id="7" dur="500" fill="hold"/>
                                        <p:tgtEl>
                                          <p:spTgt spid="27651"/>
                                        </p:tgtEl>
                                        <p:attrNameLst>
                                          <p:attrName>ppt_x</p:attrName>
                                        </p:attrNameLst>
                                      </p:cBhvr>
                                      <p:tavLst>
                                        <p:tav tm="0">
                                          <p:val>
                                            <p:strVal val="#ppt_x"/>
                                          </p:val>
                                        </p:tav>
                                        <p:tav tm="100000">
                                          <p:val>
                                            <p:strVal val="#ppt_x"/>
                                          </p:val>
                                        </p:tav>
                                      </p:tavLst>
                                    </p:anim>
                                    <p:anim calcmode="lin" valueType="num">
                                      <p:cBhvr>
                                        <p:cTn id="8" dur="500" fill="hold"/>
                                        <p:tgtEl>
                                          <p:spTgt spid="276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bldLvl="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文本框 12291"/>
          <p:cNvSpPr txBox="1">
            <a:spLocks noChangeArrowheads="1"/>
          </p:cNvSpPr>
          <p:nvPr/>
        </p:nvSpPr>
        <p:spPr bwMode="auto">
          <a:xfrm>
            <a:off x="1955800" y="509588"/>
            <a:ext cx="8280400" cy="4707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39560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en-US" altLang="zh-CN" sz="1200">
              <a:latin typeface="宋体" panose="02010600030101010101" pitchFamily="2" charset="-122"/>
              <a:sym typeface="宋体" panose="02010600030101010101" pitchFamily="2" charset="-122"/>
            </a:endParaRPr>
          </a:p>
          <a:p>
            <a:pPr eaLnBrk="1" hangingPunct="1">
              <a:buFont typeface="Arial" panose="020B0604020202020204" pitchFamily="34" charset="0"/>
              <a:buNone/>
            </a:pPr>
            <a:r>
              <a:rPr lang="zh-CN" altLang="en-US" sz="3200" b="1">
                <a:latin typeface="黑体" panose="02010609060101010101" pitchFamily="2" charset="-122"/>
                <a:ea typeface="黑体" panose="02010609060101010101" pitchFamily="2" charset="-122"/>
                <a:sym typeface="宋体" panose="02010600030101010101" pitchFamily="2" charset="-122"/>
              </a:rPr>
              <a:t>6、</a:t>
            </a:r>
            <a:r>
              <a:rPr lang="zh-CN" altLang="en-US" sz="3200" b="1">
                <a:sym typeface="宋体" panose="02010600030101010101" pitchFamily="2" charset="-122"/>
              </a:rPr>
              <a:t>下面有关于我国国家权力机关的话题说法正确是（     ）                                          </a:t>
            </a:r>
            <a:endParaRPr lang="zh-CN" altLang="en-US" sz="3200" b="1">
              <a:sym typeface="宋体" panose="02010600030101010101" pitchFamily="2" charset="-122"/>
            </a:endParaRPr>
          </a:p>
          <a:p>
            <a:pPr eaLnBrk="1" hangingPunct="1">
              <a:buFont typeface="Arial" panose="020B0604020202020204" pitchFamily="34" charset="0"/>
              <a:buNone/>
            </a:pPr>
            <a:r>
              <a:rPr lang="zh-CN" altLang="en-US" sz="3200" b="1">
                <a:sym typeface="宋体" panose="02010600030101010101" pitchFamily="2" charset="-122"/>
              </a:rPr>
              <a:t>①全国人民代表大会是我国的最高权力机关  ②全国人民代表大会和地方各级人民代表大会是我国的权力机关  ③国家的最高权力机关就是全国人民代表大会制度  ④立法权是全国人民代表大会的主要职权之一</a:t>
            </a:r>
            <a:endParaRPr lang="zh-CN" altLang="en-US" sz="3200" b="1">
              <a:sym typeface="宋体" panose="02010600030101010101" pitchFamily="2" charset="-122"/>
            </a:endParaRPr>
          </a:p>
          <a:p>
            <a:pPr eaLnBrk="1" hangingPunct="1">
              <a:buFont typeface="Arial" panose="020B0604020202020204" pitchFamily="34" charset="0"/>
              <a:buNone/>
            </a:pPr>
            <a:r>
              <a:rPr lang="zh-CN" altLang="en-US" sz="3200" b="1">
                <a:sym typeface="宋体" panose="02010600030101010101" pitchFamily="2" charset="-122"/>
              </a:rPr>
              <a:t>A．①②③	B．①②④	</a:t>
            </a:r>
            <a:endParaRPr lang="zh-CN" altLang="en-US" sz="3200" b="1">
              <a:sym typeface="宋体" panose="02010600030101010101" pitchFamily="2" charset="-122"/>
            </a:endParaRPr>
          </a:p>
          <a:p>
            <a:pPr eaLnBrk="1" hangingPunct="1">
              <a:buFont typeface="Arial" panose="020B0604020202020204" pitchFamily="34" charset="0"/>
              <a:buNone/>
            </a:pPr>
            <a:r>
              <a:rPr lang="zh-CN" altLang="en-US" sz="3200" b="1">
                <a:sym typeface="宋体" panose="02010600030101010101" pitchFamily="2" charset="-122"/>
              </a:rPr>
              <a:t>C．①③④	D．①②③④</a:t>
            </a:r>
            <a:endParaRPr lang="zh-CN" altLang="en-US" sz="3200" b="1">
              <a:sym typeface="宋体" panose="02010600030101010101" pitchFamily="2" charset="-122"/>
            </a:endParaRPr>
          </a:p>
        </p:txBody>
      </p:sp>
      <p:sp>
        <p:nvSpPr>
          <p:cNvPr id="28675" name="文本框 11268"/>
          <p:cNvSpPr txBox="1">
            <a:spLocks noChangeArrowheads="1"/>
          </p:cNvSpPr>
          <p:nvPr/>
        </p:nvSpPr>
        <p:spPr bwMode="auto">
          <a:xfrm>
            <a:off x="4008438" y="909638"/>
            <a:ext cx="1038225"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6000" b="1">
                <a:solidFill>
                  <a:srgbClr val="FF0000"/>
                </a:solidFill>
                <a:latin typeface="Times New Roman" panose="02020603050405020304" pitchFamily="18" charset="0"/>
                <a:sym typeface="Times New Roman" panose="02020603050405020304" pitchFamily="18" charset="0"/>
              </a:rPr>
              <a:t>B</a:t>
            </a:r>
            <a:r>
              <a:rPr lang="zh-CN" altLang="en-US" b="1">
                <a:solidFill>
                  <a:srgbClr val="FF0000"/>
                </a:solidFill>
                <a:latin typeface="Times New Roman" panose="02020603050405020304" pitchFamily="18" charset="0"/>
                <a:sym typeface="Times New Roman" panose="02020603050405020304" pitchFamily="18" charset="0"/>
              </a:rPr>
              <a:t> </a:t>
            </a:r>
            <a:endParaRPr lang="zh-CN" altLang="en-US" b="1">
              <a:solidFill>
                <a:srgbClr val="FF0000"/>
              </a:solidFill>
              <a:latin typeface="Times New Roman" panose="02020603050405020304" pitchFamily="18" charset="0"/>
              <a:cs typeface="Times New Roman" panose="02020603050405020304" pitchFamily="18" charset="0"/>
              <a:sym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675"/>
                                        </p:tgtEl>
                                        <p:attrNameLst>
                                          <p:attrName>style.visibility</p:attrName>
                                        </p:attrNameLst>
                                      </p:cBhvr>
                                      <p:to>
                                        <p:strVal val="visible"/>
                                      </p:to>
                                    </p:set>
                                    <p:anim calcmode="lin" valueType="num">
                                      <p:cBhvr>
                                        <p:cTn id="7" dur="500" fill="hold"/>
                                        <p:tgtEl>
                                          <p:spTgt spid="28675"/>
                                        </p:tgtEl>
                                        <p:attrNameLst>
                                          <p:attrName>ppt_x</p:attrName>
                                        </p:attrNameLst>
                                      </p:cBhvr>
                                      <p:tavLst>
                                        <p:tav tm="0">
                                          <p:val>
                                            <p:strVal val="#ppt_x"/>
                                          </p:val>
                                        </p:tav>
                                        <p:tav tm="100000">
                                          <p:val>
                                            <p:strVal val="#ppt_x"/>
                                          </p:val>
                                        </p:tav>
                                      </p:tavLst>
                                    </p:anim>
                                    <p:anim calcmode="lin" valueType="num">
                                      <p:cBhvr>
                                        <p:cTn id="8" dur="500" fill="hold"/>
                                        <p:tgtEl>
                                          <p:spTgt spid="286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bldLvl="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文本框 4101"/>
          <p:cNvSpPr txBox="1">
            <a:spLocks noChangeArrowheads="1"/>
          </p:cNvSpPr>
          <p:nvPr/>
        </p:nvSpPr>
        <p:spPr bwMode="auto">
          <a:xfrm>
            <a:off x="2098675" y="1106488"/>
            <a:ext cx="8424863"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sz="4800" b="1">
              <a:solidFill>
                <a:srgbClr val="FF0000"/>
              </a:solidFill>
            </a:endParaRPr>
          </a:p>
          <a:p>
            <a:pPr eaLnBrk="1" hangingPunct="1">
              <a:buFont typeface="Arial" panose="020B0604020202020204" pitchFamily="34" charset="0"/>
              <a:buNone/>
            </a:pPr>
            <a:r>
              <a:rPr lang="zh-CN" altLang="en-US" sz="4800" b="1">
                <a:solidFill>
                  <a:srgbClr val="FF0000"/>
                </a:solidFill>
              </a:rPr>
              <a:t> </a:t>
            </a:r>
            <a:r>
              <a:rPr lang="zh-CN" altLang="en-US" sz="3600" b="1">
                <a:latin typeface="宋体" panose="02010600030101010101" pitchFamily="2" charset="-122"/>
              </a:rPr>
              <a:t> </a:t>
            </a:r>
            <a:endParaRPr lang="zh-CN" altLang="en-US" sz="3600" b="1"/>
          </a:p>
        </p:txBody>
      </p:sp>
      <p:sp>
        <p:nvSpPr>
          <p:cNvPr id="43011" name="文本框 3"/>
          <p:cNvSpPr txBox="1">
            <a:spLocks noChangeArrowheads="1"/>
          </p:cNvSpPr>
          <p:nvPr/>
        </p:nvSpPr>
        <p:spPr bwMode="auto">
          <a:xfrm>
            <a:off x="5232400" y="1460500"/>
            <a:ext cx="201930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600" b="1">
                <a:solidFill>
                  <a:srgbClr val="FF0000"/>
                </a:solidFill>
                <a:latin typeface="黑体" panose="02010609060101010101" pitchFamily="2" charset="-122"/>
                <a:ea typeface="黑体" panose="02010609060101010101" pitchFamily="2" charset="-122"/>
              </a:rPr>
              <a:t>学习目标</a:t>
            </a:r>
            <a:endParaRPr lang="zh-CN" altLang="en-US" sz="3600" b="1">
              <a:solidFill>
                <a:srgbClr val="FF0000"/>
              </a:solidFill>
              <a:latin typeface="黑体" panose="02010609060101010101" pitchFamily="2" charset="-122"/>
              <a:ea typeface="黑体" panose="02010609060101010101" pitchFamily="2" charset="-122"/>
            </a:endParaRPr>
          </a:p>
        </p:txBody>
      </p:sp>
      <p:sp>
        <p:nvSpPr>
          <p:cNvPr id="43012" name="文本框 4103"/>
          <p:cNvSpPr txBox="1">
            <a:spLocks noChangeArrowheads="1"/>
          </p:cNvSpPr>
          <p:nvPr/>
        </p:nvSpPr>
        <p:spPr bwMode="auto">
          <a:xfrm>
            <a:off x="1746250" y="544513"/>
            <a:ext cx="2144713" cy="586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a:solidFill>
                  <a:srgbClr val="006666"/>
                </a:solidFill>
                <a:ea typeface="方正姚体" panose="02010601030101010101" pitchFamily="2" charset="-122"/>
              </a:rPr>
              <a:t>导入新课</a:t>
            </a:r>
            <a:endParaRPr lang="zh-CN" altLang="en-US" sz="3200" b="1">
              <a:solidFill>
                <a:srgbClr val="006666"/>
              </a:solidFill>
              <a:ea typeface="方正姚体" panose="02010601030101010101" pitchFamily="2" charset="-122"/>
            </a:endParaRPr>
          </a:p>
        </p:txBody>
      </p:sp>
      <p:sp>
        <p:nvSpPr>
          <p:cNvPr id="10248" name="Text Box 5"/>
          <p:cNvSpPr txBox="1">
            <a:spLocks noChangeArrowheads="1"/>
          </p:cNvSpPr>
          <p:nvPr/>
        </p:nvSpPr>
        <p:spPr bwMode="auto">
          <a:xfrm>
            <a:off x="3143250" y="2147888"/>
            <a:ext cx="6624638" cy="2677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en-US" altLang="zh-CN" sz="2800" b="1">
                <a:latin typeface="Times New Roman" panose="02020603050405020304" pitchFamily="18" charset="0"/>
              </a:rPr>
              <a:t>1.</a:t>
            </a:r>
            <a:r>
              <a:rPr lang="zh-CN" altLang="en-US" sz="2800" b="1">
                <a:latin typeface="Times New Roman" panose="02020603050405020304" pitchFamily="18" charset="0"/>
              </a:rPr>
              <a:t>知道人民行使国家权力的机关。</a:t>
            </a:r>
            <a:endParaRPr lang="zh-CN" altLang="en-US" sz="2800" b="1">
              <a:latin typeface="Times New Roman" panose="02020603050405020304" pitchFamily="18" charset="0"/>
            </a:endParaRPr>
          </a:p>
          <a:p>
            <a:pPr eaLnBrk="1" hangingPunct="1">
              <a:lnSpc>
                <a:spcPct val="150000"/>
              </a:lnSpc>
              <a:buFont typeface="Arial" panose="020B0604020202020204" pitchFamily="34" charset="0"/>
              <a:buNone/>
            </a:pPr>
            <a:r>
              <a:rPr lang="en-US" altLang="zh-CN" sz="2800" b="1">
                <a:latin typeface="Times New Roman" panose="02020603050405020304" pitchFamily="18" charset="0"/>
                <a:sym typeface="宋体" panose="02010600030101010101" pitchFamily="2" charset="-122"/>
              </a:rPr>
              <a:t>2.</a:t>
            </a:r>
            <a:r>
              <a:rPr lang="zh-CN" altLang="en-US" sz="2800" b="1">
                <a:latin typeface="Times New Roman" panose="02020603050405020304" pitchFamily="18" charset="0"/>
                <a:sym typeface="宋体" panose="02010600030101010101" pitchFamily="2" charset="-122"/>
              </a:rPr>
              <a:t>知道人民代表大会的职权。</a:t>
            </a:r>
            <a:endParaRPr lang="zh-CN" altLang="en-US" sz="2800" b="1">
              <a:latin typeface="Times New Roman" panose="02020603050405020304" pitchFamily="18" charset="0"/>
              <a:sym typeface="宋体" panose="02010600030101010101" pitchFamily="2" charset="-122"/>
            </a:endParaRPr>
          </a:p>
          <a:p>
            <a:pPr eaLnBrk="1" hangingPunct="1">
              <a:lnSpc>
                <a:spcPct val="150000"/>
              </a:lnSpc>
              <a:buFont typeface="Arial" panose="020B0604020202020204" pitchFamily="34" charset="0"/>
              <a:buNone/>
            </a:pPr>
            <a:r>
              <a:rPr lang="zh-CN" altLang="en-US" sz="2800" b="1">
                <a:latin typeface="Times New Roman" panose="02020603050405020304" pitchFamily="18" charset="0"/>
              </a:rPr>
              <a:t>3.增强民主意识，学会依法行使自己的政治权利。</a:t>
            </a:r>
            <a:endParaRPr lang="zh-CN" altLang="en-US" sz="2800" b="1">
              <a:latin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42">
                                            <p:txEl>
                                              <p:pRg st="1" end="1"/>
                                            </p:txEl>
                                          </p:spTgt>
                                        </p:tgtEl>
                                        <p:attrNameLst>
                                          <p:attrName>style.visibility</p:attrName>
                                        </p:attrNameLst>
                                      </p:cBhvr>
                                      <p:to>
                                        <p:strVal val="visible"/>
                                      </p:to>
                                    </p:set>
                                    <p:anim calcmode="lin" valueType="num">
                                      <p:cBhvr>
                                        <p:cTn id="7" dur="500" fill="hold"/>
                                        <p:tgtEl>
                                          <p:spTgt spid="10242">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10242">
                                            <p:txEl>
                                              <p:pRg st="1" end="1"/>
                                            </p:txEl>
                                          </p:spTgt>
                                        </p:tgtEl>
                                        <p:attrNameLst>
                                          <p:attrName>ppt_h</p:attrName>
                                        </p:attrNameLst>
                                      </p:cBhvr>
                                      <p:tavLst>
                                        <p:tav tm="0">
                                          <p:val>
                                            <p:fltVal val="0"/>
                                          </p:val>
                                        </p:tav>
                                        <p:tav tm="100000">
                                          <p:val>
                                            <p:strVal val="#ppt_h"/>
                                          </p:val>
                                        </p:tav>
                                      </p:tavLst>
                                    </p:anim>
                                    <p:animEffect transition="in" filter="fade">
                                      <p:cBhvr>
                                        <p:cTn id="9" dur="500"/>
                                        <p:tgtEl>
                                          <p:spTgt spid="10242">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0242">
                                            <p:txEl>
                                              <p:pRg st="1" end="1"/>
                                            </p:txEl>
                                          </p:spTgt>
                                        </p:tgtEl>
                                        <p:attrNameLst>
                                          <p:attrName>style.visibility</p:attrName>
                                        </p:attrNameLst>
                                      </p:cBhvr>
                                      <p:to>
                                        <p:strVal val="visible"/>
                                      </p:to>
                                    </p:set>
                                    <p:anim calcmode="lin" valueType="num">
                                      <p:cBhvr>
                                        <p:cTn id="14" dur="500" fill="hold"/>
                                        <p:tgtEl>
                                          <p:spTgt spid="10242">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10242">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10242">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0242">
                                            <p:txEl>
                                              <p:pRg st="1" end="1"/>
                                            </p:txEl>
                                          </p:spTgt>
                                        </p:tgtEl>
                                        <p:attrNameLst>
                                          <p:attrName>style.visibility</p:attrName>
                                        </p:attrNameLst>
                                      </p:cBhvr>
                                      <p:to>
                                        <p:strVal val="visible"/>
                                      </p:to>
                                    </p:set>
                                    <p:anim calcmode="lin" valueType="num">
                                      <p:cBhvr>
                                        <p:cTn id="21" dur="500" fill="hold"/>
                                        <p:tgtEl>
                                          <p:spTgt spid="10242">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10242">
                                            <p:txEl>
                                              <p:pRg st="1" end="1"/>
                                            </p:txEl>
                                          </p:spTgt>
                                        </p:tgtEl>
                                        <p:attrNameLst>
                                          <p:attrName>ppt_h</p:attrName>
                                        </p:attrNameLst>
                                      </p:cBhvr>
                                      <p:tavLst>
                                        <p:tav tm="0">
                                          <p:val>
                                            <p:fltVal val="0"/>
                                          </p:val>
                                        </p:tav>
                                        <p:tav tm="100000">
                                          <p:val>
                                            <p:strVal val="#ppt_h"/>
                                          </p:val>
                                        </p:tav>
                                      </p:tavLst>
                                    </p:anim>
                                    <p:animEffect transition="in" filter="fade">
                                      <p:cBhvr>
                                        <p:cTn id="23" dur="500"/>
                                        <p:tgtEl>
                                          <p:spTgt spid="10242">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0248"/>
                                        </p:tgtEl>
                                        <p:attrNameLst>
                                          <p:attrName>style.visibility</p:attrName>
                                        </p:attrNameLst>
                                      </p:cBhvr>
                                      <p:to>
                                        <p:strVal val="visible"/>
                                      </p:to>
                                    </p:set>
                                    <p:animEffect transition="in" filter="wipe(down)">
                                      <p:cBhvr>
                                        <p:cTn id="28" dur="500"/>
                                        <p:tgtEl>
                                          <p:spTgt spid="102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034" name="Group 2"/>
          <p:cNvGrpSpPr/>
          <p:nvPr/>
        </p:nvGrpSpPr>
        <p:grpSpPr bwMode="auto">
          <a:xfrm>
            <a:off x="1852613" y="1146175"/>
            <a:ext cx="4893226" cy="810568"/>
            <a:chOff x="0" y="0"/>
            <a:chExt cx="7710" cy="1276"/>
          </a:xfrm>
        </p:grpSpPr>
        <p:sp>
          <p:nvSpPr>
            <p:cNvPr id="44041" name="矩形 7"/>
            <p:cNvSpPr>
              <a:spLocks noChangeArrowheads="1"/>
            </p:cNvSpPr>
            <p:nvPr/>
          </p:nvSpPr>
          <p:spPr bwMode="auto">
            <a:xfrm>
              <a:off x="928" y="0"/>
              <a:ext cx="2634" cy="1200"/>
            </a:xfrm>
            <a:custGeom>
              <a:avLst/>
              <a:gdLst>
                <a:gd name="T0" fmla="*/ 0 w 2520280"/>
                <a:gd name="T1" fmla="*/ 1 h 1872208"/>
                <a:gd name="T2" fmla="*/ 3 w 2520280"/>
                <a:gd name="T3" fmla="*/ 1 h 1872208"/>
                <a:gd name="T4" fmla="*/ 0 w 2520280"/>
                <a:gd name="T5" fmla="*/ 1 h 1872208"/>
                <a:gd name="T6" fmla="*/ 0 w 2520280"/>
                <a:gd name="T7" fmla="*/ 0 h 1872208"/>
                <a:gd name="T8" fmla="*/ 0 w 2520280"/>
                <a:gd name="T9" fmla="*/ 0 h 1872208"/>
                <a:gd name="T10" fmla="*/ 0 w 2520280"/>
                <a:gd name="T11" fmla="*/ 0 h 187220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rgbClr val="DDDDDD"/>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4042" name="任意多边形 16"/>
            <p:cNvSpPr>
              <a:spLocks noChangeArrowheads="1"/>
            </p:cNvSpPr>
            <p:nvPr/>
          </p:nvSpPr>
          <p:spPr bwMode="auto">
            <a:xfrm>
              <a:off x="46" y="454"/>
              <a:ext cx="826" cy="760"/>
            </a:xfrm>
            <a:custGeom>
              <a:avLst/>
              <a:gdLst>
                <a:gd name="T0" fmla="*/ 0 w 696310"/>
                <a:gd name="T1" fmla="*/ 0 h 696310"/>
                <a:gd name="T2" fmla="*/ 1 w 696310"/>
                <a:gd name="T3" fmla="*/ 0 h 696310"/>
                <a:gd name="T4" fmla="*/ 1 w 696310"/>
                <a:gd name="T5" fmla="*/ 0 h 696310"/>
                <a:gd name="T6" fmla="*/ 1 w 696310"/>
                <a:gd name="T7" fmla="*/ 0 h 696310"/>
                <a:gd name="T8" fmla="*/ 1 w 696310"/>
                <a:gd name="T9" fmla="*/ 1 h 696310"/>
                <a:gd name="T10" fmla="*/ 0 w 696310"/>
                <a:gd name="T11" fmla="*/ 1 h 696310"/>
                <a:gd name="T12" fmla="*/ 0 w 696310"/>
                <a:gd name="T13" fmla="*/ 0 h 6963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6310" h="696310">
                  <a:moveTo>
                    <a:pt x="0" y="0"/>
                  </a:moveTo>
                  <a:lnTo>
                    <a:pt x="459827" y="0"/>
                  </a:lnTo>
                  <a:lnTo>
                    <a:pt x="459827" y="236483"/>
                  </a:lnTo>
                  <a:lnTo>
                    <a:pt x="696310" y="236483"/>
                  </a:lnTo>
                  <a:lnTo>
                    <a:pt x="696310" y="696310"/>
                  </a:lnTo>
                  <a:lnTo>
                    <a:pt x="0" y="696310"/>
                  </a:lnTo>
                  <a:lnTo>
                    <a:pt x="0" y="0"/>
                  </a:lnTo>
                  <a:close/>
                </a:path>
              </a:pathLst>
            </a:custGeom>
            <a:solidFill>
              <a:srgbClr val="00808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4043" name="矩形 17"/>
            <p:cNvSpPr>
              <a:spLocks noChangeArrowheads="1"/>
            </p:cNvSpPr>
            <p:nvPr/>
          </p:nvSpPr>
          <p:spPr bwMode="auto">
            <a:xfrm>
              <a:off x="616" y="374"/>
              <a:ext cx="258" cy="265"/>
            </a:xfrm>
            <a:prstGeom prst="rect">
              <a:avLst/>
            </a:prstGeom>
            <a:solidFill>
              <a:srgbClr val="008080">
                <a:alpha val="5098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215900" rIns="179705" bIns="0" anchor="ctr"/>
            <a:lstStyle/>
            <a:p>
              <a:pPr algn="ctr" eaLnBrk="1" hangingPunct="1">
                <a:buFont typeface="Arial" panose="020B0604020202020204" pitchFamily="34" charset="0"/>
                <a:buNone/>
              </a:pPr>
              <a:endParaRPr lang="zh-CN" altLang="en-US" sz="400">
                <a:solidFill>
                  <a:srgbClr val="FFFFFF"/>
                </a:solidFill>
              </a:endParaRPr>
            </a:p>
          </p:txBody>
        </p:sp>
        <p:sp>
          <p:nvSpPr>
            <p:cNvPr id="44044" name="文本框 6151"/>
            <p:cNvSpPr txBox="1">
              <a:spLocks noChangeArrowheads="1"/>
            </p:cNvSpPr>
            <p:nvPr/>
          </p:nvSpPr>
          <p:spPr bwMode="auto">
            <a:xfrm>
              <a:off x="924" y="432"/>
              <a:ext cx="6786"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2800" b="1">
                  <a:solidFill>
                    <a:srgbClr val="006666"/>
                  </a:solidFill>
                  <a:latin typeface="微软雅黑" panose="020B0503020204020204" pitchFamily="34" charset="-122"/>
                  <a:ea typeface="微软雅黑" panose="020B0503020204020204" pitchFamily="34" charset="-122"/>
                  <a:sym typeface="宋体" panose="02010600030101010101" pitchFamily="2" charset="-122"/>
                </a:rPr>
                <a:t>  </a:t>
              </a:r>
              <a:r>
                <a:rPr lang="zh-CN" altLang="en-US" sz="2800" b="1">
                  <a:solidFill>
                    <a:srgbClr val="006666"/>
                  </a:solidFill>
                  <a:latin typeface="微软雅黑" panose="020B0503020204020204" pitchFamily="34" charset="-122"/>
                  <a:ea typeface="微软雅黑" panose="020B0503020204020204" pitchFamily="34" charset="-122"/>
                  <a:sym typeface="宋体" panose="02010600030101010101" pitchFamily="2" charset="-122"/>
                </a:rPr>
                <a:t>人民行使国家权力的机关</a:t>
              </a:r>
              <a:endParaRPr lang="zh-CN" altLang="en-US" sz="2800" b="1">
                <a:solidFill>
                  <a:srgbClr val="006666"/>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4045" name="文本框 6152"/>
            <p:cNvSpPr txBox="1">
              <a:spLocks noChangeArrowheads="1"/>
            </p:cNvSpPr>
            <p:nvPr/>
          </p:nvSpPr>
          <p:spPr bwMode="auto">
            <a:xfrm>
              <a:off x="0" y="454"/>
              <a:ext cx="872"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800">
                  <a:solidFill>
                    <a:srgbClr val="0000FF"/>
                  </a:solidFill>
                  <a:latin typeface="微软雅黑" panose="020B0503020204020204" pitchFamily="34" charset="-122"/>
                  <a:ea typeface="微软雅黑" panose="020B0503020204020204" pitchFamily="34" charset="-122"/>
                </a:rPr>
                <a:t>一</a:t>
              </a:r>
              <a:endParaRPr lang="zh-CN" altLang="en-US" sz="2800">
                <a:solidFill>
                  <a:srgbClr val="0000FF"/>
                </a:solidFill>
                <a:latin typeface="微软雅黑" panose="020B0503020204020204" pitchFamily="34" charset="-122"/>
                <a:ea typeface="微软雅黑" panose="020B0503020204020204" pitchFamily="34" charset="-122"/>
              </a:endParaRPr>
            </a:p>
          </p:txBody>
        </p:sp>
      </p:grpSp>
      <p:sp>
        <p:nvSpPr>
          <p:cNvPr id="44035" name="文本框 4103"/>
          <p:cNvSpPr txBox="1">
            <a:spLocks noChangeArrowheads="1"/>
          </p:cNvSpPr>
          <p:nvPr/>
        </p:nvSpPr>
        <p:spPr bwMode="auto">
          <a:xfrm>
            <a:off x="1852613" y="642938"/>
            <a:ext cx="2001837" cy="586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a:solidFill>
                  <a:srgbClr val="006666"/>
                </a:solidFill>
                <a:ea typeface="方正姚体" panose="02010601030101010101" pitchFamily="2" charset="-122"/>
              </a:rPr>
              <a:t>讲授新课</a:t>
            </a:r>
            <a:endParaRPr lang="zh-CN" altLang="en-US" sz="3200" b="1">
              <a:solidFill>
                <a:srgbClr val="006666"/>
              </a:solidFill>
              <a:ea typeface="方正姚体" panose="02010601030101010101" pitchFamily="2" charset="-122"/>
            </a:endParaRPr>
          </a:p>
        </p:txBody>
      </p:sp>
      <p:sp>
        <p:nvSpPr>
          <p:cNvPr id="2" name="圆角矩形 21"/>
          <p:cNvSpPr>
            <a:spLocks noChangeArrowheads="1"/>
          </p:cNvSpPr>
          <p:nvPr/>
        </p:nvSpPr>
        <p:spPr bwMode="auto">
          <a:xfrm>
            <a:off x="2136775" y="2565400"/>
            <a:ext cx="2230438" cy="2230438"/>
          </a:xfrm>
          <a:prstGeom prst="roundRect">
            <a:avLst>
              <a:gd name="adj" fmla="val 16667"/>
            </a:avLst>
          </a:prstGeom>
          <a:solidFill>
            <a:srgbClr val="0066FF"/>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defRPr/>
            </a:pPr>
            <a:r>
              <a:rPr lang="zh-CN" altLang="en-US" sz="3600" b="1" smtClean="0">
                <a:solidFill>
                  <a:srgbClr val="FFFF00"/>
                </a:solidFill>
                <a:effectLst>
                  <a:outerShdw blurRad="38100" dist="38100" dir="2700000" algn="tl">
                    <a:srgbClr val="000000"/>
                  </a:outerShdw>
                </a:effectLst>
                <a:latin typeface="Trebuchet MS" panose="020B0603020202020204" pitchFamily="34" charset="0"/>
                <a:sym typeface="+mn-ea"/>
              </a:rPr>
              <a:t>人民行使</a:t>
            </a:r>
            <a:r>
              <a:rPr lang="zh-CN" altLang="en-US" sz="3600" b="1" noProof="1" smtClean="0">
                <a:solidFill>
                  <a:srgbClr val="FFFF00"/>
                </a:solidFill>
                <a:effectLst>
                  <a:outerShdw blurRad="38100" dist="38100" dir="2700000" algn="tl">
                    <a:srgbClr val="000000"/>
                  </a:outerShdw>
                </a:effectLst>
                <a:latin typeface="Trebuchet MS" panose="020B0603020202020204" pitchFamily="34" charset="0"/>
                <a:sym typeface="+mn-ea"/>
              </a:rPr>
              <a:t>国家权力机关</a:t>
            </a:r>
            <a:endParaRPr lang="zh-CN" altLang="en-US" sz="3600" b="1" noProof="1" smtClean="0">
              <a:solidFill>
                <a:srgbClr val="FFFF00"/>
              </a:solidFill>
              <a:effectLst>
                <a:outerShdw blurRad="38100" dist="38100" dir="2700000" algn="tl">
                  <a:srgbClr val="000000"/>
                </a:outerShdw>
              </a:effectLst>
              <a:latin typeface="Trebuchet MS" panose="020B0603020202020204" pitchFamily="34" charset="0"/>
              <a:sym typeface="+mn-ea"/>
            </a:endParaRPr>
          </a:p>
        </p:txBody>
      </p:sp>
      <p:sp>
        <p:nvSpPr>
          <p:cNvPr id="3" name="圆角矩形 31"/>
          <p:cNvSpPr>
            <a:spLocks noChangeArrowheads="1"/>
          </p:cNvSpPr>
          <p:nvPr/>
        </p:nvSpPr>
        <p:spPr bwMode="auto">
          <a:xfrm>
            <a:off x="5232400" y="2420938"/>
            <a:ext cx="4392613" cy="863600"/>
          </a:xfrm>
          <a:prstGeom prst="roundRect">
            <a:avLst>
              <a:gd name="adj" fmla="val 16667"/>
            </a:avLst>
          </a:prstGeom>
          <a:solidFill>
            <a:srgbClr val="0066FF"/>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3600" b="1" noProof="1" smtClean="0">
                <a:solidFill>
                  <a:srgbClr val="FFFF00"/>
                </a:solidFill>
                <a:effectLst>
                  <a:outerShdw blurRad="38100" dist="38100" dir="2700000" algn="tl">
                    <a:srgbClr val="000000"/>
                  </a:outerShdw>
                </a:effectLst>
                <a:latin typeface="Trebuchet MS" panose="020B0603020202020204" pitchFamily="34" charset="0"/>
                <a:sym typeface="+mn-ea"/>
              </a:rPr>
              <a:t>全国人民代表大会</a:t>
            </a:r>
            <a:endParaRPr lang="zh-CN" altLang="en-US" sz="3600" b="1" noProof="1" smtClean="0">
              <a:solidFill>
                <a:srgbClr val="FFFF00"/>
              </a:solidFill>
              <a:effectLst>
                <a:outerShdw blurRad="38100" dist="38100" dir="2700000" algn="tl">
                  <a:srgbClr val="000000"/>
                </a:outerShdw>
              </a:effectLst>
              <a:latin typeface="Trebuchet MS" panose="020B0603020202020204" pitchFamily="34" charset="0"/>
              <a:sym typeface="+mn-ea"/>
            </a:endParaRPr>
          </a:p>
        </p:txBody>
      </p:sp>
      <p:sp>
        <p:nvSpPr>
          <p:cNvPr id="4" name="圆角矩形 25"/>
          <p:cNvSpPr>
            <a:spLocks noChangeArrowheads="1"/>
          </p:cNvSpPr>
          <p:nvPr/>
        </p:nvSpPr>
        <p:spPr bwMode="auto">
          <a:xfrm>
            <a:off x="5160963" y="4221163"/>
            <a:ext cx="4464050" cy="936625"/>
          </a:xfrm>
          <a:prstGeom prst="roundRect">
            <a:avLst>
              <a:gd name="adj" fmla="val 16667"/>
            </a:avLst>
          </a:prstGeom>
          <a:solidFill>
            <a:srgbClr val="0066FF"/>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3600" b="1" noProof="1" smtClean="0">
                <a:solidFill>
                  <a:srgbClr val="FFFF00"/>
                </a:solidFill>
                <a:effectLst>
                  <a:outerShdw blurRad="38100" dist="38100" dir="2700000" algn="tl">
                    <a:srgbClr val="000000"/>
                  </a:outerShdw>
                </a:effectLst>
                <a:latin typeface="Trebuchet MS" panose="020B0603020202020204" pitchFamily="34" charset="0"/>
                <a:sym typeface="+mn-ea"/>
              </a:rPr>
              <a:t>地方人民代表大会</a:t>
            </a:r>
            <a:endParaRPr lang="zh-CN" altLang="en-US" sz="3600" b="1" noProof="1" smtClean="0">
              <a:solidFill>
                <a:srgbClr val="FFFF00"/>
              </a:solidFill>
              <a:effectLst>
                <a:outerShdw blurRad="38100" dist="38100" dir="2700000" algn="tl">
                  <a:srgbClr val="000000"/>
                </a:outerShdw>
              </a:effectLst>
              <a:latin typeface="Trebuchet MS" panose="020B0603020202020204" pitchFamily="34" charset="0"/>
              <a:sym typeface="+mn-ea"/>
            </a:endParaRPr>
          </a:p>
        </p:txBody>
      </p:sp>
      <p:sp>
        <p:nvSpPr>
          <p:cNvPr id="5" name="左大括号 40"/>
          <p:cNvSpPr/>
          <p:nvPr/>
        </p:nvSpPr>
        <p:spPr bwMode="auto">
          <a:xfrm>
            <a:off x="4727575" y="2493963"/>
            <a:ext cx="152400" cy="2374900"/>
          </a:xfrm>
          <a:prstGeom prst="leftBrace">
            <a:avLst>
              <a:gd name="adj1" fmla="val 18397"/>
              <a:gd name="adj2" fmla="val 50000"/>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a:lstStyle/>
          <a:p>
            <a:pPr eaLnBrk="1" hangingPunct="1">
              <a:buFont typeface="Arial" panose="020B0604020202020204" pitchFamily="34" charset="0"/>
              <a:buNone/>
            </a:pPr>
            <a:endParaRPr lang="zh-CN" altLang="en-US">
              <a:latin typeface="Trebuchet MS" panose="020B0603020202020204" pitchFamily="34" charset="0"/>
            </a:endParaRPr>
          </a:p>
        </p:txBody>
      </p:sp>
      <p:sp>
        <p:nvSpPr>
          <p:cNvPr id="6" name="TextBox 35"/>
          <p:cNvSpPr txBox="1">
            <a:spLocks noChangeArrowheads="1"/>
          </p:cNvSpPr>
          <p:nvPr/>
        </p:nvSpPr>
        <p:spPr bwMode="auto">
          <a:xfrm>
            <a:off x="5737225" y="3357563"/>
            <a:ext cx="3240088"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2800" b="1">
                <a:solidFill>
                  <a:srgbClr val="FF0000"/>
                </a:solidFill>
                <a:latin typeface="楷体_GB2312" pitchFamily="49" charset="-122"/>
                <a:ea typeface="楷体_GB2312" pitchFamily="49" charset="-122"/>
              </a:rPr>
              <a:t>(</a:t>
            </a:r>
            <a:r>
              <a:rPr lang="zh-CN" altLang="en-US" sz="2800" b="1">
                <a:solidFill>
                  <a:srgbClr val="FF0000"/>
                </a:solidFill>
                <a:latin typeface="楷体_GB2312" pitchFamily="49" charset="-122"/>
                <a:ea typeface="楷体_GB2312" pitchFamily="49" charset="-122"/>
              </a:rPr>
              <a:t>最高国家权力机关</a:t>
            </a:r>
            <a:r>
              <a:rPr lang="en-US" altLang="zh-CN" sz="2800" b="1">
                <a:solidFill>
                  <a:srgbClr val="FF0000"/>
                </a:solidFill>
                <a:latin typeface="楷体_GB2312" pitchFamily="49" charset="-122"/>
                <a:ea typeface="楷体_GB2312" pitchFamily="49" charset="-122"/>
              </a:rPr>
              <a:t>)</a:t>
            </a:r>
            <a:endParaRPr lang="en-US" altLang="zh-CN" sz="2800" b="1">
              <a:solidFill>
                <a:srgbClr val="FF0000"/>
              </a:solidFill>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ppt_x</p:attrName>
                                        </p:attrNameLst>
                                      </p:cBhvr>
                                      <p:tavLst>
                                        <p:tav tm="0">
                                          <p:val>
                                            <p:strVal val="1+#ppt_w/2"/>
                                          </p:val>
                                        </p:tav>
                                        <p:tav tm="100000">
                                          <p:val>
                                            <p:strVal val="#ppt_x"/>
                                          </p:val>
                                        </p:tav>
                                      </p:tavLst>
                                    </p:anim>
                                    <p:anim calcmode="lin" valueType="num">
                                      <p:cBhvr>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ppt_x</p:attrName>
                                        </p:attrNameLst>
                                      </p:cBhvr>
                                      <p:tavLst>
                                        <p:tav tm="0">
                                          <p:val>
                                            <p:strVal val="1+#ppt_w/2"/>
                                          </p:val>
                                        </p:tav>
                                        <p:tav tm="100000">
                                          <p:val>
                                            <p:strVal val="#ppt_x"/>
                                          </p:val>
                                        </p:tav>
                                      </p:tavLst>
                                    </p:anim>
                                    <p:anim calcmode="lin" valueType="num">
                                      <p:cBhvr>
                                        <p:cTn id="17" dur="50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16" presetClass="entr" presetSubtype="42"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outHorizontal)">
                                      <p:cBhvr>
                                        <p:cTn id="21" dur="500"/>
                                        <p:tgtEl>
                                          <p:spTgt spid="5"/>
                                        </p:tgtEl>
                                      </p:cBhvr>
                                    </p:animEffect>
                                  </p:childTnLst>
                                </p:cTn>
                              </p:par>
                            </p:childTnLst>
                          </p:cTn>
                        </p:par>
                        <p:par>
                          <p:cTn id="22" fill="hold">
                            <p:stCondLst>
                              <p:cond delay="2000"/>
                            </p:stCondLst>
                            <p:childTnLst>
                              <p:par>
                                <p:cTn id="23" presetID="1" presetClass="entr" presetSubtype="0" fill="hold" grpId="0" nodeType="afterEffect">
                                  <p:stCondLst>
                                    <p:cond delay="0"/>
                                  </p:stCondLst>
                                  <p:childTnLst>
                                    <p:set>
                                      <p:cBhvr>
                                        <p:cTn id="24" dur="1" fill="hold">
                                          <p:stCondLst>
                                            <p:cond delay="499"/>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5" grpId="0" bldLvl="0" animBg="1"/>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文本框 3"/>
          <p:cNvSpPr txBox="1">
            <a:spLocks noChangeArrowheads="1"/>
          </p:cNvSpPr>
          <p:nvPr/>
        </p:nvSpPr>
        <p:spPr bwMode="auto">
          <a:xfrm>
            <a:off x="5232400" y="1676400"/>
            <a:ext cx="16129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800" b="1">
                <a:solidFill>
                  <a:srgbClr val="FF0000"/>
                </a:solidFill>
                <a:latin typeface="黑体" panose="02010609060101010101" pitchFamily="2" charset="-122"/>
                <a:ea typeface="黑体" panose="02010609060101010101" pitchFamily="2" charset="-122"/>
              </a:rPr>
              <a:t>学习目标</a:t>
            </a:r>
            <a:endParaRPr lang="zh-CN" altLang="en-US" sz="2800" b="1">
              <a:solidFill>
                <a:srgbClr val="FF0000"/>
              </a:solidFill>
              <a:latin typeface="黑体" panose="02010609060101010101" pitchFamily="2" charset="-122"/>
              <a:ea typeface="黑体" panose="02010609060101010101" pitchFamily="2" charset="-122"/>
            </a:endParaRPr>
          </a:p>
        </p:txBody>
      </p:sp>
      <p:sp>
        <p:nvSpPr>
          <p:cNvPr id="45059" name="文本框 4103"/>
          <p:cNvSpPr txBox="1">
            <a:spLocks noChangeArrowheads="1"/>
          </p:cNvSpPr>
          <p:nvPr/>
        </p:nvSpPr>
        <p:spPr bwMode="auto">
          <a:xfrm>
            <a:off x="1746250" y="511175"/>
            <a:ext cx="2144713" cy="586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a:solidFill>
                  <a:srgbClr val="006666"/>
                </a:solidFill>
                <a:ea typeface="方正姚体" panose="02010601030101010101" pitchFamily="2" charset="-122"/>
              </a:rPr>
              <a:t>讲授新课</a:t>
            </a:r>
            <a:endParaRPr lang="zh-CN" altLang="en-US" sz="3200" b="1">
              <a:solidFill>
                <a:srgbClr val="006666"/>
              </a:solidFill>
              <a:ea typeface="方正姚体" panose="02010601030101010101" pitchFamily="2" charset="-122"/>
            </a:endParaRPr>
          </a:p>
        </p:txBody>
      </p:sp>
      <p:pic>
        <p:nvPicPr>
          <p:cNvPr id="45060"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065338" y="1123950"/>
            <a:ext cx="7704137"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文本框 1"/>
          <p:cNvSpPr txBox="1">
            <a:spLocks noChangeArrowheads="1"/>
          </p:cNvSpPr>
          <p:nvPr/>
        </p:nvSpPr>
        <p:spPr bwMode="auto">
          <a:xfrm>
            <a:off x="2424113" y="1143000"/>
            <a:ext cx="5543550" cy="3969385"/>
          </a:xfrm>
          <a:prstGeom prst="rect">
            <a:avLst/>
          </a:prstGeom>
          <a:noFill/>
          <a:ln w="9525">
            <a:solidFill>
              <a:srgbClr val="002060"/>
            </a:solidFill>
            <a:miter lim="800000"/>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2800" b="1">
                <a:solidFill>
                  <a:srgbClr val="0070C0"/>
                </a:solidFill>
              </a:rPr>
              <a:t>   </a:t>
            </a:r>
            <a:r>
              <a:rPr lang="zh-CN" altLang="en-US" sz="2800" b="1">
                <a:solidFill>
                  <a:srgbClr val="0070C0"/>
                </a:solidFill>
              </a:rPr>
              <a:t>人民行使国家权力的机关是全国人民代表大会和地方各级人民代表大会。</a:t>
            </a:r>
            <a:endParaRPr lang="zh-CN" altLang="en-US" sz="2800" b="1">
              <a:solidFill>
                <a:srgbClr val="0070C0"/>
              </a:solidFill>
            </a:endParaRPr>
          </a:p>
          <a:p>
            <a:pPr eaLnBrk="1" hangingPunct="1">
              <a:buFont typeface="Arial" panose="020B0604020202020204" pitchFamily="34" charset="0"/>
              <a:buNone/>
            </a:pPr>
            <a:r>
              <a:rPr lang="zh-CN" altLang="en-US" sz="2800" b="1">
                <a:solidFill>
                  <a:srgbClr val="0070C0"/>
                </a:solidFill>
              </a:rPr>
              <a:t>     全国人民代表大会是最高国家权力机关，在整个国家机关体系中居于最高地位。</a:t>
            </a:r>
            <a:endParaRPr lang="zh-CN" altLang="en-US" sz="2800" b="1">
              <a:solidFill>
                <a:srgbClr val="0070C0"/>
              </a:solidFill>
            </a:endParaRPr>
          </a:p>
          <a:p>
            <a:pPr eaLnBrk="1" hangingPunct="1">
              <a:buFont typeface="Arial" panose="020B0604020202020204" pitchFamily="34" charset="0"/>
              <a:buNone/>
            </a:pPr>
            <a:r>
              <a:rPr lang="zh-CN" altLang="en-US" sz="2800" b="1">
                <a:solidFill>
                  <a:srgbClr val="0070C0"/>
                </a:solidFill>
              </a:rPr>
              <a:t>     地方各级人民代表大会是地方国家权力机关。它是本行政区域内人民行使国家权力的机关。。</a:t>
            </a:r>
            <a:endParaRPr lang="zh-CN" altLang="en-US" sz="2800" b="1">
              <a:solidFill>
                <a:srgbClr val="0070C0"/>
              </a:solidFill>
            </a:endParaRPr>
          </a:p>
        </p:txBody>
      </p:sp>
      <p:pic>
        <p:nvPicPr>
          <p:cNvPr id="46083" name="图片 4" descr="图片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248525" y="3862388"/>
            <a:ext cx="3184525" cy="282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4" name="文本框 4103"/>
          <p:cNvSpPr txBox="1">
            <a:spLocks noChangeArrowheads="1"/>
          </p:cNvSpPr>
          <p:nvPr/>
        </p:nvSpPr>
        <p:spPr bwMode="auto">
          <a:xfrm>
            <a:off x="1817688" y="531813"/>
            <a:ext cx="2001837" cy="586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a:solidFill>
                  <a:srgbClr val="006666"/>
                </a:solidFill>
                <a:ea typeface="方正姚体" panose="02010601030101010101" pitchFamily="2" charset="-122"/>
              </a:rPr>
              <a:t>讲授新课</a:t>
            </a:r>
            <a:endParaRPr lang="zh-CN" altLang="en-US" sz="3200" b="1">
              <a:solidFill>
                <a:srgbClr val="006666"/>
              </a:solidFill>
              <a:ea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box(in)">
                                      <p:cBhvr>
                                        <p:cTn id="7" dur="20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106" name="Group 2"/>
          <p:cNvGrpSpPr/>
          <p:nvPr/>
        </p:nvGrpSpPr>
        <p:grpSpPr bwMode="auto">
          <a:xfrm>
            <a:off x="1849438" y="927100"/>
            <a:ext cx="3940369" cy="809913"/>
            <a:chOff x="0" y="0"/>
            <a:chExt cx="6210" cy="1274"/>
          </a:xfrm>
        </p:grpSpPr>
        <p:sp>
          <p:nvSpPr>
            <p:cNvPr id="47110" name="矩形 7"/>
            <p:cNvSpPr>
              <a:spLocks noChangeArrowheads="1"/>
            </p:cNvSpPr>
            <p:nvPr/>
          </p:nvSpPr>
          <p:spPr bwMode="auto">
            <a:xfrm>
              <a:off x="882" y="0"/>
              <a:ext cx="2634" cy="1200"/>
            </a:xfrm>
            <a:custGeom>
              <a:avLst/>
              <a:gdLst>
                <a:gd name="T0" fmla="*/ 0 w 2520280"/>
                <a:gd name="T1" fmla="*/ 1 h 1872208"/>
                <a:gd name="T2" fmla="*/ 3 w 2520280"/>
                <a:gd name="T3" fmla="*/ 1 h 1872208"/>
                <a:gd name="T4" fmla="*/ 0 w 2520280"/>
                <a:gd name="T5" fmla="*/ 1 h 1872208"/>
                <a:gd name="T6" fmla="*/ 0 w 2520280"/>
                <a:gd name="T7" fmla="*/ 0 h 1872208"/>
                <a:gd name="T8" fmla="*/ 0 w 2520280"/>
                <a:gd name="T9" fmla="*/ 0 h 1872208"/>
                <a:gd name="T10" fmla="*/ 0 w 2520280"/>
                <a:gd name="T11" fmla="*/ 0 h 187220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rgbClr val="DDDDDD"/>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7111" name="任意多边形 16"/>
            <p:cNvSpPr>
              <a:spLocks noChangeArrowheads="1"/>
            </p:cNvSpPr>
            <p:nvPr/>
          </p:nvSpPr>
          <p:spPr bwMode="auto">
            <a:xfrm>
              <a:off x="0" y="454"/>
              <a:ext cx="826" cy="760"/>
            </a:xfrm>
            <a:custGeom>
              <a:avLst/>
              <a:gdLst>
                <a:gd name="T0" fmla="*/ 0 w 696310"/>
                <a:gd name="T1" fmla="*/ 0 h 696310"/>
                <a:gd name="T2" fmla="*/ 1 w 696310"/>
                <a:gd name="T3" fmla="*/ 0 h 696310"/>
                <a:gd name="T4" fmla="*/ 1 w 696310"/>
                <a:gd name="T5" fmla="*/ 0 h 696310"/>
                <a:gd name="T6" fmla="*/ 1 w 696310"/>
                <a:gd name="T7" fmla="*/ 0 h 696310"/>
                <a:gd name="T8" fmla="*/ 1 w 696310"/>
                <a:gd name="T9" fmla="*/ 1 h 696310"/>
                <a:gd name="T10" fmla="*/ 0 w 696310"/>
                <a:gd name="T11" fmla="*/ 1 h 696310"/>
                <a:gd name="T12" fmla="*/ 0 w 696310"/>
                <a:gd name="T13" fmla="*/ 0 h 6963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6310" h="696310">
                  <a:moveTo>
                    <a:pt x="0" y="0"/>
                  </a:moveTo>
                  <a:lnTo>
                    <a:pt x="459827" y="0"/>
                  </a:lnTo>
                  <a:lnTo>
                    <a:pt x="459827" y="236483"/>
                  </a:lnTo>
                  <a:lnTo>
                    <a:pt x="696310" y="236483"/>
                  </a:lnTo>
                  <a:lnTo>
                    <a:pt x="696310" y="696310"/>
                  </a:lnTo>
                  <a:lnTo>
                    <a:pt x="0" y="696310"/>
                  </a:lnTo>
                  <a:lnTo>
                    <a:pt x="0" y="0"/>
                  </a:lnTo>
                  <a:close/>
                </a:path>
              </a:pathLst>
            </a:custGeom>
            <a:solidFill>
              <a:srgbClr val="00808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7112" name="矩形 17"/>
            <p:cNvSpPr>
              <a:spLocks noChangeArrowheads="1"/>
            </p:cNvSpPr>
            <p:nvPr/>
          </p:nvSpPr>
          <p:spPr bwMode="auto">
            <a:xfrm>
              <a:off x="570" y="374"/>
              <a:ext cx="258" cy="265"/>
            </a:xfrm>
            <a:prstGeom prst="rect">
              <a:avLst/>
            </a:prstGeom>
            <a:solidFill>
              <a:srgbClr val="008080">
                <a:alpha val="5098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215900" rIns="179705" bIns="0" anchor="ctr"/>
            <a:lstStyle/>
            <a:p>
              <a:pPr algn="ctr" eaLnBrk="1" hangingPunct="1">
                <a:buFont typeface="Arial" panose="020B0604020202020204" pitchFamily="34" charset="0"/>
                <a:buNone/>
              </a:pPr>
              <a:endParaRPr lang="zh-CN" altLang="en-US" sz="400">
                <a:solidFill>
                  <a:srgbClr val="FFFFFF"/>
                </a:solidFill>
              </a:endParaRPr>
            </a:p>
          </p:txBody>
        </p:sp>
        <p:sp>
          <p:nvSpPr>
            <p:cNvPr id="47113" name="文本框 6151"/>
            <p:cNvSpPr txBox="1">
              <a:spLocks noChangeArrowheads="1"/>
            </p:cNvSpPr>
            <p:nvPr/>
          </p:nvSpPr>
          <p:spPr bwMode="auto">
            <a:xfrm>
              <a:off x="878" y="432"/>
              <a:ext cx="5332" cy="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800" b="1">
                  <a:solidFill>
                    <a:srgbClr val="006666"/>
                  </a:solidFill>
                  <a:latin typeface="微软雅黑" panose="020B0503020204020204" pitchFamily="34" charset="-122"/>
                  <a:ea typeface="微软雅黑" panose="020B0503020204020204" pitchFamily="34" charset="-122"/>
                  <a:sym typeface="宋体" panose="02010600030101010101" pitchFamily="2" charset="-122"/>
                </a:rPr>
                <a:t>人民代表大会的职权</a:t>
              </a:r>
              <a:endParaRPr lang="zh-CN" altLang="en-US" sz="2800" b="1">
                <a:solidFill>
                  <a:srgbClr val="006666"/>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7114" name="文本框 6152"/>
            <p:cNvSpPr txBox="1">
              <a:spLocks noChangeArrowheads="1"/>
            </p:cNvSpPr>
            <p:nvPr/>
          </p:nvSpPr>
          <p:spPr bwMode="auto">
            <a:xfrm>
              <a:off x="0" y="453"/>
              <a:ext cx="872" cy="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800">
                  <a:solidFill>
                    <a:srgbClr val="0000FF"/>
                  </a:solidFill>
                  <a:latin typeface="微软雅黑" panose="020B0503020204020204" pitchFamily="34" charset="-122"/>
                  <a:ea typeface="微软雅黑" panose="020B0503020204020204" pitchFamily="34" charset="-122"/>
                </a:rPr>
                <a:t>二</a:t>
              </a:r>
              <a:endParaRPr lang="zh-CN" altLang="en-US" sz="2800">
                <a:solidFill>
                  <a:srgbClr val="0000FF"/>
                </a:solidFill>
                <a:latin typeface="微软雅黑" panose="020B0503020204020204" pitchFamily="34" charset="-122"/>
                <a:ea typeface="微软雅黑" panose="020B0503020204020204" pitchFamily="34" charset="-122"/>
              </a:endParaRPr>
            </a:p>
          </p:txBody>
        </p:sp>
      </p:grpSp>
      <p:sp>
        <p:nvSpPr>
          <p:cNvPr id="47107" name="文本框 4103"/>
          <p:cNvSpPr txBox="1">
            <a:spLocks noChangeArrowheads="1"/>
          </p:cNvSpPr>
          <p:nvPr/>
        </p:nvSpPr>
        <p:spPr bwMode="auto">
          <a:xfrm>
            <a:off x="1852613" y="468313"/>
            <a:ext cx="2001837" cy="586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a:solidFill>
                  <a:srgbClr val="006666"/>
                </a:solidFill>
                <a:ea typeface="方正姚体" panose="02010601030101010101" pitchFamily="2" charset="-122"/>
              </a:rPr>
              <a:t>讲授新课</a:t>
            </a:r>
            <a:endParaRPr lang="zh-CN" altLang="en-US" sz="3200" b="1">
              <a:solidFill>
                <a:srgbClr val="006666"/>
              </a:solidFill>
              <a:ea typeface="方正姚体" panose="02010601030101010101" pitchFamily="2" charset="-122"/>
            </a:endParaRPr>
          </a:p>
        </p:txBody>
      </p:sp>
      <p:pic>
        <p:nvPicPr>
          <p:cNvPr id="47108" name="Picture 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279650" y="2032000"/>
            <a:ext cx="7129463" cy="3382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9" name="Text Box 10"/>
          <p:cNvSpPr txBox="1">
            <a:spLocks noChangeArrowheads="1"/>
          </p:cNvSpPr>
          <p:nvPr/>
        </p:nvSpPr>
        <p:spPr bwMode="auto">
          <a:xfrm>
            <a:off x="4224338" y="5630863"/>
            <a:ext cx="201930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4800" b="1">
                <a:solidFill>
                  <a:srgbClr val="FF0000"/>
                </a:solidFill>
              </a:rPr>
              <a:t>立法权</a:t>
            </a:r>
            <a:endParaRPr lang="zh-CN" altLang="en-US" sz="4800" b="1">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文本框 4103"/>
          <p:cNvSpPr txBox="1">
            <a:spLocks noChangeArrowheads="1"/>
          </p:cNvSpPr>
          <p:nvPr/>
        </p:nvSpPr>
        <p:spPr bwMode="auto">
          <a:xfrm>
            <a:off x="1852613" y="555625"/>
            <a:ext cx="2001837" cy="586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a:solidFill>
                  <a:srgbClr val="006666"/>
                </a:solidFill>
                <a:ea typeface="方正姚体" panose="02010601030101010101" pitchFamily="2" charset="-122"/>
              </a:rPr>
              <a:t>讲授新课</a:t>
            </a:r>
            <a:endParaRPr lang="zh-CN" altLang="en-US" sz="3200" b="1">
              <a:solidFill>
                <a:srgbClr val="006666"/>
              </a:solidFill>
              <a:ea typeface="方正姚体" panose="02010601030101010101" pitchFamily="2" charset="-122"/>
            </a:endParaRPr>
          </a:p>
        </p:txBody>
      </p:sp>
      <p:pic>
        <p:nvPicPr>
          <p:cNvPr id="48131"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992313" y="1470025"/>
            <a:ext cx="7416800" cy="331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2" name="Text Box 4"/>
          <p:cNvSpPr txBox="1">
            <a:spLocks noChangeArrowheads="1"/>
          </p:cNvSpPr>
          <p:nvPr/>
        </p:nvSpPr>
        <p:spPr bwMode="auto">
          <a:xfrm>
            <a:off x="2279650" y="4926013"/>
            <a:ext cx="8137525" cy="1322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4000" b="1">
                <a:solidFill>
                  <a:srgbClr val="FF0000"/>
                </a:solidFill>
              </a:rPr>
              <a:t>以上材料说明了人民代表大会还有哪方面的职权？</a:t>
            </a:r>
            <a:endParaRPr lang="zh-CN" altLang="en-US" sz="4000" b="1">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矩形 39938"/>
          <p:cNvSpPr>
            <a:spLocks noChangeArrowheads="1"/>
          </p:cNvSpPr>
          <p:nvPr/>
        </p:nvSpPr>
        <p:spPr bwMode="auto">
          <a:xfrm>
            <a:off x="6003925" y="3971925"/>
            <a:ext cx="30988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endParaRPr lang="zh-CN" altLang="en-US" sz="4400">
              <a:solidFill>
                <a:schemeClr val="tx2"/>
              </a:solidFill>
              <a:latin typeface="Times New Roman" panose="02020603050405020304" pitchFamily="18" charset="0"/>
            </a:endParaRPr>
          </a:p>
        </p:txBody>
      </p:sp>
      <p:sp>
        <p:nvSpPr>
          <p:cNvPr id="49155" name="文本框 4103"/>
          <p:cNvSpPr txBox="1">
            <a:spLocks noChangeArrowheads="1"/>
          </p:cNvSpPr>
          <p:nvPr/>
        </p:nvSpPr>
        <p:spPr bwMode="auto">
          <a:xfrm>
            <a:off x="1784350" y="541338"/>
            <a:ext cx="2246313" cy="586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a:solidFill>
                  <a:srgbClr val="006666"/>
                </a:solidFill>
                <a:ea typeface="方正姚体" panose="02010601030101010101" pitchFamily="2" charset="-122"/>
              </a:rPr>
              <a:t>讲授新课</a:t>
            </a:r>
            <a:endParaRPr lang="zh-CN" altLang="en-US" sz="3200" b="1">
              <a:solidFill>
                <a:srgbClr val="006666"/>
              </a:solidFill>
              <a:ea typeface="方正姚体" panose="02010601030101010101" pitchFamily="2" charset="-122"/>
            </a:endParaRPr>
          </a:p>
        </p:txBody>
      </p:sp>
      <p:sp>
        <p:nvSpPr>
          <p:cNvPr id="49156" name="WordArt 4"/>
          <p:cNvSpPr>
            <a:spLocks noChangeArrowheads="1" noChangeShapeType="1" noTextEdit="1"/>
          </p:cNvSpPr>
          <p:nvPr/>
        </p:nvSpPr>
        <p:spPr bwMode="auto">
          <a:xfrm>
            <a:off x="2784475" y="2347913"/>
            <a:ext cx="5976938" cy="2736850"/>
          </a:xfrm>
          <a:prstGeom prst="rect">
            <a:avLst/>
          </a:prstGeom>
        </p:spPr>
        <p:txBody>
          <a:bodyPr wrap="none" fromWordArt="1">
            <a:prstTxWarp prst="textCascadeUp">
              <a:avLst>
                <a:gd name="adj" fmla="val 44444"/>
              </a:avLst>
            </a:prstTxWarp>
            <a:scene3d>
              <a:camera prst="legacyPerspectiveFront">
                <a:rot lat="20519994" lon="1080000" rev="0"/>
              </a:camera>
              <a:lightRig rig="legacyFlat3" dir="r"/>
            </a:scene3d>
            <a:sp3d extrusionH="430200" prstMaterial="legacyMatte">
              <a:extrusionClr>
                <a:srgbClr val="FF6600"/>
              </a:extrusionClr>
            </a:sp3d>
          </a:bodyPr>
          <a:lstStyle/>
          <a:p>
            <a:pPr algn="ctr"/>
            <a:r>
              <a:rPr lang="zh-CN" altLang="en-US" sz="5400" b="1" kern="10">
                <a:ln w="9525">
                  <a:round/>
                </a:ln>
                <a:gradFill rotWithShape="1">
                  <a:gsLst>
                    <a:gs pos="0">
                      <a:srgbClr val="FFE701"/>
                    </a:gs>
                    <a:gs pos="100000">
                      <a:srgbClr val="FE3E02"/>
                    </a:gs>
                  </a:gsLst>
                  <a:lin ang="5400000" scaled="1"/>
                </a:gradFill>
                <a:latin typeface="黑体" panose="02010609060101010101" pitchFamily="2" charset="-122"/>
                <a:ea typeface="黑体" panose="02010609060101010101" pitchFamily="2" charset="-122"/>
              </a:rPr>
              <a:t>决定权</a:t>
            </a:r>
            <a:endParaRPr lang="zh-CN" altLang="en-US" sz="5400" b="1" kern="10">
              <a:ln w="9525">
                <a:round/>
              </a:ln>
              <a:gradFill rotWithShape="1">
                <a:gsLst>
                  <a:gs pos="0">
                    <a:srgbClr val="FFE701"/>
                  </a:gs>
                  <a:gs pos="100000">
                    <a:srgbClr val="FE3E02"/>
                  </a:gs>
                </a:gsLst>
                <a:lin ang="5400000" scaled="1"/>
              </a:gradFill>
              <a:latin typeface="黑体" panose="02010609060101010101" pitchFamily="2" charset="-122"/>
              <a:ea typeface="黑体" panose="02010609060101010101" pitchFamily="2" charset="-122"/>
            </a:endParaRPr>
          </a:p>
        </p:txBody>
      </p:sp>
      <p:sp>
        <p:nvSpPr>
          <p:cNvPr id="49157" name="Text Box 5"/>
          <p:cNvSpPr txBox="1">
            <a:spLocks noChangeArrowheads="1"/>
          </p:cNvSpPr>
          <p:nvPr/>
        </p:nvSpPr>
        <p:spPr bwMode="auto">
          <a:xfrm>
            <a:off x="2063750" y="1268413"/>
            <a:ext cx="569214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4800" b="1"/>
              <a:t>人民代表大会的职权</a:t>
            </a:r>
            <a:endParaRPr lang="zh-CN" altLang="en-US" sz="4800" b="1"/>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Default Theme</Template>
  <TotalTime>0</TotalTime>
  <Words>1258</Words>
  <Application>WPS 演示</Application>
  <PresentationFormat>全屏显示(4:3)</PresentationFormat>
  <Paragraphs>152</Paragraphs>
  <Slides>21</Slides>
  <Notes>0</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21</vt:i4>
      </vt:variant>
    </vt:vector>
  </HeadingPairs>
  <TitlesOfParts>
    <vt:vector size="41" baseType="lpstr">
      <vt:lpstr>Arial</vt:lpstr>
      <vt:lpstr>宋体</vt:lpstr>
      <vt:lpstr>Wingdings</vt:lpstr>
      <vt:lpstr>Wingdings 2</vt:lpstr>
      <vt:lpstr>Arial</vt:lpstr>
      <vt:lpstr>隶书</vt:lpstr>
      <vt:lpstr>微软雅黑</vt:lpstr>
      <vt:lpstr>方正姚体</vt:lpstr>
      <vt:lpstr>黑体</vt:lpstr>
      <vt:lpstr>Times New Roman</vt:lpstr>
      <vt:lpstr>Trebuchet MS</vt:lpstr>
      <vt:lpstr>楷体_GB2312</vt:lpstr>
      <vt:lpstr>Cambria</vt:lpstr>
      <vt:lpstr>华文楷体</vt:lpstr>
      <vt:lpstr>Arial Unicode MS</vt:lpstr>
      <vt:lpstr>Maiandra GD</vt:lpstr>
      <vt:lpstr>Calibri</vt:lpstr>
      <vt:lpstr>新宋体</vt:lpstr>
      <vt:lpstr>Calibri Light</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china</dc:creator>
  <cp:lastModifiedBy>21教育-胡婷婷</cp:lastModifiedBy>
  <cp:revision>2</cp:revision>
  <dcterms:created xsi:type="dcterms:W3CDTF">2018-01-21T03:07:00Z</dcterms:created>
  <dcterms:modified xsi:type="dcterms:W3CDTF">2018-01-22T02:46:31Z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