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4"/>
          <p:cNvSpPr txBox="1">
            <a:spLocks noChangeArrowheads="1"/>
          </p:cNvSpPr>
          <p:nvPr/>
        </p:nvSpPr>
        <p:spPr bwMode="auto">
          <a:xfrm>
            <a:off x="2411413" y="1876108"/>
            <a:ext cx="842486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80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第三单元  人民当家作主</a:t>
            </a:r>
            <a:endParaRPr lang="en-US" altLang="zh-CN" sz="600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0963" name="Rectangle 5"/>
          <p:cNvSpPr>
            <a:spLocks noChangeArrowheads="1"/>
          </p:cNvSpPr>
          <p:nvPr/>
        </p:nvSpPr>
        <p:spPr bwMode="auto">
          <a:xfrm>
            <a:off x="4034632" y="2942273"/>
            <a:ext cx="470535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第六课   我国国家机构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4015264" y="4118610"/>
            <a:ext cx="426783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8081F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F8081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F8081F"/>
                </a:solidFill>
                <a:latin typeface="宋体" panose="02010600030101010101" pitchFamily="2" charset="-122"/>
              </a:rPr>
              <a:t>课时 国家行政机关</a:t>
            </a:r>
            <a:endParaRPr lang="en-US" altLang="zh-CN" sz="3200" b="1">
              <a:solidFill>
                <a:srgbClr val="F8081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4103"/>
          <p:cNvSpPr txBox="1">
            <a:spLocks noChangeArrowheads="1"/>
          </p:cNvSpPr>
          <p:nvPr/>
        </p:nvSpPr>
        <p:spPr bwMode="auto">
          <a:xfrm>
            <a:off x="1655763" y="511175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63" y="1412875"/>
            <a:ext cx="7486650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"/>
          <p:cNvSpPr txBox="1">
            <a:spLocks noChangeArrowheads="1"/>
          </p:cNvSpPr>
          <p:nvPr/>
        </p:nvSpPr>
        <p:spPr bwMode="auto">
          <a:xfrm>
            <a:off x="2424113" y="1196975"/>
            <a:ext cx="4103687" cy="381508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70C0"/>
                </a:solidFill>
              </a:rPr>
              <a:t>行政机关的层级不同，职权也不同。国务院是我国最高行政机关，地方各级人民政府应当接受和服从国务院的统一领导。</a:t>
            </a:r>
            <a:endParaRPr lang="en-US" altLang="zh-CN" sz="2800" b="1">
              <a:solidFill>
                <a:srgbClr val="0070C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2800" b="1">
              <a:solidFill>
                <a:srgbClr val="0070C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2800" b="1">
              <a:solidFill>
                <a:srgbClr val="0070C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pic>
        <p:nvPicPr>
          <p:cNvPr id="51203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997200"/>
            <a:ext cx="4840287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文本框 4103"/>
          <p:cNvSpPr txBox="1">
            <a:spLocks noChangeArrowheads="1"/>
          </p:cNvSpPr>
          <p:nvPr/>
        </p:nvSpPr>
        <p:spPr bwMode="auto">
          <a:xfrm>
            <a:off x="1817688" y="471488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4103"/>
          <p:cNvSpPr txBox="1">
            <a:spLocks noChangeArrowheads="1"/>
          </p:cNvSpPr>
          <p:nvPr/>
        </p:nvSpPr>
        <p:spPr bwMode="auto">
          <a:xfrm>
            <a:off x="1655763" y="582613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263" y="1266825"/>
            <a:ext cx="7343775" cy="497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"/>
          <p:cNvSpPr txBox="1">
            <a:spLocks noChangeArrowheads="1"/>
          </p:cNvSpPr>
          <p:nvPr/>
        </p:nvSpPr>
        <p:spPr bwMode="auto">
          <a:xfrm>
            <a:off x="2424113" y="1420813"/>
            <a:ext cx="4103687" cy="310769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70C0"/>
                </a:solidFill>
              </a:rPr>
              <a:t>行政机关必须依法行政。行政机关要坚持法定职责必须为、法无授权不可为，勇于负责、敢于担当，坚决纠正不作为、乱作为、坚决克服懒政、怠政。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pic>
        <p:nvPicPr>
          <p:cNvPr id="53251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997200"/>
            <a:ext cx="4840287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文本框 4103"/>
          <p:cNvSpPr txBox="1">
            <a:spLocks noChangeArrowheads="1"/>
          </p:cNvSpPr>
          <p:nvPr/>
        </p:nvSpPr>
        <p:spPr bwMode="auto">
          <a:xfrm>
            <a:off x="1817688" y="520700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6"/>
          <p:cNvSpPr>
            <a:spLocks noChangeArrowheads="1"/>
          </p:cNvSpPr>
          <p:nvPr/>
        </p:nvSpPr>
        <p:spPr bwMode="auto">
          <a:xfrm>
            <a:off x="8285163" y="633413"/>
            <a:ext cx="2286000" cy="576262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500" b="1">
                <a:solidFill>
                  <a:srgbClr val="FFFF00"/>
                </a:solidFill>
                <a:latin typeface="Times New Roman" panose="02020603050405020304" pitchFamily="18" charset="0"/>
              </a:rPr>
              <a:t>知识拓展</a:t>
            </a:r>
            <a:endParaRPr lang="en-US" altLang="zh-CN" sz="3500" b="1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5" name="文本框 4103"/>
          <p:cNvSpPr txBox="1">
            <a:spLocks noChangeArrowheads="1"/>
          </p:cNvSpPr>
          <p:nvPr/>
        </p:nvSpPr>
        <p:spPr bwMode="auto">
          <a:xfrm>
            <a:off x="1655763" y="511175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338" y="1343025"/>
            <a:ext cx="7920037" cy="48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4103"/>
          <p:cNvSpPr txBox="1">
            <a:spLocks noChangeArrowheads="1"/>
          </p:cNvSpPr>
          <p:nvPr/>
        </p:nvSpPr>
        <p:spPr bwMode="auto">
          <a:xfrm>
            <a:off x="1852613" y="473075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课堂小结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55299" name="文本框 1"/>
          <p:cNvSpPr txBox="1">
            <a:spLocks noChangeArrowheads="1"/>
          </p:cNvSpPr>
          <p:nvPr/>
        </p:nvSpPr>
        <p:spPr bwMode="auto">
          <a:xfrm>
            <a:off x="2392680" y="1679575"/>
            <a:ext cx="798195" cy="3154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/>
              <a:t>国家行政机关</a:t>
            </a:r>
            <a:endParaRPr lang="zh-CN" altLang="en-US" sz="4000" b="1"/>
          </a:p>
        </p:txBody>
      </p:sp>
      <p:sp>
        <p:nvSpPr>
          <p:cNvPr id="55300" name="左大括号 4"/>
          <p:cNvSpPr/>
          <p:nvPr/>
        </p:nvSpPr>
        <p:spPr bwMode="auto">
          <a:xfrm>
            <a:off x="3117850" y="1714500"/>
            <a:ext cx="347663" cy="3138488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5301" name="文本框 7"/>
          <p:cNvSpPr txBox="1">
            <a:spLocks noChangeArrowheads="1"/>
          </p:cNvSpPr>
          <p:nvPr/>
        </p:nvSpPr>
        <p:spPr bwMode="auto">
          <a:xfrm>
            <a:off x="3432175" y="1674813"/>
            <a:ext cx="189706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国家权力机关的执行机关</a:t>
            </a:r>
            <a:endParaRPr lang="zh-CN" altLang="en-US" sz="2400" b="1"/>
          </a:p>
        </p:txBody>
      </p:sp>
      <p:sp>
        <p:nvSpPr>
          <p:cNvPr id="55302" name="文本框 9"/>
          <p:cNvSpPr txBox="1">
            <a:spLocks noChangeArrowheads="1"/>
          </p:cNvSpPr>
          <p:nvPr/>
        </p:nvSpPr>
        <p:spPr bwMode="auto">
          <a:xfrm>
            <a:off x="5448300" y="882650"/>
            <a:ext cx="424815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国家行政机关是国家权力机关的执行机关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5303" name="左大括号 4"/>
          <p:cNvSpPr/>
          <p:nvPr/>
        </p:nvSpPr>
        <p:spPr bwMode="auto">
          <a:xfrm>
            <a:off x="5087938" y="1314450"/>
            <a:ext cx="347662" cy="1808163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5304" name="文本框 11"/>
          <p:cNvSpPr txBox="1">
            <a:spLocks noChangeArrowheads="1"/>
          </p:cNvSpPr>
          <p:nvPr/>
        </p:nvSpPr>
        <p:spPr bwMode="auto">
          <a:xfrm>
            <a:off x="5521325" y="1819275"/>
            <a:ext cx="48228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我国的行政机关由国务院及其领导的地方各级人民政府组成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55305" name="文本框 12"/>
          <p:cNvSpPr txBox="1">
            <a:spLocks noChangeArrowheads="1"/>
          </p:cNvSpPr>
          <p:nvPr/>
        </p:nvSpPr>
        <p:spPr bwMode="auto">
          <a:xfrm>
            <a:off x="3360738" y="4483100"/>
            <a:ext cx="23253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行政机关的职权</a:t>
            </a:r>
            <a:endParaRPr lang="zh-CN" altLang="en-US" sz="2400" b="1"/>
          </a:p>
        </p:txBody>
      </p:sp>
      <p:sp>
        <p:nvSpPr>
          <p:cNvPr id="55306" name="左大括号 4"/>
          <p:cNvSpPr/>
          <p:nvPr/>
        </p:nvSpPr>
        <p:spPr bwMode="auto">
          <a:xfrm>
            <a:off x="5518150" y="3863975"/>
            <a:ext cx="349250" cy="1982788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55307" name="文本框 16"/>
          <p:cNvSpPr txBox="1">
            <a:spLocks noChangeArrowheads="1"/>
          </p:cNvSpPr>
          <p:nvPr/>
        </p:nvSpPr>
        <p:spPr bwMode="auto">
          <a:xfrm>
            <a:off x="5808663" y="3763963"/>
            <a:ext cx="45100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行政机关的职权范围广泛</a:t>
            </a:r>
            <a:endParaRPr lang="zh-CN" altLang="en-US" sz="2400" b="1"/>
          </a:p>
        </p:txBody>
      </p:sp>
      <p:sp>
        <p:nvSpPr>
          <p:cNvPr id="55308" name="文本框 9"/>
          <p:cNvSpPr txBox="1">
            <a:spLocks noChangeArrowheads="1"/>
          </p:cNvSpPr>
          <p:nvPr/>
        </p:nvSpPr>
        <p:spPr bwMode="auto">
          <a:xfrm>
            <a:off x="5664200" y="2827338"/>
            <a:ext cx="467995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人民是国家的主人，行政机关的权力来自人民的授予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5309" name="文本框 9"/>
          <p:cNvSpPr txBox="1">
            <a:spLocks noChangeArrowheads="1"/>
          </p:cNvSpPr>
          <p:nvPr/>
        </p:nvSpPr>
        <p:spPr bwMode="auto">
          <a:xfrm>
            <a:off x="5953125" y="5564188"/>
            <a:ext cx="4130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行政机关必须依法行政</a:t>
            </a:r>
            <a:endParaRPr lang="zh-CN" altLang="en-US" sz="2400" b="1"/>
          </a:p>
        </p:txBody>
      </p:sp>
      <p:sp>
        <p:nvSpPr>
          <p:cNvPr id="55310" name="文本框 16"/>
          <p:cNvSpPr txBox="1">
            <a:spLocks noChangeArrowheads="1"/>
          </p:cNvSpPr>
          <p:nvPr/>
        </p:nvSpPr>
        <p:spPr bwMode="auto">
          <a:xfrm>
            <a:off x="5953125" y="4627563"/>
            <a:ext cx="4508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/>
              <a:t>国务院是我国最高行政机关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9221"/>
          <p:cNvSpPr txBox="1">
            <a:spLocks noChangeArrowheads="1"/>
          </p:cNvSpPr>
          <p:nvPr/>
        </p:nvSpPr>
        <p:spPr bwMode="auto">
          <a:xfrm>
            <a:off x="2136775" y="1706563"/>
            <a:ext cx="6407150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我国最高行政机关是（　 　）。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A.中共中央办公厅  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B.国务院办公厅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C.全国人大常委会  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D.国务院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5" name="文本框 10244"/>
          <p:cNvSpPr txBox="1">
            <a:spLocks noChangeArrowheads="1"/>
          </p:cNvSpPr>
          <p:nvPr/>
        </p:nvSpPr>
        <p:spPr bwMode="auto">
          <a:xfrm>
            <a:off x="6311900" y="1562100"/>
            <a:ext cx="98107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D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6324" name="文本框 4103"/>
          <p:cNvSpPr txBox="1">
            <a:spLocks noChangeArrowheads="1"/>
          </p:cNvSpPr>
          <p:nvPr/>
        </p:nvSpPr>
        <p:spPr bwMode="auto">
          <a:xfrm>
            <a:off x="1793875" y="476250"/>
            <a:ext cx="2001838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当堂练习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文本框 99"/>
          <p:cNvSpPr txBox="1">
            <a:spLocks noChangeArrowheads="1"/>
          </p:cNvSpPr>
          <p:nvPr/>
        </p:nvSpPr>
        <p:spPr bwMode="auto">
          <a:xfrm>
            <a:off x="2352675" y="1341438"/>
            <a:ext cx="7156450" cy="439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3．国务院公布养老“并轨”改革决定，破解养老“双轨”难题，可以逐步化解同类人员待遇差距拉大的矛盾，更好体现制度公平和规则公平，得民心，遂民愿。破解养老难题，体现了行政机关(    ) 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①为人民服务的宗旨 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②履行加强社会建设的职能 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③科学民主依法决策 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④以人为本的执政理念 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A．①③  B．②④   C．①④  D．③④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4579" name="TextBox 1"/>
          <p:cNvSpPr txBox="1">
            <a:spLocks noChangeArrowheads="1"/>
          </p:cNvSpPr>
          <p:nvPr/>
        </p:nvSpPr>
        <p:spPr bwMode="auto">
          <a:xfrm>
            <a:off x="5126038" y="2955925"/>
            <a:ext cx="69342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Ｃ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57348" name="文本框 4103"/>
          <p:cNvSpPr txBox="1">
            <a:spLocks noChangeArrowheads="1"/>
          </p:cNvSpPr>
          <p:nvPr/>
        </p:nvSpPr>
        <p:spPr bwMode="auto">
          <a:xfrm>
            <a:off x="1793875" y="471488"/>
            <a:ext cx="2001838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当堂练习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文本框 1"/>
          <p:cNvSpPr txBox="1">
            <a:spLocks noChangeArrowheads="1"/>
          </p:cNvSpPr>
          <p:nvPr/>
        </p:nvSpPr>
        <p:spPr bwMode="auto">
          <a:xfrm>
            <a:off x="2136775" y="1555750"/>
            <a:ext cx="7704138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4．2016年12月30日，山东省人民政府公布了山东省省级行政权力清单，不属于清单列举范围内的职能和权限，行政机关不得为之。这有利于(    )  </a:t>
            </a:r>
            <a:endParaRPr lang="zh-CN" altLang="en-US" sz="2800" b="1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A．弱化管理功能，强化服务意识 </a:t>
            </a:r>
            <a:endParaRPr lang="zh-CN" altLang="en-US" sz="2800" b="1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B．坚持依法执政，树立政府权威 </a:t>
            </a:r>
            <a:endParaRPr lang="zh-CN" altLang="en-US" sz="2800" b="1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C．规范政府行为，建设法治政府 </a:t>
            </a:r>
            <a:endParaRPr lang="zh-CN" altLang="en-US" sz="2800" b="1"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latin typeface="宋体" panose="02010600030101010101" pitchFamily="2" charset="-122"/>
                <a:sym typeface="Arial" panose="020B0604020202020204" pitchFamily="34" charset="0"/>
              </a:rPr>
              <a:t>D．加强制度约束，根除腐败土壤</a:t>
            </a:r>
            <a:endParaRPr lang="zh-CN" altLang="en-US" sz="2800" b="1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5603" name="TextBox 1"/>
          <p:cNvSpPr txBox="1">
            <a:spLocks noChangeArrowheads="1"/>
          </p:cNvSpPr>
          <p:nvPr/>
        </p:nvSpPr>
        <p:spPr bwMode="auto">
          <a:xfrm>
            <a:off x="2424113" y="2708275"/>
            <a:ext cx="69342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Ｃ</a:t>
            </a:r>
            <a:endParaRPr lang="zh-CN" altLang="en-US" sz="4000" b="1"/>
          </a:p>
        </p:txBody>
      </p:sp>
      <p:sp>
        <p:nvSpPr>
          <p:cNvPr id="58372" name="文本框 4103"/>
          <p:cNvSpPr txBox="1">
            <a:spLocks noChangeArrowheads="1"/>
          </p:cNvSpPr>
          <p:nvPr/>
        </p:nvSpPr>
        <p:spPr bwMode="auto">
          <a:xfrm>
            <a:off x="1793875" y="471488"/>
            <a:ext cx="2001838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当堂练习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矩形 1"/>
          <p:cNvSpPr>
            <a:spLocks noChangeArrowheads="1"/>
          </p:cNvSpPr>
          <p:nvPr/>
        </p:nvSpPr>
        <p:spPr bwMode="auto">
          <a:xfrm>
            <a:off x="2208213" y="1903413"/>
            <a:ext cx="7273925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5</a:t>
            </a:r>
            <a:r>
              <a:rPr lang="en-US" altLang="zh-CN" sz="2800" b="1"/>
              <a:t>.</a:t>
            </a:r>
            <a:r>
              <a:rPr lang="zh-CN" altLang="en-US" sz="2800" b="1"/>
              <a:t>下列机关属于国家行政机关的（　 　）</a:t>
            </a:r>
            <a:endParaRPr lang="zh-CN" altLang="en-US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A: 国家审判机关  </a:t>
            </a:r>
            <a:endParaRPr lang="en-US" altLang="zh-CN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B: 人民政府机关</a:t>
            </a:r>
            <a:endParaRPr lang="zh-CN" altLang="en-US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C: 人民政协机关  </a:t>
            </a:r>
            <a:endParaRPr lang="en-US" altLang="zh-CN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D: 企业人事部门</a:t>
            </a:r>
            <a:endParaRPr lang="zh-CN" altLang="en-US" sz="2800" b="1"/>
          </a:p>
        </p:txBody>
      </p:sp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7680325" y="1758950"/>
            <a:ext cx="54991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B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59396" name="文本框 4103"/>
          <p:cNvSpPr txBox="1">
            <a:spLocks noChangeArrowheads="1"/>
          </p:cNvSpPr>
          <p:nvPr/>
        </p:nvSpPr>
        <p:spPr bwMode="auto">
          <a:xfrm>
            <a:off x="1793875" y="528638"/>
            <a:ext cx="2001838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当堂练习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4103"/>
          <p:cNvSpPr txBox="1">
            <a:spLocks noChangeArrowheads="1"/>
          </p:cNvSpPr>
          <p:nvPr/>
        </p:nvSpPr>
        <p:spPr bwMode="auto">
          <a:xfrm>
            <a:off x="1731963" y="490538"/>
            <a:ext cx="2144712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1214438"/>
            <a:ext cx="7777162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2855913" y="5608638"/>
            <a:ext cx="324612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国家行政机关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矩形 1"/>
          <p:cNvSpPr>
            <a:spLocks noChangeArrowheads="1"/>
          </p:cNvSpPr>
          <p:nvPr/>
        </p:nvSpPr>
        <p:spPr bwMode="auto">
          <a:xfrm>
            <a:off x="2208213" y="1328738"/>
            <a:ext cx="7775575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/>
              <a:t>　</a:t>
            </a:r>
            <a:r>
              <a:rPr lang="zh-CN" altLang="en-US" sz="2800" b="1"/>
              <a:t>6</a:t>
            </a:r>
            <a:r>
              <a:rPr lang="en-US" altLang="zh-CN" sz="2800" b="1"/>
              <a:t>.</a:t>
            </a:r>
            <a:r>
              <a:rPr lang="zh-CN" altLang="en-US" sz="2800" b="1"/>
              <a:t>行政机关的职权范围有（    ） </a:t>
            </a:r>
            <a:endParaRPr lang="zh-CN" altLang="en-US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①经济、教育、科学  </a:t>
            </a:r>
            <a:endParaRPr lang="en-US" altLang="zh-CN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②文化、卫生、体育事业  </a:t>
            </a:r>
            <a:endParaRPr lang="en-US" altLang="zh-CN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③城乡建设事业和财政  </a:t>
            </a:r>
            <a:endParaRPr lang="en-US" altLang="zh-CN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④民政、公安、民族事业、司法行政、监察、计划生育</a:t>
            </a:r>
            <a:endParaRPr lang="zh-CN" altLang="en-US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A．①②③         B．①③④   </a:t>
            </a:r>
            <a:endParaRPr lang="zh-CN" altLang="en-US" sz="28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/>
              <a:t>C．①②④         D．①②③④</a:t>
            </a:r>
            <a:r>
              <a:rPr lang="zh-CN" altLang="en-US"/>
              <a:t>　　</a:t>
            </a:r>
            <a:endParaRPr lang="en-US" altLang="zh-CN"/>
          </a:p>
        </p:txBody>
      </p:sp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6672263" y="1214438"/>
            <a:ext cx="54991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D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60420" name="文本框 4103"/>
          <p:cNvSpPr txBox="1">
            <a:spLocks noChangeArrowheads="1"/>
          </p:cNvSpPr>
          <p:nvPr/>
        </p:nvSpPr>
        <p:spPr bwMode="auto">
          <a:xfrm>
            <a:off x="1793875" y="488950"/>
            <a:ext cx="2001838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当堂练习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4101"/>
          <p:cNvSpPr txBox="1">
            <a:spLocks noChangeArrowheads="1"/>
          </p:cNvSpPr>
          <p:nvPr/>
        </p:nvSpPr>
        <p:spPr bwMode="auto">
          <a:xfrm>
            <a:off x="1835150" y="1201738"/>
            <a:ext cx="84248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4800" b="1">
              <a:solidFill>
                <a:srgbClr val="FF000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latin typeface="宋体" panose="02010600030101010101" pitchFamily="2" charset="-122"/>
              </a:rPr>
              <a:t> </a:t>
            </a:r>
            <a:endParaRPr lang="zh-CN" altLang="en-US" sz="3600" b="1"/>
          </a:p>
        </p:txBody>
      </p:sp>
      <p:sp>
        <p:nvSpPr>
          <p:cNvPr id="43011" name="文本框 3"/>
          <p:cNvSpPr txBox="1">
            <a:spLocks noChangeArrowheads="1"/>
          </p:cNvSpPr>
          <p:nvPr/>
        </p:nvSpPr>
        <p:spPr bwMode="auto">
          <a:xfrm>
            <a:off x="5232400" y="1460500"/>
            <a:ext cx="20193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3012" name="文本框 4103"/>
          <p:cNvSpPr txBox="1">
            <a:spLocks noChangeArrowheads="1"/>
          </p:cNvSpPr>
          <p:nvPr/>
        </p:nvSpPr>
        <p:spPr bwMode="auto">
          <a:xfrm>
            <a:off x="1746250" y="544513"/>
            <a:ext cx="21447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1870075" y="2308225"/>
            <a:ext cx="8328025" cy="2031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</a:rPr>
              <a:t>知道国家行政机关是国家权力机关的执行机关。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  <a:sym typeface="宋体" panose="02010600030101010101" pitchFamily="2" charset="-122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sym typeface="宋体" panose="02010600030101010101" pitchFamily="2" charset="-122"/>
              </a:rPr>
              <a:t>了解行政机关的职权。</a:t>
            </a:r>
            <a:endParaRPr lang="zh-CN" altLang="en-US" sz="2800" b="1"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latin typeface="Times New Roman" panose="02020603050405020304" pitchFamily="18" charset="0"/>
              </a:rPr>
              <a:t>3.懂得行政机关必须依法行政。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4103"/>
          <p:cNvSpPr txBox="1">
            <a:spLocks noChangeArrowheads="1"/>
          </p:cNvSpPr>
          <p:nvPr/>
        </p:nvSpPr>
        <p:spPr bwMode="auto">
          <a:xfrm>
            <a:off x="1852613" y="496888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grpSp>
        <p:nvGrpSpPr>
          <p:cNvPr id="44035" name="Group 3"/>
          <p:cNvGrpSpPr/>
          <p:nvPr/>
        </p:nvGrpSpPr>
        <p:grpSpPr bwMode="auto">
          <a:xfrm>
            <a:off x="2008188" y="735013"/>
            <a:ext cx="4892904" cy="810567"/>
            <a:chOff x="0" y="0"/>
            <a:chExt cx="7711" cy="1276"/>
          </a:xfrm>
        </p:grpSpPr>
        <p:sp>
          <p:nvSpPr>
            <p:cNvPr id="44037" name="矩形 7"/>
            <p:cNvSpPr>
              <a:spLocks noChangeArrowheads="1"/>
            </p:cNvSpPr>
            <p:nvPr/>
          </p:nvSpPr>
          <p:spPr bwMode="auto">
            <a:xfrm>
              <a:off x="928" y="0"/>
              <a:ext cx="2634" cy="1200"/>
            </a:xfrm>
            <a:custGeom>
              <a:avLst/>
              <a:gdLst>
                <a:gd name="T0" fmla="*/ 0 w 2520280"/>
                <a:gd name="T1" fmla="*/ 1 h 1872208"/>
                <a:gd name="T2" fmla="*/ 3 w 2520280"/>
                <a:gd name="T3" fmla="*/ 1 h 1872208"/>
                <a:gd name="T4" fmla="*/ 0 w 2520280"/>
                <a:gd name="T5" fmla="*/ 1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38" name="任意多边形 16"/>
            <p:cNvSpPr>
              <a:spLocks noChangeArrowheads="1"/>
            </p:cNvSpPr>
            <p:nvPr/>
          </p:nvSpPr>
          <p:spPr bwMode="auto">
            <a:xfrm>
              <a:off x="46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1 w 696310"/>
                <a:gd name="T3" fmla="*/ 0 h 696310"/>
                <a:gd name="T4" fmla="*/ 1 w 696310"/>
                <a:gd name="T5" fmla="*/ 0 h 696310"/>
                <a:gd name="T6" fmla="*/ 1 w 696310"/>
                <a:gd name="T7" fmla="*/ 0 h 696310"/>
                <a:gd name="T8" fmla="*/ 1 w 696310"/>
                <a:gd name="T9" fmla="*/ 1 h 696310"/>
                <a:gd name="T10" fmla="*/ 0 w 696310"/>
                <a:gd name="T11" fmla="*/ 1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39" name="矩形 17"/>
            <p:cNvSpPr>
              <a:spLocks noChangeArrowheads="1"/>
            </p:cNvSpPr>
            <p:nvPr/>
          </p:nvSpPr>
          <p:spPr bwMode="auto">
            <a:xfrm>
              <a:off x="616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44040" name="文本框 6151"/>
            <p:cNvSpPr txBox="1">
              <a:spLocks noChangeArrowheads="1"/>
            </p:cNvSpPr>
            <p:nvPr/>
          </p:nvSpPr>
          <p:spPr bwMode="auto">
            <a:xfrm>
              <a:off x="924" y="432"/>
              <a:ext cx="6787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  </a:t>
              </a:r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国家权力机关的执行机关</a:t>
              </a:r>
              <a:endParaRPr lang="zh-CN" altLang="en-US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4041" name="文本框 6152"/>
            <p:cNvSpPr txBox="1">
              <a:spLocks noChangeArrowheads="1"/>
            </p:cNvSpPr>
            <p:nvPr/>
          </p:nvSpPr>
          <p:spPr bwMode="auto">
            <a:xfrm>
              <a:off x="0" y="454"/>
              <a:ext cx="87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4036" name="Picture 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5" y="1698625"/>
            <a:ext cx="8062913" cy="432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 txBox="1">
            <a:spLocks noChangeArrowheads="1"/>
          </p:cNvSpPr>
          <p:nvPr/>
        </p:nvSpPr>
        <p:spPr bwMode="auto">
          <a:xfrm>
            <a:off x="3360738" y="1412875"/>
            <a:ext cx="3311525" cy="267652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70C0"/>
                </a:solidFill>
              </a:rPr>
              <a:t>   </a:t>
            </a:r>
            <a:r>
              <a:rPr lang="zh-CN" altLang="en-US" sz="2800" b="1">
                <a:solidFill>
                  <a:srgbClr val="0070C0"/>
                </a:solidFill>
              </a:rPr>
              <a:t>国家行政机关是国家权力机关的执行机关，负责贯彻执行国家权力机关通过的有关法律、决议和决定。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pic>
        <p:nvPicPr>
          <p:cNvPr id="45059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997200"/>
            <a:ext cx="4840287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文本框 4103"/>
          <p:cNvSpPr txBox="1">
            <a:spLocks noChangeArrowheads="1"/>
          </p:cNvSpPr>
          <p:nvPr/>
        </p:nvSpPr>
        <p:spPr bwMode="auto">
          <a:xfrm>
            <a:off x="1817688" y="544513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2"/>
          <p:cNvSpPr>
            <a:spLocks noChangeArrowheads="1"/>
          </p:cNvSpPr>
          <p:nvPr/>
        </p:nvSpPr>
        <p:spPr bwMode="auto">
          <a:xfrm>
            <a:off x="2924175" y="4433888"/>
            <a:ext cx="30607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3200"/>
          </a:p>
        </p:txBody>
      </p:sp>
      <p:sp>
        <p:nvSpPr>
          <p:cNvPr id="46083" name="文本框 4103"/>
          <p:cNvSpPr txBox="1">
            <a:spLocks noChangeArrowheads="1"/>
          </p:cNvSpPr>
          <p:nvPr/>
        </p:nvSpPr>
        <p:spPr bwMode="auto">
          <a:xfrm>
            <a:off x="1852613" y="471488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1052513"/>
            <a:ext cx="741680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3216275" y="1123950"/>
            <a:ext cx="3311525" cy="310769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70C0"/>
                </a:solidFill>
              </a:rPr>
              <a:t>人民是国家的主人，行政机关的权力来自人民的授予。行政机关必须全心全意为人民服务。以实现社会公共利益的最大化。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pic>
        <p:nvPicPr>
          <p:cNvPr id="47107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997200"/>
            <a:ext cx="4840287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文本框 4103"/>
          <p:cNvSpPr txBox="1">
            <a:spLocks noChangeArrowheads="1"/>
          </p:cNvSpPr>
          <p:nvPr/>
        </p:nvSpPr>
        <p:spPr bwMode="auto">
          <a:xfrm>
            <a:off x="1817688" y="544513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6"/>
          <p:cNvSpPr>
            <a:spLocks noChangeArrowheads="1"/>
          </p:cNvSpPr>
          <p:nvPr/>
        </p:nvSpPr>
        <p:spPr bwMode="auto">
          <a:xfrm>
            <a:off x="3963988" y="1708150"/>
            <a:ext cx="309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8131" name="文本框 4103"/>
          <p:cNvSpPr txBox="1">
            <a:spLocks noChangeArrowheads="1"/>
          </p:cNvSpPr>
          <p:nvPr/>
        </p:nvSpPr>
        <p:spPr bwMode="auto">
          <a:xfrm>
            <a:off x="1852613" y="571500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grpSp>
        <p:nvGrpSpPr>
          <p:cNvPr id="48132" name="Group 4"/>
          <p:cNvGrpSpPr/>
          <p:nvPr/>
        </p:nvGrpSpPr>
        <p:grpSpPr bwMode="auto">
          <a:xfrm>
            <a:off x="2008188" y="809625"/>
            <a:ext cx="3470275" cy="810568"/>
            <a:chOff x="0" y="0"/>
            <a:chExt cx="5469" cy="1276"/>
          </a:xfrm>
        </p:grpSpPr>
        <p:sp>
          <p:nvSpPr>
            <p:cNvPr id="48134" name="矩形 7"/>
            <p:cNvSpPr>
              <a:spLocks noChangeArrowheads="1"/>
            </p:cNvSpPr>
            <p:nvPr/>
          </p:nvSpPr>
          <p:spPr bwMode="auto">
            <a:xfrm>
              <a:off x="928" y="0"/>
              <a:ext cx="2634" cy="1200"/>
            </a:xfrm>
            <a:custGeom>
              <a:avLst/>
              <a:gdLst>
                <a:gd name="T0" fmla="*/ 0 w 2520280"/>
                <a:gd name="T1" fmla="*/ 1 h 1872208"/>
                <a:gd name="T2" fmla="*/ 3 w 2520280"/>
                <a:gd name="T3" fmla="*/ 1 h 1872208"/>
                <a:gd name="T4" fmla="*/ 0 w 2520280"/>
                <a:gd name="T5" fmla="*/ 1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5" name="任意多边形 16"/>
            <p:cNvSpPr>
              <a:spLocks noChangeArrowheads="1"/>
            </p:cNvSpPr>
            <p:nvPr/>
          </p:nvSpPr>
          <p:spPr bwMode="auto">
            <a:xfrm>
              <a:off x="46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1 w 696310"/>
                <a:gd name="T3" fmla="*/ 0 h 696310"/>
                <a:gd name="T4" fmla="*/ 1 w 696310"/>
                <a:gd name="T5" fmla="*/ 0 h 696310"/>
                <a:gd name="T6" fmla="*/ 1 w 696310"/>
                <a:gd name="T7" fmla="*/ 0 h 696310"/>
                <a:gd name="T8" fmla="*/ 1 w 696310"/>
                <a:gd name="T9" fmla="*/ 1 h 696310"/>
                <a:gd name="T10" fmla="*/ 0 w 696310"/>
                <a:gd name="T11" fmla="*/ 1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6" name="矩形 17"/>
            <p:cNvSpPr>
              <a:spLocks noChangeArrowheads="1"/>
            </p:cNvSpPr>
            <p:nvPr/>
          </p:nvSpPr>
          <p:spPr bwMode="auto">
            <a:xfrm>
              <a:off x="616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48137" name="文本框 6151"/>
            <p:cNvSpPr txBox="1">
              <a:spLocks noChangeArrowheads="1"/>
            </p:cNvSpPr>
            <p:nvPr/>
          </p:nvSpPr>
          <p:spPr bwMode="auto">
            <a:xfrm>
              <a:off x="924" y="432"/>
              <a:ext cx="454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  </a:t>
              </a:r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行政机关的职权</a:t>
              </a:r>
              <a:endParaRPr lang="zh-CN" altLang="en-US"/>
            </a:p>
          </p:txBody>
        </p:sp>
        <p:sp>
          <p:nvSpPr>
            <p:cNvPr id="48138" name="文本框 6152"/>
            <p:cNvSpPr txBox="1">
              <a:spLocks noChangeArrowheads="1"/>
            </p:cNvSpPr>
            <p:nvPr/>
          </p:nvSpPr>
          <p:spPr bwMode="auto">
            <a:xfrm>
              <a:off x="0" y="454"/>
              <a:ext cx="87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8133" name="Picture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1773238"/>
            <a:ext cx="7561263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2424113" y="1420813"/>
            <a:ext cx="4103687" cy="310769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70C0"/>
                </a:solidFill>
              </a:rPr>
              <a:t>行政机关的职权范围包括经济 、教育、科学、文化、卫生、体育事业、城乡建设事业和财政、民政、公安、民族事业、司法行政、监察、计划生育等方面。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pic>
        <p:nvPicPr>
          <p:cNvPr id="49155" name="图片 4" descr="图片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997200"/>
            <a:ext cx="4840287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文本框 4103"/>
          <p:cNvSpPr txBox="1">
            <a:spLocks noChangeArrowheads="1"/>
          </p:cNvSpPr>
          <p:nvPr/>
        </p:nvSpPr>
        <p:spPr bwMode="auto">
          <a:xfrm>
            <a:off x="1817688" y="520700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1156</Words>
  <Application>WPS 演示</Application>
  <PresentationFormat>全屏显示(4:3)</PresentationFormat>
  <Paragraphs>138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Wingdings 2</vt:lpstr>
      <vt:lpstr>Arial</vt:lpstr>
      <vt:lpstr>隶书</vt:lpstr>
      <vt:lpstr>微软雅黑</vt:lpstr>
      <vt:lpstr>方正姚体</vt:lpstr>
      <vt:lpstr>黑体</vt:lpstr>
      <vt:lpstr>Times New Roman</vt:lpstr>
      <vt:lpstr>Cambria</vt:lpstr>
      <vt:lpstr>华文楷体</vt:lpstr>
      <vt:lpstr>Arial Unicode MS</vt:lpstr>
      <vt:lpstr>Maiandra GD</vt:lpstr>
      <vt:lpstr>Calibri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21教育-胡婷婷</cp:lastModifiedBy>
  <cp:revision>2</cp:revision>
  <dcterms:created xsi:type="dcterms:W3CDTF">2018-01-21T03:08:00Z</dcterms:created>
  <dcterms:modified xsi:type="dcterms:W3CDTF">2018-01-22T02:47:11Z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