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5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4"/>
          <p:cNvSpPr txBox="1">
            <a:spLocks noChangeArrowheads="1"/>
          </p:cNvSpPr>
          <p:nvPr/>
        </p:nvSpPr>
        <p:spPr bwMode="auto">
          <a:xfrm>
            <a:off x="2524443" y="1901825"/>
            <a:ext cx="8424862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4800">
                <a:solidFill>
                  <a:srgbClr val="070707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第三单元  人民当家作主</a:t>
            </a:r>
            <a:endParaRPr lang="zh-CN" altLang="en-US" sz="6000">
              <a:solidFill>
                <a:srgbClr val="070707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0963" name="Rectangle 5"/>
          <p:cNvSpPr>
            <a:spLocks noChangeArrowheads="1"/>
          </p:cNvSpPr>
          <p:nvPr/>
        </p:nvSpPr>
        <p:spPr bwMode="auto">
          <a:xfrm>
            <a:off x="4147662" y="2967990"/>
            <a:ext cx="4705350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第六课   我国国家机构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964" name="Rectangle 5"/>
          <p:cNvSpPr>
            <a:spLocks noChangeArrowheads="1"/>
          </p:cNvSpPr>
          <p:nvPr/>
        </p:nvSpPr>
        <p:spPr bwMode="auto">
          <a:xfrm>
            <a:off x="4128294" y="4144328"/>
            <a:ext cx="4267835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8081F"/>
                </a:solidFill>
                <a:latin typeface="宋体" panose="02010600030101010101" pitchFamily="2" charset="-122"/>
              </a:rPr>
              <a:t>第3课时 国家司法机关</a:t>
            </a:r>
            <a:endParaRPr lang="en-US" altLang="zh-CN" sz="3200" b="1">
              <a:solidFill>
                <a:srgbClr val="F8081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6"/>
          <p:cNvSpPr>
            <a:spLocks noChangeArrowheads="1"/>
          </p:cNvSpPr>
          <p:nvPr/>
        </p:nvSpPr>
        <p:spPr bwMode="auto">
          <a:xfrm>
            <a:off x="3963988" y="1419225"/>
            <a:ext cx="3098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800" b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50179" name="文本框 4103"/>
          <p:cNvSpPr txBox="1">
            <a:spLocks noChangeArrowheads="1"/>
          </p:cNvSpPr>
          <p:nvPr/>
        </p:nvSpPr>
        <p:spPr bwMode="auto">
          <a:xfrm>
            <a:off x="1852613" y="476250"/>
            <a:ext cx="2001837" cy="58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6666"/>
                </a:solidFill>
                <a:ea typeface="方正姚体" panose="02010601030101010101" pitchFamily="2" charset="-122"/>
              </a:rPr>
              <a:t>讲授新课</a:t>
            </a:r>
            <a:endParaRPr lang="zh-CN" altLang="en-US" sz="32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  <p:pic>
        <p:nvPicPr>
          <p:cNvPr id="50180" name="图片 4" descr="图片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997200"/>
            <a:ext cx="4840288" cy="368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3" name="文本框 1"/>
          <p:cNvSpPr txBox="1">
            <a:spLocks noChangeArrowheads="1"/>
          </p:cNvSpPr>
          <p:nvPr/>
        </p:nvSpPr>
        <p:spPr bwMode="auto">
          <a:xfrm>
            <a:off x="2352675" y="1341438"/>
            <a:ext cx="4751388" cy="3107690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70C0"/>
                </a:solidFill>
              </a:rPr>
              <a:t>  </a:t>
            </a:r>
            <a:r>
              <a:rPr lang="zh-CN" altLang="en-US" sz="2800" b="1">
                <a:solidFill>
                  <a:srgbClr val="0070C0"/>
                </a:solidFill>
              </a:rPr>
              <a:t>人民检察院行使检察权，对国家机关及其工作人员的违法行为实行监督，对刑事犯罪行为代表国家提起公诉，保护公民、组织的合法权益，维护司法的公正，保障法律统一正确实施。</a:t>
            </a:r>
            <a:endParaRPr lang="zh-CN" altLang="en-US" sz="2800" b="1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6"/>
          <p:cNvSpPr>
            <a:spLocks noChangeArrowheads="1"/>
          </p:cNvSpPr>
          <p:nvPr/>
        </p:nvSpPr>
        <p:spPr bwMode="auto">
          <a:xfrm>
            <a:off x="3963988" y="1635125"/>
            <a:ext cx="3098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800" b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51203" name="文本框 4103"/>
          <p:cNvSpPr txBox="1">
            <a:spLocks noChangeArrowheads="1"/>
          </p:cNvSpPr>
          <p:nvPr/>
        </p:nvSpPr>
        <p:spPr bwMode="auto">
          <a:xfrm>
            <a:off x="1852613" y="498475"/>
            <a:ext cx="2001837" cy="58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6666"/>
                </a:solidFill>
                <a:ea typeface="方正姚体" panose="02010601030101010101" pitchFamily="2" charset="-122"/>
              </a:rPr>
              <a:t>讲授新课</a:t>
            </a:r>
            <a:endParaRPr lang="zh-CN" altLang="en-US" sz="32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  <p:pic>
        <p:nvPicPr>
          <p:cNvPr id="51204" name="Picture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7138" y="1557338"/>
            <a:ext cx="7345362" cy="489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5" name="WordArt 5"/>
          <p:cNvSpPr>
            <a:spLocks noChangeArrowheads="1" noChangeShapeType="1" noTextEdit="1"/>
          </p:cNvSpPr>
          <p:nvPr/>
        </p:nvSpPr>
        <p:spPr bwMode="auto">
          <a:xfrm>
            <a:off x="1992313" y="1196975"/>
            <a:ext cx="2736850" cy="93662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4" lon="1080000" rev="0"/>
              </a:camera>
              <a:lightRig rig="legacyFlat3" dir="r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4000" b="1" kern="10">
                <a:ln w="9525">
                  <a:rou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阅读感悟</a:t>
            </a:r>
            <a:endParaRPr lang="zh-CN" altLang="en-US" sz="4000" b="1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6"/>
          <p:cNvSpPr>
            <a:spLocks noChangeArrowheads="1"/>
          </p:cNvSpPr>
          <p:nvPr/>
        </p:nvSpPr>
        <p:spPr bwMode="auto">
          <a:xfrm>
            <a:off x="8285163" y="635000"/>
            <a:ext cx="2286000" cy="576263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500" b="1">
                <a:solidFill>
                  <a:srgbClr val="FFFF00"/>
                </a:solidFill>
                <a:latin typeface="Times New Roman" panose="02020603050405020304" pitchFamily="18" charset="0"/>
              </a:rPr>
              <a:t>知识拓展</a:t>
            </a:r>
            <a:endParaRPr lang="en-US" altLang="zh-CN" sz="3500" b="1">
              <a:solidFill>
                <a:srgbClr val="FFFF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2227" name="文本框 4103"/>
          <p:cNvSpPr txBox="1">
            <a:spLocks noChangeArrowheads="1"/>
          </p:cNvSpPr>
          <p:nvPr/>
        </p:nvSpPr>
        <p:spPr bwMode="auto">
          <a:xfrm>
            <a:off x="1655763" y="512763"/>
            <a:ext cx="2001837" cy="58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6666"/>
                </a:solidFill>
                <a:ea typeface="方正姚体" panose="02010601030101010101" pitchFamily="2" charset="-122"/>
              </a:rPr>
              <a:t>讲授新课</a:t>
            </a:r>
            <a:endParaRPr lang="zh-CN" altLang="en-US" sz="32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  <p:pic>
        <p:nvPicPr>
          <p:cNvPr id="52228" name="Picture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6775" y="1484313"/>
            <a:ext cx="7848600" cy="4681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文本框 4103"/>
          <p:cNvSpPr txBox="1">
            <a:spLocks noChangeArrowheads="1"/>
          </p:cNvSpPr>
          <p:nvPr/>
        </p:nvSpPr>
        <p:spPr bwMode="auto">
          <a:xfrm>
            <a:off x="1852613" y="527050"/>
            <a:ext cx="2001837" cy="58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6666"/>
                </a:solidFill>
                <a:ea typeface="方正姚体" panose="02010601030101010101" pitchFamily="2" charset="-122"/>
              </a:rPr>
              <a:t>课堂小结</a:t>
            </a:r>
            <a:endParaRPr lang="zh-CN" altLang="en-US" sz="32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  <p:sp>
        <p:nvSpPr>
          <p:cNvPr id="53251" name="文本框 1"/>
          <p:cNvSpPr txBox="1">
            <a:spLocks noChangeArrowheads="1"/>
          </p:cNvSpPr>
          <p:nvPr/>
        </p:nvSpPr>
        <p:spPr bwMode="auto">
          <a:xfrm>
            <a:off x="2489518" y="1704975"/>
            <a:ext cx="798195" cy="3154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4000" b="1"/>
              <a:t>国家司法机关</a:t>
            </a:r>
            <a:endParaRPr lang="zh-CN" altLang="en-US" sz="4000" b="1"/>
          </a:p>
        </p:txBody>
      </p:sp>
      <p:sp>
        <p:nvSpPr>
          <p:cNvPr id="53252" name="左大括号 4"/>
          <p:cNvSpPr/>
          <p:nvPr/>
        </p:nvSpPr>
        <p:spPr bwMode="auto">
          <a:xfrm>
            <a:off x="3117850" y="1768475"/>
            <a:ext cx="347663" cy="3138488"/>
          </a:xfrm>
          <a:prstGeom prst="leftBrace">
            <a:avLst>
              <a:gd name="adj1" fmla="val 0"/>
              <a:gd name="adj2" fmla="val 49102"/>
            </a:avLst>
          </a:prstGeom>
          <a:noFill/>
          <a:ln w="9525">
            <a:solidFill>
              <a:srgbClr val="4A7EBB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3253" name="文本框 7"/>
          <p:cNvSpPr txBox="1">
            <a:spLocks noChangeArrowheads="1"/>
          </p:cNvSpPr>
          <p:nvPr/>
        </p:nvSpPr>
        <p:spPr bwMode="auto">
          <a:xfrm>
            <a:off x="3287713" y="1801813"/>
            <a:ext cx="140716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b="1"/>
              <a:t>人民法院</a:t>
            </a:r>
            <a:endParaRPr lang="zh-CN" altLang="en-US" sz="2400" b="1"/>
          </a:p>
        </p:txBody>
      </p:sp>
      <p:sp>
        <p:nvSpPr>
          <p:cNvPr id="53254" name="文本框 9"/>
          <p:cNvSpPr txBox="1">
            <a:spLocks noChangeArrowheads="1"/>
          </p:cNvSpPr>
          <p:nvPr/>
        </p:nvSpPr>
        <p:spPr bwMode="auto">
          <a:xfrm>
            <a:off x="5087938" y="936625"/>
            <a:ext cx="41021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b="1">
                <a:latin typeface="Times New Roman" panose="02020603050405020304" pitchFamily="18" charset="0"/>
              </a:rPr>
              <a:t>人民法院是国家的审判机关</a:t>
            </a:r>
            <a:endParaRPr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53255" name="左大括号 4"/>
          <p:cNvSpPr/>
          <p:nvPr/>
        </p:nvSpPr>
        <p:spPr bwMode="auto">
          <a:xfrm>
            <a:off x="4584700" y="1152525"/>
            <a:ext cx="346075" cy="1808163"/>
          </a:xfrm>
          <a:prstGeom prst="leftBrace">
            <a:avLst>
              <a:gd name="adj1" fmla="val 0"/>
              <a:gd name="adj2" fmla="val 49102"/>
            </a:avLst>
          </a:prstGeom>
          <a:noFill/>
          <a:ln w="9525">
            <a:solidFill>
              <a:srgbClr val="4A7EBB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3256" name="文本框 11"/>
          <p:cNvSpPr txBox="1">
            <a:spLocks noChangeArrowheads="1"/>
          </p:cNvSpPr>
          <p:nvPr/>
        </p:nvSpPr>
        <p:spPr bwMode="auto">
          <a:xfrm>
            <a:off x="5016500" y="1585913"/>
            <a:ext cx="4968875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latin typeface="Times New Roman" panose="02020603050405020304" pitchFamily="18" charset="0"/>
              </a:rPr>
              <a:t>人民法院的基本职权是审理刑事、民事和行政案件</a:t>
            </a:r>
            <a:endParaRPr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53257" name="文本框 12"/>
          <p:cNvSpPr txBox="1">
            <a:spLocks noChangeArrowheads="1"/>
          </p:cNvSpPr>
          <p:nvPr/>
        </p:nvSpPr>
        <p:spPr bwMode="auto">
          <a:xfrm>
            <a:off x="3432175" y="4610100"/>
            <a:ext cx="171323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b="1"/>
              <a:t>人民检察院</a:t>
            </a:r>
            <a:endParaRPr lang="zh-CN" altLang="en-US" sz="2400" b="1"/>
          </a:p>
        </p:txBody>
      </p:sp>
      <p:sp>
        <p:nvSpPr>
          <p:cNvPr id="53258" name="左大括号 4"/>
          <p:cNvSpPr/>
          <p:nvPr/>
        </p:nvSpPr>
        <p:spPr bwMode="auto">
          <a:xfrm>
            <a:off x="5087938" y="3889375"/>
            <a:ext cx="349250" cy="1982788"/>
          </a:xfrm>
          <a:prstGeom prst="leftBrace">
            <a:avLst>
              <a:gd name="adj1" fmla="val 0"/>
              <a:gd name="adj2" fmla="val 49102"/>
            </a:avLst>
          </a:prstGeom>
          <a:noFill/>
          <a:ln w="9525">
            <a:solidFill>
              <a:srgbClr val="4A7EBB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3259" name="文本框 16"/>
          <p:cNvSpPr txBox="1">
            <a:spLocks noChangeArrowheads="1"/>
          </p:cNvSpPr>
          <p:nvPr/>
        </p:nvSpPr>
        <p:spPr bwMode="auto">
          <a:xfrm>
            <a:off x="5448300" y="3889375"/>
            <a:ext cx="49688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b="1"/>
              <a:t>人民检察院是国家的法律监督机关</a:t>
            </a:r>
            <a:endParaRPr lang="zh-CN" altLang="en-US" sz="2400" b="1"/>
          </a:p>
        </p:txBody>
      </p:sp>
      <p:sp>
        <p:nvSpPr>
          <p:cNvPr id="53260" name="文本框 9"/>
          <p:cNvSpPr txBox="1">
            <a:spLocks noChangeArrowheads="1"/>
          </p:cNvSpPr>
          <p:nvPr/>
        </p:nvSpPr>
        <p:spPr bwMode="auto">
          <a:xfrm>
            <a:off x="5016500" y="2520950"/>
            <a:ext cx="5400675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b="1">
                <a:latin typeface="Times New Roman" panose="02020603050405020304" pitchFamily="18" charset="0"/>
              </a:rPr>
              <a:t>人民法院在司法活动中，必须坚持以事实为根据、以法律为准绳，依法独立公正行使审判权</a:t>
            </a:r>
            <a:endParaRPr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53261" name="文本框 9"/>
          <p:cNvSpPr txBox="1">
            <a:spLocks noChangeArrowheads="1"/>
          </p:cNvSpPr>
          <p:nvPr/>
        </p:nvSpPr>
        <p:spPr bwMode="auto">
          <a:xfrm>
            <a:off x="5521325" y="4752975"/>
            <a:ext cx="4824413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b="1"/>
              <a:t>人民检察院行使检察权，对国家机关及其工作人员的违法行为实行监督，对刑事犯罪行为代表国家提起公诉</a:t>
            </a:r>
            <a:endParaRPr lang="zh-CN" altLang="en-US" sz="24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文本框 9221"/>
          <p:cNvSpPr txBox="1">
            <a:spLocks noChangeArrowheads="1"/>
          </p:cNvSpPr>
          <p:nvPr/>
        </p:nvSpPr>
        <p:spPr bwMode="auto">
          <a:xfrm>
            <a:off x="2063750" y="1922463"/>
            <a:ext cx="8310563" cy="236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1.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国家审判机关和检察机关合称为（　 　）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A: 司法行政机关  </a:t>
            </a:r>
            <a:endParaRPr lang="en-US" altLang="zh-CN" sz="2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B: 司法机关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C: 监察机关      </a:t>
            </a:r>
            <a:endParaRPr lang="en-US" altLang="zh-CN" sz="2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D: 立法机关 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1507" name="文本框 10244"/>
          <p:cNvSpPr txBox="1">
            <a:spLocks noChangeArrowheads="1"/>
          </p:cNvSpPr>
          <p:nvPr/>
        </p:nvSpPr>
        <p:spPr bwMode="auto">
          <a:xfrm>
            <a:off x="8112125" y="1773238"/>
            <a:ext cx="938530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6000" b="1">
                <a:solidFill>
                  <a:srgbClr val="FF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en-US" sz="6000" b="1">
                <a:solidFill>
                  <a:srgbClr val="FF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endParaRPr lang="zh-CN" altLang="en-US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4276" name="文本框 4103"/>
          <p:cNvSpPr txBox="1">
            <a:spLocks noChangeArrowheads="1"/>
          </p:cNvSpPr>
          <p:nvPr/>
        </p:nvSpPr>
        <p:spPr bwMode="auto">
          <a:xfrm>
            <a:off x="1793875" y="620713"/>
            <a:ext cx="2001838" cy="58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6666"/>
                </a:solidFill>
                <a:ea typeface="方正姚体" panose="02010601030101010101" pitchFamily="2" charset="-122"/>
              </a:rPr>
              <a:t>当堂练习</a:t>
            </a:r>
            <a:endParaRPr lang="zh-CN" altLang="en-US" sz="32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bldLvl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文本框 99"/>
          <p:cNvSpPr txBox="1">
            <a:spLocks noChangeArrowheads="1"/>
          </p:cNvSpPr>
          <p:nvPr/>
        </p:nvSpPr>
        <p:spPr bwMode="auto">
          <a:xfrm>
            <a:off x="2566988" y="1555750"/>
            <a:ext cx="7156450" cy="3538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2.</a:t>
            </a:r>
            <a:r>
              <a:rPr lang="en-US" altLang="zh-CN" sz="2800" b="1">
                <a:latin typeface="宋体" panose="02010600030101010101" pitchFamily="2" charset="-122"/>
              </a:rPr>
              <a:t>《</a:t>
            </a:r>
            <a:r>
              <a:rPr lang="zh-CN" altLang="en-US" sz="2800" b="1">
                <a:latin typeface="宋体" panose="02010600030101010101" pitchFamily="2" charset="-122"/>
              </a:rPr>
              <a:t>中华人民共和国宪法》规定：“人民法院依照法律规定独立行使审判权，不受行政机关、社会团体和个人的干涉。”该规定表明（   ） 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/>
              <a:t>A．司法主体具有法定性 </a:t>
            </a:r>
            <a:endParaRPr lang="zh-CN" altLang="en-US" sz="2800" b="1"/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/>
              <a:t>B．司法活动具有程序性 </a:t>
            </a:r>
            <a:endParaRPr lang="zh-CN" altLang="en-US" sz="2800" b="1"/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/>
              <a:t>C.司法权具有权威性 </a:t>
            </a:r>
            <a:endParaRPr lang="zh-CN" altLang="en-US" sz="2800" b="1"/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/>
              <a:t>D.司法权行使的独立性,捍卫社会的公平正义</a:t>
            </a:r>
            <a:endParaRPr lang="zh-CN" altLang="en-US" sz="2800" b="1"/>
          </a:p>
        </p:txBody>
      </p:sp>
      <p:sp>
        <p:nvSpPr>
          <p:cNvPr id="22531" name="TextBox 1"/>
          <p:cNvSpPr txBox="1">
            <a:spLocks noChangeArrowheads="1"/>
          </p:cNvSpPr>
          <p:nvPr/>
        </p:nvSpPr>
        <p:spPr bwMode="auto">
          <a:xfrm>
            <a:off x="3325813" y="2708275"/>
            <a:ext cx="43942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D</a:t>
            </a:r>
            <a:endParaRPr lang="zh-CN" altLang="en-US" sz="4000" b="1"/>
          </a:p>
        </p:txBody>
      </p:sp>
      <p:sp>
        <p:nvSpPr>
          <p:cNvPr id="55300" name="文本框 4103"/>
          <p:cNvSpPr txBox="1">
            <a:spLocks noChangeArrowheads="1"/>
          </p:cNvSpPr>
          <p:nvPr/>
        </p:nvSpPr>
        <p:spPr bwMode="auto">
          <a:xfrm>
            <a:off x="1793875" y="544513"/>
            <a:ext cx="2001838" cy="58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6666"/>
                </a:solidFill>
                <a:ea typeface="方正姚体" panose="02010601030101010101" pitchFamily="2" charset="-122"/>
              </a:rPr>
              <a:t>当堂练习</a:t>
            </a:r>
            <a:endParaRPr lang="zh-CN" altLang="en-US" sz="32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文本框 1"/>
          <p:cNvSpPr txBox="1">
            <a:spLocks noChangeArrowheads="1"/>
          </p:cNvSpPr>
          <p:nvPr/>
        </p:nvSpPr>
        <p:spPr bwMode="auto">
          <a:xfrm>
            <a:off x="2063750" y="1555750"/>
            <a:ext cx="8353425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latin typeface="宋体" panose="02010600030101010101" pitchFamily="2" charset="-122"/>
                <a:sym typeface="Arial" panose="020B0604020202020204" pitchFamily="34" charset="0"/>
              </a:rPr>
              <a:t>3．下列不属于人民检察院职权的是（    ） </a:t>
            </a:r>
            <a:endParaRPr lang="zh-CN" altLang="en-US" sz="2800" b="1">
              <a:latin typeface="宋体" panose="02010600030101010101" pitchFamily="2" charset="-122"/>
              <a:sym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latin typeface="宋体" panose="02010600030101010101" pitchFamily="2" charset="-122"/>
                <a:sym typeface="Arial" panose="020B0604020202020204" pitchFamily="34" charset="0"/>
              </a:rPr>
              <a:t>A．监督公安机关的侦察活动 </a:t>
            </a:r>
            <a:endParaRPr lang="zh-CN" altLang="en-US" sz="2800" b="1">
              <a:latin typeface="宋体" panose="02010600030101010101" pitchFamily="2" charset="-122"/>
              <a:sym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latin typeface="宋体" panose="02010600030101010101" pitchFamily="2" charset="-122"/>
                <a:sym typeface="Arial" panose="020B0604020202020204" pitchFamily="34" charset="0"/>
              </a:rPr>
              <a:t>B．依审判监督程序提起抗诉  </a:t>
            </a:r>
            <a:endParaRPr lang="zh-CN" altLang="en-US" sz="2800" b="1">
              <a:latin typeface="宋体" panose="02010600030101010101" pitchFamily="2" charset="-122"/>
              <a:sym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latin typeface="宋体" panose="02010600030101010101" pitchFamily="2" charset="-122"/>
                <a:sym typeface="Arial" panose="020B0604020202020204" pitchFamily="34" charset="0"/>
              </a:rPr>
              <a:t>C．核准死刑  </a:t>
            </a:r>
            <a:endParaRPr lang="zh-CN" altLang="en-US" sz="2800" b="1">
              <a:latin typeface="宋体" panose="02010600030101010101" pitchFamily="2" charset="-122"/>
              <a:sym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latin typeface="宋体" panose="02010600030101010101" pitchFamily="2" charset="-122"/>
                <a:sym typeface="Arial" panose="020B0604020202020204" pitchFamily="34" charset="0"/>
              </a:rPr>
              <a:t>D．依法对某些刑事犯罪行为提起公诉</a:t>
            </a:r>
            <a:r>
              <a:rPr lang="en-US" altLang="zh-CN" sz="2800" b="1">
                <a:latin typeface="宋体" panose="02010600030101010101" pitchFamily="2" charset="-122"/>
                <a:sym typeface="Arial" panose="020B0604020202020204" pitchFamily="34" charset="0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sym typeface="Arial" panose="020B0604020202020204" pitchFamily="34" charset="0"/>
              </a:rPr>
              <a:t>保护公民的合法权益，维护司法的公正</a:t>
            </a:r>
            <a:endParaRPr lang="zh-CN" altLang="en-US" sz="2800" b="1"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3555" name="TextBox 1"/>
          <p:cNvSpPr txBox="1">
            <a:spLocks noChangeArrowheads="1"/>
          </p:cNvSpPr>
          <p:nvPr/>
        </p:nvSpPr>
        <p:spPr bwMode="auto">
          <a:xfrm>
            <a:off x="8112125" y="1412875"/>
            <a:ext cx="69342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Ｃ</a:t>
            </a:r>
            <a:endParaRPr lang="zh-CN" altLang="en-US" sz="4000" b="1"/>
          </a:p>
        </p:txBody>
      </p:sp>
      <p:sp>
        <p:nvSpPr>
          <p:cNvPr id="56324" name="文本框 4103"/>
          <p:cNvSpPr txBox="1">
            <a:spLocks noChangeArrowheads="1"/>
          </p:cNvSpPr>
          <p:nvPr/>
        </p:nvSpPr>
        <p:spPr bwMode="auto">
          <a:xfrm>
            <a:off x="1793875" y="544513"/>
            <a:ext cx="2001838" cy="58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6666"/>
                </a:solidFill>
                <a:ea typeface="方正姚体" panose="02010601030101010101" pitchFamily="2" charset="-122"/>
              </a:rPr>
              <a:t>当堂练习</a:t>
            </a:r>
            <a:endParaRPr lang="zh-CN" altLang="en-US" sz="32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矩形 1"/>
          <p:cNvSpPr>
            <a:spLocks noChangeArrowheads="1"/>
          </p:cNvSpPr>
          <p:nvPr/>
        </p:nvSpPr>
        <p:spPr bwMode="auto">
          <a:xfrm>
            <a:off x="2351088" y="1484313"/>
            <a:ext cx="7273925" cy="4399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/>
              <a:t>4</a:t>
            </a:r>
            <a:r>
              <a:rPr lang="en-US" altLang="zh-CN" sz="2800" b="1"/>
              <a:t>.</a:t>
            </a:r>
            <a:r>
              <a:rPr lang="zh-CN" altLang="en-US" sz="2800" b="1"/>
              <a:t>关于我国人民法院的表述正确的有（   ）。 </a:t>
            </a:r>
            <a:endParaRPr lang="zh-CN" altLang="en-US" sz="2800" b="1"/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/>
              <a:t>①人民法院的基本职权是审理刑事、民事和行政案件  </a:t>
            </a:r>
            <a:endParaRPr lang="en-US" altLang="zh-CN" sz="2800" b="1"/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/>
              <a:t>②最高人民法院是最高审判机关，统一领导全国的审判和检察工作   </a:t>
            </a:r>
            <a:endParaRPr lang="en-US" altLang="zh-CN" sz="2800" b="1"/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/>
              <a:t>③包括地方各级人民法院、专门人民法院和最高人民法院  </a:t>
            </a:r>
            <a:endParaRPr lang="en-US" altLang="zh-CN" sz="2800" b="1"/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/>
              <a:t>④中级人民法院设在县级市</a:t>
            </a:r>
            <a:endParaRPr lang="zh-CN" altLang="en-US" sz="2800" b="1"/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/>
              <a:t>A．①②③   B．①③④   </a:t>
            </a:r>
            <a:endParaRPr lang="zh-CN" altLang="en-US" sz="2800" b="1"/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/>
              <a:t>C．①②④   D．①②③④</a:t>
            </a:r>
            <a:endParaRPr lang="zh-CN" altLang="en-US" sz="2800" b="1"/>
          </a:p>
        </p:txBody>
      </p:sp>
      <p:sp>
        <p:nvSpPr>
          <p:cNvPr id="24579" name="TextBox 2"/>
          <p:cNvSpPr txBox="1">
            <a:spLocks noChangeArrowheads="1"/>
          </p:cNvSpPr>
          <p:nvPr/>
        </p:nvSpPr>
        <p:spPr bwMode="auto">
          <a:xfrm>
            <a:off x="8328025" y="1341438"/>
            <a:ext cx="54991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000" b="1">
                <a:solidFill>
                  <a:srgbClr val="FF0000"/>
                </a:solidFill>
              </a:rPr>
              <a:t>A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57348" name="文本框 4103"/>
          <p:cNvSpPr txBox="1">
            <a:spLocks noChangeArrowheads="1"/>
          </p:cNvSpPr>
          <p:nvPr/>
        </p:nvSpPr>
        <p:spPr bwMode="auto">
          <a:xfrm>
            <a:off x="1793875" y="544513"/>
            <a:ext cx="2001838" cy="58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6666"/>
                </a:solidFill>
                <a:ea typeface="方正姚体" panose="02010601030101010101" pitchFamily="2" charset="-122"/>
              </a:rPr>
              <a:t>当堂练习</a:t>
            </a:r>
            <a:endParaRPr lang="zh-CN" altLang="en-US" sz="32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矩形 1"/>
          <p:cNvSpPr>
            <a:spLocks noChangeArrowheads="1"/>
          </p:cNvSpPr>
          <p:nvPr/>
        </p:nvSpPr>
        <p:spPr bwMode="auto">
          <a:xfrm>
            <a:off x="2208213" y="1368425"/>
            <a:ext cx="7775575" cy="3169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/>
              <a:t>5.</a:t>
            </a:r>
            <a:r>
              <a:rPr lang="zh-CN" altLang="en-US" sz="2800" b="1"/>
              <a:t>我国人民法院的基本职权有（     ）</a:t>
            </a:r>
            <a:endParaRPr lang="zh-CN" altLang="en-US" sz="2800" b="1"/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/>
              <a:t>①审理刑事、民事和行政案件  </a:t>
            </a:r>
            <a:endParaRPr lang="en-US" altLang="zh-CN" sz="2800" b="1"/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/>
              <a:t>②通过行使国家审判权，惩办犯罪分子  </a:t>
            </a:r>
            <a:endParaRPr lang="en-US" altLang="zh-CN" sz="2800" b="1"/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/>
              <a:t>③对国家机关及其工作人员的违法行为实行监督  ④维护社会秩序，引导公民自觉遵守宪法和法律</a:t>
            </a:r>
            <a:endParaRPr lang="zh-CN" altLang="en-US" sz="2800" b="1"/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/>
              <a:t>A．①②③       B．①③④   </a:t>
            </a:r>
            <a:endParaRPr lang="zh-CN" altLang="en-US" sz="2800" b="1"/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/>
              <a:t>C．①②④       D．②③④</a:t>
            </a:r>
            <a:endParaRPr lang="zh-CN" altLang="en-US" sz="2800" b="1"/>
          </a:p>
        </p:txBody>
      </p:sp>
      <p:sp>
        <p:nvSpPr>
          <p:cNvPr id="25603" name="TextBox 2"/>
          <p:cNvSpPr txBox="1">
            <a:spLocks noChangeArrowheads="1"/>
          </p:cNvSpPr>
          <p:nvPr/>
        </p:nvSpPr>
        <p:spPr bwMode="auto">
          <a:xfrm>
            <a:off x="7248525" y="1287463"/>
            <a:ext cx="54991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FF0000"/>
                </a:solidFill>
              </a:rPr>
              <a:t>C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58372" name="文本框 4103"/>
          <p:cNvSpPr txBox="1">
            <a:spLocks noChangeArrowheads="1"/>
          </p:cNvSpPr>
          <p:nvPr/>
        </p:nvSpPr>
        <p:spPr bwMode="auto">
          <a:xfrm>
            <a:off x="1793875" y="528638"/>
            <a:ext cx="2001838" cy="58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6666"/>
                </a:solidFill>
                <a:ea typeface="方正姚体" panose="02010601030101010101" pitchFamily="2" charset="-122"/>
              </a:rPr>
              <a:t>当堂练习</a:t>
            </a:r>
            <a:endParaRPr lang="zh-CN" altLang="en-US" sz="32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矩形 1"/>
          <p:cNvSpPr>
            <a:spLocks noChangeArrowheads="1"/>
          </p:cNvSpPr>
          <p:nvPr/>
        </p:nvSpPr>
        <p:spPr bwMode="auto">
          <a:xfrm>
            <a:off x="2135188" y="1543050"/>
            <a:ext cx="6985000" cy="2245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/>
              <a:t>6.我国最高法律监督机关是（    ）</a:t>
            </a:r>
            <a:endParaRPr lang="zh-CN" altLang="en-US" sz="2800" b="1"/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/>
              <a:t>A.最高人民法院       </a:t>
            </a:r>
            <a:endParaRPr lang="en-US" altLang="zh-CN" sz="2800" b="1"/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/>
              <a:t>B.最高人民检察院  </a:t>
            </a:r>
            <a:endParaRPr lang="zh-CN" altLang="en-US" sz="2800" b="1"/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/>
              <a:t>C.地方各级人民检察院  </a:t>
            </a:r>
            <a:endParaRPr lang="en-US" altLang="zh-CN" sz="2800" b="1"/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/>
              <a:t>D.地方人民法院</a:t>
            </a:r>
            <a:endParaRPr lang="zh-CN" altLang="en-US" sz="2800" b="1"/>
          </a:p>
        </p:txBody>
      </p:sp>
      <p:sp>
        <p:nvSpPr>
          <p:cNvPr id="26627" name="TextBox 2"/>
          <p:cNvSpPr txBox="1">
            <a:spLocks noChangeArrowheads="1"/>
          </p:cNvSpPr>
          <p:nvPr/>
        </p:nvSpPr>
        <p:spPr bwMode="auto">
          <a:xfrm>
            <a:off x="6743700" y="1471613"/>
            <a:ext cx="54991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FF0000"/>
                </a:solidFill>
              </a:rPr>
              <a:t>B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59396" name="文本框 4103"/>
          <p:cNvSpPr txBox="1">
            <a:spLocks noChangeArrowheads="1"/>
          </p:cNvSpPr>
          <p:nvPr/>
        </p:nvSpPr>
        <p:spPr bwMode="auto">
          <a:xfrm>
            <a:off x="1793875" y="544513"/>
            <a:ext cx="2001838" cy="58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6666"/>
                </a:solidFill>
                <a:ea typeface="方正姚体" panose="02010601030101010101" pitchFamily="2" charset="-122"/>
              </a:rPr>
              <a:t>当堂练习</a:t>
            </a:r>
            <a:endParaRPr lang="zh-CN" altLang="en-US" sz="32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文本框 4103"/>
          <p:cNvSpPr txBox="1">
            <a:spLocks noChangeArrowheads="1"/>
          </p:cNvSpPr>
          <p:nvPr/>
        </p:nvSpPr>
        <p:spPr bwMode="auto">
          <a:xfrm>
            <a:off x="1731963" y="544513"/>
            <a:ext cx="2144712" cy="58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6666"/>
                </a:solidFill>
                <a:ea typeface="方正姚体" panose="02010601030101010101" pitchFamily="2" charset="-122"/>
              </a:rPr>
              <a:t>导入新课</a:t>
            </a:r>
            <a:endParaRPr lang="zh-CN" altLang="en-US" sz="32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  <p:pic>
        <p:nvPicPr>
          <p:cNvPr id="41987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850" y="1497013"/>
            <a:ext cx="3817938" cy="338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8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1688" y="1498600"/>
            <a:ext cx="4462462" cy="3382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9" name="Text Box 5"/>
          <p:cNvSpPr txBox="1">
            <a:spLocks noChangeArrowheads="1"/>
          </p:cNvSpPr>
          <p:nvPr/>
        </p:nvSpPr>
        <p:spPr bwMode="auto">
          <a:xfrm>
            <a:off x="1776413" y="5313363"/>
            <a:ext cx="732790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FF0000"/>
                </a:solidFill>
                <a:ea typeface="黑体" panose="02010609060101010101" pitchFamily="2" charset="-122"/>
              </a:rPr>
              <a:t>以上图片属于我国的什么机关</a:t>
            </a:r>
            <a:r>
              <a:rPr lang="zh-CN" altLang="en-US" sz="4000">
                <a:solidFill>
                  <a:srgbClr val="FF0000"/>
                </a:solidFill>
              </a:rPr>
              <a:t>？</a:t>
            </a:r>
            <a:endParaRPr lang="zh-CN" altLang="en-US" sz="400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文本框 4101"/>
          <p:cNvSpPr txBox="1">
            <a:spLocks noChangeArrowheads="1"/>
          </p:cNvSpPr>
          <p:nvPr/>
        </p:nvSpPr>
        <p:spPr bwMode="auto">
          <a:xfrm>
            <a:off x="1822450" y="1374775"/>
            <a:ext cx="8424863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 sz="4800" b="1">
              <a:solidFill>
                <a:srgbClr val="FF0000"/>
              </a:solidFill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4800" b="1">
                <a:solidFill>
                  <a:srgbClr val="FF0000"/>
                </a:solidFill>
              </a:rPr>
              <a:t> </a:t>
            </a:r>
            <a:r>
              <a:rPr lang="zh-CN" altLang="en-US" sz="3600" b="1">
                <a:latin typeface="宋体" panose="02010600030101010101" pitchFamily="2" charset="-122"/>
              </a:rPr>
              <a:t> </a:t>
            </a:r>
            <a:endParaRPr lang="zh-CN" altLang="en-US" sz="3600" b="1"/>
          </a:p>
        </p:txBody>
      </p:sp>
      <p:sp>
        <p:nvSpPr>
          <p:cNvPr id="43011" name="文本框 3"/>
          <p:cNvSpPr txBox="1">
            <a:spLocks noChangeArrowheads="1"/>
          </p:cNvSpPr>
          <p:nvPr/>
        </p:nvSpPr>
        <p:spPr bwMode="auto">
          <a:xfrm>
            <a:off x="5232400" y="1657350"/>
            <a:ext cx="16129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学习目标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3012" name="文本框 4103"/>
          <p:cNvSpPr txBox="1">
            <a:spLocks noChangeArrowheads="1"/>
          </p:cNvSpPr>
          <p:nvPr/>
        </p:nvSpPr>
        <p:spPr bwMode="auto">
          <a:xfrm>
            <a:off x="1746250" y="492125"/>
            <a:ext cx="2144713" cy="58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6666"/>
                </a:solidFill>
                <a:ea typeface="方正姚体" panose="02010601030101010101" pitchFamily="2" charset="-122"/>
              </a:rPr>
              <a:t>导入新课</a:t>
            </a:r>
            <a:endParaRPr lang="zh-CN" altLang="en-US" sz="32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  <p:sp>
        <p:nvSpPr>
          <p:cNvPr id="43013" name="Text Box 5"/>
          <p:cNvSpPr txBox="1">
            <a:spLocks noChangeArrowheads="1"/>
          </p:cNvSpPr>
          <p:nvPr/>
        </p:nvSpPr>
        <p:spPr bwMode="auto">
          <a:xfrm>
            <a:off x="1919288" y="2536825"/>
            <a:ext cx="8328025" cy="1754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400" b="1">
                <a:latin typeface="Times New Roman" panose="02020603050405020304" pitchFamily="18" charset="0"/>
              </a:rPr>
              <a:t>1.</a:t>
            </a:r>
            <a:r>
              <a:rPr lang="zh-CN" altLang="en-US" sz="2400" b="1">
                <a:latin typeface="Times New Roman" panose="02020603050405020304" pitchFamily="18" charset="0"/>
              </a:rPr>
              <a:t>知道国家司法机关包括人民法院和人民检察院。</a:t>
            </a:r>
            <a:endParaRPr lang="zh-CN" altLang="en-US" sz="2400" b="1">
              <a:latin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400" b="1">
                <a:latin typeface="Times New Roman" panose="02020603050405020304" pitchFamily="18" charset="0"/>
                <a:sym typeface="宋体" panose="02010600030101010101" pitchFamily="2" charset="-122"/>
              </a:rPr>
              <a:t>2.</a:t>
            </a:r>
            <a:r>
              <a:rPr lang="zh-CN" altLang="en-US" sz="2400" b="1">
                <a:latin typeface="Times New Roman" panose="02020603050405020304" pitchFamily="18" charset="0"/>
                <a:sym typeface="宋体" panose="02010600030101010101" pitchFamily="2" charset="-122"/>
              </a:rPr>
              <a:t>了解人民法院和人民检察院的职权。</a:t>
            </a:r>
            <a:endParaRPr lang="zh-CN" altLang="en-US" sz="2400" b="1">
              <a:latin typeface="Times New Roman" panose="02020603050405020304" pitchFamily="18" charset="0"/>
              <a:sym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>
                <a:latin typeface="Times New Roman" panose="02020603050405020304" pitchFamily="18" charset="0"/>
              </a:rPr>
              <a:t>3.认识到国家司法机关公正司法的重要意义。</a:t>
            </a:r>
            <a:endParaRPr lang="zh-CN" altLang="en-US" sz="24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文本框 4103"/>
          <p:cNvSpPr txBox="1">
            <a:spLocks noChangeArrowheads="1"/>
          </p:cNvSpPr>
          <p:nvPr/>
        </p:nvSpPr>
        <p:spPr bwMode="auto">
          <a:xfrm>
            <a:off x="1852613" y="517525"/>
            <a:ext cx="2001837" cy="58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6666"/>
                </a:solidFill>
                <a:ea typeface="方正姚体" panose="02010601030101010101" pitchFamily="2" charset="-122"/>
              </a:rPr>
              <a:t>讲授新课</a:t>
            </a:r>
            <a:endParaRPr lang="zh-CN" altLang="en-US" sz="32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  <p:grpSp>
        <p:nvGrpSpPr>
          <p:cNvPr id="44035" name="Group 3"/>
          <p:cNvGrpSpPr/>
          <p:nvPr/>
        </p:nvGrpSpPr>
        <p:grpSpPr bwMode="auto">
          <a:xfrm>
            <a:off x="2008188" y="755650"/>
            <a:ext cx="2403621" cy="810568"/>
            <a:chOff x="0" y="0"/>
            <a:chExt cx="3788" cy="1276"/>
          </a:xfrm>
        </p:grpSpPr>
        <p:sp>
          <p:nvSpPr>
            <p:cNvPr id="44040" name="矩形 7"/>
            <p:cNvSpPr>
              <a:spLocks noChangeArrowheads="1"/>
            </p:cNvSpPr>
            <p:nvPr/>
          </p:nvSpPr>
          <p:spPr bwMode="auto">
            <a:xfrm>
              <a:off x="928" y="0"/>
              <a:ext cx="2634" cy="1200"/>
            </a:xfrm>
            <a:custGeom>
              <a:avLst/>
              <a:gdLst>
                <a:gd name="T0" fmla="*/ 0 w 2520280"/>
                <a:gd name="T1" fmla="*/ 1 h 1872208"/>
                <a:gd name="T2" fmla="*/ 3 w 2520280"/>
                <a:gd name="T3" fmla="*/ 1 h 1872208"/>
                <a:gd name="T4" fmla="*/ 0 w 2520280"/>
                <a:gd name="T5" fmla="*/ 1 h 1872208"/>
                <a:gd name="T6" fmla="*/ 0 w 2520280"/>
                <a:gd name="T7" fmla="*/ 0 h 1872208"/>
                <a:gd name="T8" fmla="*/ 0 w 2520280"/>
                <a:gd name="T9" fmla="*/ 0 h 1872208"/>
                <a:gd name="T10" fmla="*/ 0 w 2520280"/>
                <a:gd name="T11" fmla="*/ 0 h 187220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>
              <a:solidFill>
                <a:srgbClr val="DDDDDD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41" name="任意多边形 16"/>
            <p:cNvSpPr>
              <a:spLocks noChangeArrowheads="1"/>
            </p:cNvSpPr>
            <p:nvPr/>
          </p:nvSpPr>
          <p:spPr bwMode="auto">
            <a:xfrm>
              <a:off x="46" y="454"/>
              <a:ext cx="826" cy="760"/>
            </a:xfrm>
            <a:custGeom>
              <a:avLst/>
              <a:gdLst>
                <a:gd name="T0" fmla="*/ 0 w 696310"/>
                <a:gd name="T1" fmla="*/ 0 h 696310"/>
                <a:gd name="T2" fmla="*/ 1 w 696310"/>
                <a:gd name="T3" fmla="*/ 0 h 696310"/>
                <a:gd name="T4" fmla="*/ 1 w 696310"/>
                <a:gd name="T5" fmla="*/ 0 h 696310"/>
                <a:gd name="T6" fmla="*/ 1 w 696310"/>
                <a:gd name="T7" fmla="*/ 0 h 696310"/>
                <a:gd name="T8" fmla="*/ 1 w 696310"/>
                <a:gd name="T9" fmla="*/ 1 h 696310"/>
                <a:gd name="T10" fmla="*/ 0 w 696310"/>
                <a:gd name="T11" fmla="*/ 1 h 696310"/>
                <a:gd name="T12" fmla="*/ 0 w 696310"/>
                <a:gd name="T13" fmla="*/ 0 h 6963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42" name="矩形 17"/>
            <p:cNvSpPr>
              <a:spLocks noChangeArrowheads="1"/>
            </p:cNvSpPr>
            <p:nvPr/>
          </p:nvSpPr>
          <p:spPr bwMode="auto">
            <a:xfrm>
              <a:off x="616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215900" rIns="179705" bIns="0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400">
                <a:solidFill>
                  <a:srgbClr val="FFFFFF"/>
                </a:solidFill>
              </a:endParaRPr>
            </a:p>
          </p:txBody>
        </p:sp>
        <p:sp>
          <p:nvSpPr>
            <p:cNvPr id="44043" name="文本框 6151"/>
            <p:cNvSpPr txBox="1">
              <a:spLocks noChangeArrowheads="1"/>
            </p:cNvSpPr>
            <p:nvPr/>
          </p:nvSpPr>
          <p:spPr bwMode="auto">
            <a:xfrm>
              <a:off x="924" y="432"/>
              <a:ext cx="2864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00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  </a:t>
              </a:r>
              <a:r>
                <a:rPr lang="zh-CN" altLang="en-US" sz="2800" b="1">
                  <a:solidFill>
                    <a:srgbClr val="00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人民法院</a:t>
              </a:r>
              <a:endParaRPr lang="zh-CN" altLang="en-US" sz="2800" b="1">
                <a:solidFill>
                  <a:srgbClr val="00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44044" name="文本框 6152"/>
            <p:cNvSpPr txBox="1">
              <a:spLocks noChangeArrowheads="1"/>
            </p:cNvSpPr>
            <p:nvPr/>
          </p:nvSpPr>
          <p:spPr bwMode="auto">
            <a:xfrm>
              <a:off x="0" y="454"/>
              <a:ext cx="872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</a:t>
              </a:r>
              <a:endParaRPr lang="zh-CN" altLang="en-US" sz="28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44036" name="Picture 9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7588" y="1651000"/>
            <a:ext cx="3816350" cy="309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7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0875" y="1720850"/>
            <a:ext cx="3743325" cy="302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8" name="Text Box 11"/>
          <p:cNvSpPr txBox="1">
            <a:spLocks noChangeArrowheads="1"/>
          </p:cNvSpPr>
          <p:nvPr/>
        </p:nvSpPr>
        <p:spPr bwMode="auto">
          <a:xfrm>
            <a:off x="2927350" y="5464175"/>
            <a:ext cx="15398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zh-CN"/>
          </a:p>
        </p:txBody>
      </p:sp>
      <p:sp>
        <p:nvSpPr>
          <p:cNvPr id="44039" name="Text Box 12"/>
          <p:cNvSpPr txBox="1">
            <a:spLocks noChangeArrowheads="1"/>
          </p:cNvSpPr>
          <p:nvPr/>
        </p:nvSpPr>
        <p:spPr bwMode="auto">
          <a:xfrm>
            <a:off x="1992313" y="5176838"/>
            <a:ext cx="784098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请你说说人民法院包括哪些机关？</a:t>
            </a:r>
            <a:endParaRPr lang="zh-CN" altLang="en-US" sz="4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框 1"/>
          <p:cNvSpPr txBox="1">
            <a:spLocks noChangeArrowheads="1"/>
          </p:cNvSpPr>
          <p:nvPr/>
        </p:nvSpPr>
        <p:spPr bwMode="auto">
          <a:xfrm>
            <a:off x="2352675" y="1341438"/>
            <a:ext cx="4751388" cy="3107690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70C0"/>
                </a:solidFill>
              </a:rPr>
              <a:t>  </a:t>
            </a:r>
            <a:r>
              <a:rPr lang="zh-CN" altLang="en-US" sz="2800" b="1">
                <a:solidFill>
                  <a:srgbClr val="0070C0"/>
                </a:solidFill>
              </a:rPr>
              <a:t>我国设立最高人民法院、地方各级人民法院和专门人民法院。地方各级人民法院分为基层人民法院、中级人民法院、高级人民法院。专门人民法院有军事人民法院、海事人民法院等。</a:t>
            </a:r>
            <a:endParaRPr lang="zh-CN" altLang="en-US" sz="2800" b="1">
              <a:solidFill>
                <a:srgbClr val="0070C0"/>
              </a:solidFill>
            </a:endParaRPr>
          </a:p>
        </p:txBody>
      </p:sp>
      <p:pic>
        <p:nvPicPr>
          <p:cNvPr id="45059" name="图片 4" descr="图片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997200"/>
            <a:ext cx="4840288" cy="368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0" name="文本框 4103"/>
          <p:cNvSpPr txBox="1">
            <a:spLocks noChangeArrowheads="1"/>
          </p:cNvSpPr>
          <p:nvPr/>
        </p:nvSpPr>
        <p:spPr bwMode="auto">
          <a:xfrm>
            <a:off x="1817688" y="471488"/>
            <a:ext cx="2001837" cy="58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6666"/>
                </a:solidFill>
                <a:ea typeface="方正姚体" panose="02010601030101010101" pitchFamily="2" charset="-122"/>
              </a:rPr>
              <a:t>讲授新课</a:t>
            </a:r>
            <a:endParaRPr lang="zh-CN" altLang="en-US" sz="32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2"/>
          <p:cNvSpPr>
            <a:spLocks noChangeArrowheads="1"/>
          </p:cNvSpPr>
          <p:nvPr/>
        </p:nvSpPr>
        <p:spPr bwMode="auto">
          <a:xfrm>
            <a:off x="2924175" y="4660900"/>
            <a:ext cx="306070" cy="584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3200"/>
          </a:p>
        </p:txBody>
      </p:sp>
      <p:sp>
        <p:nvSpPr>
          <p:cNvPr id="46083" name="文本框 4103"/>
          <p:cNvSpPr txBox="1">
            <a:spLocks noChangeArrowheads="1"/>
          </p:cNvSpPr>
          <p:nvPr/>
        </p:nvSpPr>
        <p:spPr bwMode="auto">
          <a:xfrm>
            <a:off x="1852613" y="509588"/>
            <a:ext cx="2001837" cy="58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6666"/>
                </a:solidFill>
                <a:ea typeface="方正姚体" panose="02010601030101010101" pitchFamily="2" charset="-122"/>
              </a:rPr>
              <a:t>讲授新课</a:t>
            </a:r>
            <a:endParaRPr lang="zh-CN" altLang="en-US" sz="32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  <p:pic>
        <p:nvPicPr>
          <p:cNvPr id="46084" name="Picture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9650" y="1423988"/>
            <a:ext cx="7200900" cy="387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图片 4" descr="图片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997200"/>
            <a:ext cx="4840288" cy="368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07" name="文本框 4103"/>
          <p:cNvSpPr txBox="1">
            <a:spLocks noChangeArrowheads="1"/>
          </p:cNvSpPr>
          <p:nvPr/>
        </p:nvSpPr>
        <p:spPr bwMode="auto">
          <a:xfrm>
            <a:off x="1817688" y="544513"/>
            <a:ext cx="2001837" cy="58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6666"/>
                </a:solidFill>
                <a:ea typeface="方正姚体" panose="02010601030101010101" pitchFamily="2" charset="-122"/>
              </a:rPr>
              <a:t>讲授新课</a:t>
            </a:r>
            <a:endParaRPr lang="zh-CN" altLang="en-US" sz="32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  <p:sp>
        <p:nvSpPr>
          <p:cNvPr id="47108" name="WordArt 4" descr="weave"/>
          <p:cNvSpPr>
            <a:spLocks noChangeArrowheads="1" noChangeShapeType="1" noTextEdit="1"/>
          </p:cNvSpPr>
          <p:nvPr/>
        </p:nvSpPr>
        <p:spPr bwMode="auto">
          <a:xfrm>
            <a:off x="2135188" y="1773238"/>
            <a:ext cx="7632700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Flat3" dir="r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zh-CN" altLang="en-US" sz="3600" b="1" kern="10">
                <a:ln w="9525">
                  <a:rou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latin typeface="黑体" panose="02010609060101010101" pitchFamily="2" charset="-122"/>
                <a:ea typeface="黑体" panose="02010609060101010101" pitchFamily="2" charset="-122"/>
              </a:rPr>
              <a:t>人民法院的基本职权是审理刑事、民事和行政案件</a:t>
            </a:r>
            <a:endParaRPr lang="zh-CN" altLang="en-US" sz="3600" b="1" kern="10">
              <a:ln w="9525">
                <a:round/>
              </a:ln>
              <a:blipFill dpi="0" rotWithShape="0">
                <a:blip r:embed="rId2"/>
                <a:srcRect/>
                <a:tile tx="0" ty="0" sx="100000" sy="100000" flip="none" algn="tl"/>
              </a:blip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6"/>
          <p:cNvSpPr>
            <a:spLocks noChangeArrowheads="1"/>
          </p:cNvSpPr>
          <p:nvPr/>
        </p:nvSpPr>
        <p:spPr bwMode="auto">
          <a:xfrm>
            <a:off x="3963988" y="1709738"/>
            <a:ext cx="3098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800" b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8131" name="文本框 4103"/>
          <p:cNvSpPr txBox="1">
            <a:spLocks noChangeArrowheads="1"/>
          </p:cNvSpPr>
          <p:nvPr/>
        </p:nvSpPr>
        <p:spPr bwMode="auto">
          <a:xfrm>
            <a:off x="1852613" y="573088"/>
            <a:ext cx="2001837" cy="58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6666"/>
                </a:solidFill>
                <a:ea typeface="方正姚体" panose="02010601030101010101" pitchFamily="2" charset="-122"/>
              </a:rPr>
              <a:t>讲授新课</a:t>
            </a:r>
            <a:endParaRPr lang="zh-CN" altLang="en-US" sz="32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  <p:sp>
        <p:nvSpPr>
          <p:cNvPr id="48132" name="AutoShape 4"/>
          <p:cNvSpPr>
            <a:spLocks noChangeArrowheads="1"/>
          </p:cNvSpPr>
          <p:nvPr/>
        </p:nvSpPr>
        <p:spPr bwMode="auto">
          <a:xfrm>
            <a:off x="8040688" y="623888"/>
            <a:ext cx="2446337" cy="646112"/>
          </a:xfrm>
          <a:prstGeom prst="plaque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48133" name="Text Box 5"/>
          <p:cNvSpPr txBox="1">
            <a:spLocks noChangeArrowheads="1"/>
          </p:cNvSpPr>
          <p:nvPr/>
        </p:nvSpPr>
        <p:spPr bwMode="auto">
          <a:xfrm>
            <a:off x="8185150" y="623888"/>
            <a:ext cx="222504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FF0000"/>
                </a:solidFill>
                <a:ea typeface="黑体" panose="02010609060101010101" pitchFamily="2" charset="-122"/>
              </a:rPr>
              <a:t>阅读感悟</a:t>
            </a:r>
            <a:endParaRPr lang="zh-CN" altLang="en-US" sz="4000" b="1">
              <a:solidFill>
                <a:srgbClr val="FF0000"/>
              </a:solidFill>
              <a:ea typeface="黑体" panose="02010609060101010101" pitchFamily="2" charset="-122"/>
            </a:endParaRPr>
          </a:p>
        </p:txBody>
      </p:sp>
      <p:pic>
        <p:nvPicPr>
          <p:cNvPr id="48134" name="Picture 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0875" y="1414463"/>
            <a:ext cx="8135938" cy="439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6"/>
          <p:cNvSpPr>
            <a:spLocks noChangeArrowheads="1"/>
          </p:cNvSpPr>
          <p:nvPr/>
        </p:nvSpPr>
        <p:spPr bwMode="auto">
          <a:xfrm>
            <a:off x="3963988" y="1797050"/>
            <a:ext cx="3098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800" b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9155" name="文本框 4103"/>
          <p:cNvSpPr txBox="1">
            <a:spLocks noChangeArrowheads="1"/>
          </p:cNvSpPr>
          <p:nvPr/>
        </p:nvSpPr>
        <p:spPr bwMode="auto">
          <a:xfrm>
            <a:off x="1852613" y="549275"/>
            <a:ext cx="2001837" cy="58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6666"/>
                </a:solidFill>
                <a:ea typeface="方正姚体" panose="02010601030101010101" pitchFamily="2" charset="-122"/>
              </a:rPr>
              <a:t>讲授新课</a:t>
            </a:r>
            <a:endParaRPr lang="zh-CN" altLang="en-US" sz="32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  <p:grpSp>
        <p:nvGrpSpPr>
          <p:cNvPr id="49156" name="Group 4"/>
          <p:cNvGrpSpPr/>
          <p:nvPr/>
        </p:nvGrpSpPr>
        <p:grpSpPr bwMode="auto">
          <a:xfrm>
            <a:off x="2008188" y="898525"/>
            <a:ext cx="2759595" cy="810568"/>
            <a:chOff x="0" y="0"/>
            <a:chExt cx="4349" cy="1276"/>
          </a:xfrm>
        </p:grpSpPr>
        <p:sp>
          <p:nvSpPr>
            <p:cNvPr id="49160" name="矩形 7"/>
            <p:cNvSpPr>
              <a:spLocks noChangeArrowheads="1"/>
            </p:cNvSpPr>
            <p:nvPr/>
          </p:nvSpPr>
          <p:spPr bwMode="auto">
            <a:xfrm>
              <a:off x="928" y="0"/>
              <a:ext cx="2634" cy="1200"/>
            </a:xfrm>
            <a:custGeom>
              <a:avLst/>
              <a:gdLst>
                <a:gd name="T0" fmla="*/ 0 w 2520280"/>
                <a:gd name="T1" fmla="*/ 1 h 1872208"/>
                <a:gd name="T2" fmla="*/ 3 w 2520280"/>
                <a:gd name="T3" fmla="*/ 1 h 1872208"/>
                <a:gd name="T4" fmla="*/ 0 w 2520280"/>
                <a:gd name="T5" fmla="*/ 1 h 1872208"/>
                <a:gd name="T6" fmla="*/ 0 w 2520280"/>
                <a:gd name="T7" fmla="*/ 0 h 1872208"/>
                <a:gd name="T8" fmla="*/ 0 w 2520280"/>
                <a:gd name="T9" fmla="*/ 0 h 1872208"/>
                <a:gd name="T10" fmla="*/ 0 w 2520280"/>
                <a:gd name="T11" fmla="*/ 0 h 187220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>
              <a:solidFill>
                <a:srgbClr val="DDDDDD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61" name="任意多边形 16"/>
            <p:cNvSpPr>
              <a:spLocks noChangeArrowheads="1"/>
            </p:cNvSpPr>
            <p:nvPr/>
          </p:nvSpPr>
          <p:spPr bwMode="auto">
            <a:xfrm>
              <a:off x="46" y="454"/>
              <a:ext cx="826" cy="760"/>
            </a:xfrm>
            <a:custGeom>
              <a:avLst/>
              <a:gdLst>
                <a:gd name="T0" fmla="*/ 0 w 696310"/>
                <a:gd name="T1" fmla="*/ 0 h 696310"/>
                <a:gd name="T2" fmla="*/ 1 w 696310"/>
                <a:gd name="T3" fmla="*/ 0 h 696310"/>
                <a:gd name="T4" fmla="*/ 1 w 696310"/>
                <a:gd name="T5" fmla="*/ 0 h 696310"/>
                <a:gd name="T6" fmla="*/ 1 w 696310"/>
                <a:gd name="T7" fmla="*/ 0 h 696310"/>
                <a:gd name="T8" fmla="*/ 1 w 696310"/>
                <a:gd name="T9" fmla="*/ 1 h 696310"/>
                <a:gd name="T10" fmla="*/ 0 w 696310"/>
                <a:gd name="T11" fmla="*/ 1 h 696310"/>
                <a:gd name="T12" fmla="*/ 0 w 696310"/>
                <a:gd name="T13" fmla="*/ 0 h 6963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62" name="矩形 17"/>
            <p:cNvSpPr>
              <a:spLocks noChangeArrowheads="1"/>
            </p:cNvSpPr>
            <p:nvPr/>
          </p:nvSpPr>
          <p:spPr bwMode="auto">
            <a:xfrm>
              <a:off x="616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215900" rIns="179705" bIns="0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400">
                <a:solidFill>
                  <a:srgbClr val="FFFFFF"/>
                </a:solidFill>
              </a:endParaRPr>
            </a:p>
          </p:txBody>
        </p:sp>
        <p:sp>
          <p:nvSpPr>
            <p:cNvPr id="49163" name="文本框 6151"/>
            <p:cNvSpPr txBox="1">
              <a:spLocks noChangeArrowheads="1"/>
            </p:cNvSpPr>
            <p:nvPr/>
          </p:nvSpPr>
          <p:spPr bwMode="auto">
            <a:xfrm>
              <a:off x="924" y="432"/>
              <a:ext cx="3425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00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  </a:t>
              </a:r>
              <a:r>
                <a:rPr lang="zh-CN" altLang="en-US" sz="2800" b="1">
                  <a:solidFill>
                    <a:srgbClr val="00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人民检察院</a:t>
              </a:r>
              <a:endParaRPr lang="zh-CN" altLang="en-US" sz="2800" b="1">
                <a:solidFill>
                  <a:srgbClr val="00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49164" name="文本框 6152"/>
            <p:cNvSpPr txBox="1">
              <a:spLocks noChangeArrowheads="1"/>
            </p:cNvSpPr>
            <p:nvPr/>
          </p:nvSpPr>
          <p:spPr bwMode="auto">
            <a:xfrm>
              <a:off x="0" y="454"/>
              <a:ext cx="872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</a:t>
              </a:r>
              <a:endParaRPr lang="zh-CN" altLang="en-US" sz="28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49157" name="Picture 1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9175" y="2006600"/>
            <a:ext cx="3600450" cy="324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58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5338" y="1935163"/>
            <a:ext cx="3529012" cy="331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9" name="Text Box 12"/>
          <p:cNvSpPr txBox="1">
            <a:spLocks noChangeArrowheads="1"/>
          </p:cNvSpPr>
          <p:nvPr/>
        </p:nvSpPr>
        <p:spPr bwMode="auto">
          <a:xfrm>
            <a:off x="2279650" y="5607050"/>
            <a:ext cx="733044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FF0000"/>
                </a:solidFill>
                <a:ea typeface="黑体" panose="02010609060101010101" pitchFamily="2" charset="-122"/>
              </a:rPr>
              <a:t>人民检察院是国家法律监督机关</a:t>
            </a:r>
            <a:endParaRPr lang="zh-CN" altLang="en-US" sz="4000" b="1">
              <a:solidFill>
                <a:srgbClr val="FF0000"/>
              </a:solidFill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0</TotalTime>
  <Words>1219</Words>
  <Application>WPS 演示</Application>
  <PresentationFormat>全屏显示(4:3)</PresentationFormat>
  <Paragraphs>143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6" baseType="lpstr">
      <vt:lpstr>Arial</vt:lpstr>
      <vt:lpstr>宋体</vt:lpstr>
      <vt:lpstr>Wingdings</vt:lpstr>
      <vt:lpstr>Wingdings 2</vt:lpstr>
      <vt:lpstr>Arial</vt:lpstr>
      <vt:lpstr>隶书</vt:lpstr>
      <vt:lpstr>微软雅黑</vt:lpstr>
      <vt:lpstr>方正姚体</vt:lpstr>
      <vt:lpstr>黑体</vt:lpstr>
      <vt:lpstr>Times New Roman</vt:lpstr>
      <vt:lpstr>Cambria</vt:lpstr>
      <vt:lpstr>华文楷体</vt:lpstr>
      <vt:lpstr>Arial Unicode MS</vt:lpstr>
      <vt:lpstr>Maiandra GD</vt:lpstr>
      <vt:lpstr>Calibri</vt:lpstr>
      <vt:lpstr>Calibri Light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china</dc:creator>
  <cp:lastModifiedBy>21教育-胡婷婷</cp:lastModifiedBy>
  <cp:revision>2</cp:revision>
  <dcterms:created xsi:type="dcterms:W3CDTF">2018-01-21T03:09:00Z</dcterms:created>
  <dcterms:modified xsi:type="dcterms:W3CDTF">2018-01-22T02:47:48Z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