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280" r:id="rId3"/>
    <p:sldId id="283" r:id="rId5"/>
    <p:sldId id="285" r:id="rId6"/>
    <p:sldId id="287" r:id="rId7"/>
    <p:sldId id="288" r:id="rId8"/>
    <p:sldId id="290" r:id="rId9"/>
    <p:sldId id="291" r:id="rId10"/>
    <p:sldId id="292" r:id="rId11"/>
    <p:sldId id="293" r:id="rId12"/>
    <p:sldId id="294" r:id="rId13"/>
    <p:sldId id="296" r:id="rId14"/>
    <p:sldId id="295"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289" r:id="rId28"/>
    <p:sldId id="309" r:id="rId29"/>
    <p:sldId id="310" r:id="rId30"/>
    <p:sldId id="311" r:id="rId31"/>
    <p:sldId id="312" r:id="rId32"/>
    <p:sldId id="313" r:id="rId33"/>
    <p:sldId id="314" r:id="rId34"/>
    <p:sldId id="268" r:id="rId35"/>
  </p:sldIdLst>
  <p:sldSz cx="12192000" cy="68580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FBFE"/>
    <a:srgbClr val="57D2E3"/>
    <a:srgbClr val="21B1C5"/>
    <a:srgbClr val="B2F3FC"/>
    <a:srgbClr val="4BCFE1"/>
    <a:srgbClr val="5BADF7"/>
    <a:srgbClr val="6A56A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7" d="100"/>
          <a:sy n="87" d="100"/>
        </p:scale>
        <p:origin x="66" y="312"/>
      </p:cViewPr>
      <p:guideLst>
        <p:guide orient="horz" pos="2160"/>
        <p:guide pos="3844"/>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60223978-00F3-446A-B3B1-AF0CFAA94FB7}"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BA75364-FC86-4038-8B6A-C71A1C454C4A}"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a:ln>
            <a:solidFill>
              <a:srgbClr val="000000">
                <a:alpha val="100000"/>
              </a:srgbClr>
            </a:solidFill>
            <a:miter lim="800000"/>
          </a:ln>
        </p:spPr>
      </p:sp>
      <p:sp>
        <p:nvSpPr>
          <p:cNvPr id="4099"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100"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1.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83" name="组合 8"/>
          <p:cNvGrpSpPr/>
          <p:nvPr/>
        </p:nvGrpSpPr>
        <p:grpSpPr>
          <a:xfrm>
            <a:off x="1182688" y="1987550"/>
            <a:ext cx="5940425" cy="1533942"/>
            <a:chOff x="140173" y="2105678"/>
            <a:chExt cx="5940425" cy="1533736"/>
          </a:xfrm>
        </p:grpSpPr>
        <p:sp>
          <p:nvSpPr>
            <p:cNvPr id="25" name="矩形 24"/>
            <p:cNvSpPr>
              <a:spLocks noChangeArrowheads="1"/>
            </p:cNvSpPr>
            <p:nvPr/>
          </p:nvSpPr>
          <p:spPr bwMode="auto">
            <a:xfrm>
              <a:off x="1703859" y="2105678"/>
              <a:ext cx="3344709" cy="55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第二单元 </a:t>
              </a:r>
              <a:r>
                <a:rPr kumimoji="0" lang="en-US" altLang="zh-CN"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美好的校园生活</a:t>
              </a:r>
              <a:endParaRPr kumimoji="0" lang="zh-CN" altLang="en-US" sz="20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140173" y="2808529"/>
              <a:ext cx="5940425" cy="83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eaLnBrk="1" hangingPunct="1">
                <a:defRPr/>
              </a:pPr>
              <a:r>
                <a:rPr kumimoji="0" lang="zh-CN" altLang="en-US" sz="4800" b="1" i="0" u="none" strike="noStrike" kern="1200" cap="none" spc="3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第四</a:t>
              </a:r>
              <a:r>
                <a:rPr lang="zh-CN" altLang="en-US" sz="4800" b="1" spc="300" dirty="0">
                  <a:solidFill>
                    <a:schemeClr val="tx1">
                      <a:lumMod val="85000"/>
                      <a:lumOff val="15000"/>
                    </a:schemeClr>
                  </a:solidFill>
                  <a:latin typeface="微软雅黑" panose="020B0503020204020204" pitchFamily="34" charset="-122"/>
                  <a:ea typeface="微软雅黑" panose="020B0503020204020204" pitchFamily="34" charset="-122"/>
                </a:rPr>
                <a:t>课 同窗情深</a:t>
              </a:r>
              <a:endParaRPr kumimoji="0" lang="zh-CN" altLang="en-US" sz="4800" b="1" i="0" u="none" strike="noStrike" kern="1200" cap="none" spc="30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grpSp>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34350" y="901962"/>
            <a:ext cx="4057650" cy="5661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13744" y="1608354"/>
            <a:ext cx="10013017" cy="4459041"/>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马克思和恩格斯是好朋友。他们不仅在生活上互相关心、互相帮助，更重要的是他们在共产主义的事业中亲密合作。他们共同研究学问，共同领导国际工人运动，共同办报、编杂志，共同起草文件，著名的</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共产党宣言</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就是他们共同起草的。</a:t>
            </a:r>
            <a:r>
              <a:rPr lang="en-US" altLang="zh-CN" sz="2400" dirty="0">
                <a:latin typeface="微软雅黑" panose="020B0503020204020204" pitchFamily="34" charset="-122"/>
                <a:ea typeface="微软雅黑" panose="020B0503020204020204" pitchFamily="34" charset="-122"/>
              </a:rPr>
              <a:t>1883</a:t>
            </a:r>
            <a:r>
              <a:rPr lang="zh-CN" altLang="en-US" sz="2400" dirty="0">
                <a:latin typeface="微软雅黑" panose="020B0503020204020204" pitchFamily="34" charset="-122"/>
                <a:ea typeface="微软雅黑" panose="020B0503020204020204" pitchFamily="34" charset="-122"/>
              </a:rPr>
              <a:t>年马克思逝世，这使恩格斯悲痛万分，他想到马克思生前用毕生精力写作的</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资本论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还没完成，就放下自己的研究工作，着手整理和出版</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资本论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的第二卷和第三卷。他夜以继日地工作，几次累得生病，花了整整</a:t>
            </a:r>
            <a:r>
              <a:rPr lang="en-US" altLang="zh-CN" sz="2400" dirty="0">
                <a:latin typeface="微软雅黑" panose="020B0503020204020204" pitchFamily="34" charset="-122"/>
                <a:ea typeface="微软雅黑" panose="020B0503020204020204" pitchFamily="34" charset="-122"/>
              </a:rPr>
              <a:t>11</a:t>
            </a:r>
            <a:r>
              <a:rPr lang="zh-CN" altLang="en-US" sz="2400" dirty="0">
                <a:latin typeface="微软雅黑" panose="020B0503020204020204" pitchFamily="34" charset="-122"/>
                <a:ea typeface="微软雅黑" panose="020B0503020204020204" pitchFamily="34" charset="-122"/>
              </a:rPr>
              <a:t>年时间，才完成了这部伟大的著作。恩格斯说：“这是我喜欢的劳动，因为这时我又和我的老朋友在一起了。”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79573" y="1856154"/>
            <a:ext cx="5412657" cy="3712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068265" y="2313853"/>
            <a:ext cx="4329645" cy="2797048"/>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马克思和恩格斯合作了</a:t>
            </a:r>
            <a:r>
              <a:rPr lang="en-US" altLang="zh-CN" sz="2400" dirty="0">
                <a:latin typeface="微软雅黑" panose="020B0503020204020204" pitchFamily="34" charset="-122"/>
                <a:ea typeface="微软雅黑" panose="020B0503020204020204" pitchFamily="34" charset="-122"/>
              </a:rPr>
              <a:t>40</a:t>
            </a:r>
            <a:r>
              <a:rPr lang="zh-CN" altLang="en-US" sz="2400" dirty="0">
                <a:latin typeface="微软雅黑" panose="020B0503020204020204" pitchFamily="34" charset="-122"/>
                <a:ea typeface="微软雅黑" panose="020B0503020204020204" pitchFamily="34" charset="-122"/>
              </a:rPr>
              <a:t>年，共同创造了伟大的马克思主义。在</a:t>
            </a:r>
            <a:r>
              <a:rPr lang="en-US" altLang="zh-CN" sz="2400" dirty="0">
                <a:latin typeface="微软雅黑" panose="020B0503020204020204" pitchFamily="34" charset="-122"/>
                <a:ea typeface="微软雅黑" panose="020B0503020204020204" pitchFamily="34" charset="-122"/>
              </a:rPr>
              <a:t>40</a:t>
            </a:r>
            <a:r>
              <a:rPr lang="zh-CN" altLang="en-US" sz="2400" dirty="0">
                <a:latin typeface="微软雅黑" panose="020B0503020204020204" pitchFamily="34" charset="-122"/>
                <a:ea typeface="微软雅黑" panose="020B0503020204020204" pitchFamily="34" charset="-122"/>
              </a:rPr>
              <a:t>年里，在向着共同目标的奋斗中，他们建立了伟大的友谊。</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219199" y="2495075"/>
            <a:ext cx="6656439" cy="2308324"/>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、与同学分享马克思和恩格斯真挚的友谊带给我们的启示。</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、讲一个自己和同学之间真挚友谊的小故事。</a:t>
            </a:r>
            <a:endParaRPr lang="zh-CN" altLang="en-US" sz="2400" dirty="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81550" y="1618722"/>
            <a:ext cx="2866609" cy="4061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87794" y="2127721"/>
            <a:ext cx="7816645"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真正的友情没有丝毫的嫉妒之心，真诚地为朋友的成功而祝福，真心地为朋友的进步而高兴。人的一生中最美妙的事情，莫过于拥有几个心地善良、刚直不阿、心灵相通的知己。初中时代的挚友往往会成为我们一生的朋友，让我们主动寻找真挚的朋友，感受友情的美好！</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名言思考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05896" y="2115149"/>
            <a:ext cx="7526595"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你有一个苹果，我有一个苹果，彼此交换，我们仍然是各有一个苹果。但是，你有一种思想，我也有一种思想，彼此交换，我们每个人就有了两种思想。</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英</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萧伯纳</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情景对话</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4522927" y="1079242"/>
            <a:ext cx="3057247" cy="584775"/>
          </a:xfrm>
          <a:prstGeom prst="rect">
            <a:avLst/>
          </a:prstGeom>
        </p:spPr>
        <p:txBody>
          <a:bodyPr wrap="none">
            <a:spAutoFit/>
          </a:bodyPr>
          <a:lstStyle/>
          <a:p>
            <a:r>
              <a:rPr lang="zh-CN" altLang="en-US" sz="3200" dirty="0">
                <a:latin typeface="微软雅黑" panose="020B0503020204020204" pitchFamily="34" charset="-122"/>
                <a:ea typeface="微软雅黑" panose="020B0503020204020204" pitchFamily="34" charset="-122"/>
              </a:rPr>
              <a:t>二、交友讲方法</a:t>
            </a:r>
            <a:endParaRPr lang="zh-CN" altLang="en-US" sz="32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68257" y="1845546"/>
            <a:ext cx="9112813" cy="4437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198880" cy="39878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情景对话</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9828" y="1570355"/>
            <a:ext cx="8524261" cy="4633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思考探究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2200419"/>
            <a:ext cx="7157884" cy="2797048"/>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、我们身边是否发生过类似的事情？</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、图中的哪个故事体现了真正的友谊？为什么？</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、试想谁能成为自己真正的朋友？为什么？</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资源链接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838629" y="1171605"/>
            <a:ext cx="7054645" cy="507831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善于与人交往的同学一般具有以下特征：</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尊重他人，关心他人，一视同仁，富于同情心；</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热心班集体活动，乐于助人；</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稳重、耐心、诚实、善良；</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热情、开朗、乐于交往、待人真诚；</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聪颖，喜欢独立思考，成绩优良；</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重视自己的独立性，有谦逊的品质；</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有多方面的兴趣和爱好；</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有审美眼光和幽默感，温文尔雅、仪表端庄。</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888160"/>
            <a:ext cx="7594282"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我们在广交朋友的同时，还要注意谨慎择友。不交那些对自己道德品行会产生不良影响的损友，要善交那些能够帮助自己进步的益友，更要乐交那些能够直言不讳地指出自己错误的诤友。</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在发展真挚的友情时，男女同学之间的交往是不可避免的。如果拒绝交往，相当于放弃了一半朋友。</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lvl="0" eaLnBrk="1" hangingPunct="1">
              <a:defRPr/>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情景导入</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561426" y="1717619"/>
            <a:ext cx="8146027" cy="3970318"/>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有人说朋友是一本书，也有人说朋友是一杯酒，不同的人对朋友有不同的理解。在人生的不同阶段，我们对友情也有不同的感受。</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初中阶段是人生的黄金时期，我们离不开同学</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生活中最亲密的朋友。寂寞的时候，有同学在身边陪伴；遇到难题的时候，会得到同学真诚的帮助；考试失利、情绪低落的时候，我们总能听到同学的鼓励</a:t>
            </a:r>
            <a:r>
              <a:rPr lang="en-US" altLang="zh-CN"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7"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名言思考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49718" y="2504736"/>
            <a:ext cx="8160774" cy="224305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友情需要用忠诚去播种，热情去灌溉，原则去培养，谅解去护理。</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德</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马克思</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镜头回放</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578492"/>
            <a:ext cx="8205019" cy="390504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某校组织学生外出野餐。，第一次，老师让男女同学分别就餐，结果是男生个个狼吞虎咽，女生则嬉笑吵闹，最后杯盘狼藉，第二次，老师让男女同学一起就餐，情况则大不相同：男生个个彬彬有礼，大有绅士风度，女生则个个细嚼慢咽，温文尔雅，餐后地面保持得非常整洁。</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青春期的同学开始在意自己在异性同学面前的形象和言谈举止。</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593240"/>
            <a:ext cx="8193722" cy="3970318"/>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男女同学交往是我们生活中不可缺少的重要部分。中学生萌发的男女同学问的相互吸引是性心理和性生理走向成熟的必然结果，是一种正常的自然表现。男女同学的交往有利于增进我们对异性同学的理解，丰富自身的情感体验，扩大生活交往的范围，增强与人沟通的社会交往能力，有利于我们身心健康，促进人格的正常发展。男女同学的交往也促使我们相互学习，取长补短。</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263441" y="1571685"/>
            <a:ext cx="8883447" cy="390504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我与同桌</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一个比我小一岁的男孩成了好朋友。因为我觉得男孩子心胸开阔，而女孩子则常常“小心眼”。我们俩一起学习，一起玩耍。就这样，在家有父母的爱护，在校有朋友的帮助，我的学习成绩一直位居年级前列。思想单纯的我茶余饭后依偎在妈妈身旁，向妈妈讲我的朋友、同学，特别是他。母亲劝我说：  “人言可畏，男女有别。”也许是我没有注意自己的言行，有一天谣言终于传出，班里几乎人人皆知</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956132" y="2266885"/>
            <a:ext cx="5078362" cy="2862322"/>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、他们之间的交往，是否有不妥之处？</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、男女同学之间交往时应注意哪些问题？</a:t>
            </a:r>
            <a:endParaRPr lang="zh-CN" altLang="en-US" sz="2400" dirty="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41960" y="1821203"/>
            <a:ext cx="5397093" cy="3753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340200" y="1371630"/>
            <a:ext cx="7715309" cy="5078313"/>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男女同学交往是一种正常的心理需求，但是男女有别也是客观事实。为此，男女同学交往中要相互尊重，采用恰当的方式，要把握好“自然”和“适度”两个原则。自然就是在交往过程中，言语、表情、行为举止、情感流露及所思所想要做到自然、流畅，既不过分夸张，也不闪烁其词；既不盲日冲动，也不矫揉造作。适度是指交往的程度和方式要恰到好处，应为大多数人所接受。同时，注意使用正确、恰当的交友方法，克服羞怯心理，真实坦诚，把握分寸。</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资源链接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7" y="1002920"/>
            <a:ext cx="7730058" cy="5170646"/>
          </a:xfrm>
          <a:prstGeom prst="rect">
            <a:avLst/>
          </a:prstGeom>
        </p:spPr>
        <p:txBody>
          <a:bodyPr wrap="square">
            <a:spAutoFit/>
          </a:bodyPr>
          <a:lstStyle/>
          <a:p>
            <a:pPr indent="457200" algn="ctr" eaLnBrk="1" hangingPunct="1">
              <a:lnSpc>
                <a:spcPct val="150000"/>
              </a:lnSpc>
            </a:pPr>
            <a:r>
              <a:rPr lang="zh-CN" altLang="en-US" sz="2800" dirty="0">
                <a:latin typeface="微软雅黑" panose="020B0503020204020204" pitchFamily="34" charset="-122"/>
                <a:ea typeface="微软雅黑" panose="020B0503020204020204" pitchFamily="34" charset="-122"/>
              </a:rPr>
              <a:t>男女同学交往讲方法</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首先，要培养健康的交往意识，淡化对对方性别的歧视，交往自然大方。</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其次，要广泛交往，避免与个别同学过多接触。广泛交往，有利于我们认识、了解更多的同学，对异性同学有一个总体把握。</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最后，要择时择地，注意举止行为，用规范的语言表达自己的思想。如果我们在交往中发现自己产生了一些异样的心理变化，要及时调整好自己的心理状态。</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创意空间</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79637" y="1372363"/>
            <a:ext cx="7969045" cy="5170646"/>
          </a:xfrm>
          <a:prstGeom prst="rect">
            <a:avLst/>
          </a:prstGeom>
        </p:spPr>
        <p:txBody>
          <a:bodyPr wrap="square">
            <a:spAutoFit/>
          </a:bodyPr>
          <a:lstStyle/>
          <a:p>
            <a:pPr indent="457200" algn="ctr" eaLnBrk="1" hangingPunct="1">
              <a:lnSpc>
                <a:spcPct val="150000"/>
              </a:lnSpc>
            </a:pPr>
            <a:r>
              <a:rPr lang="zh-CN" altLang="en-US" sz="2800" dirty="0">
                <a:latin typeface="微软雅黑" panose="020B0503020204020204" pitchFamily="34" charset="-122"/>
                <a:ea typeface="微软雅黑" panose="020B0503020204020204" pitchFamily="34" charset="-122"/>
              </a:rPr>
              <a:t>体味友情的力量</a:t>
            </a:r>
            <a:endParaRPr lang="zh-CN" altLang="en-US"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真挚的友谊需要我们去寻找，更需要我们用心去培育。请以小组为单位，设计开展“朋友，我想对你说、我要为你做”活动，让我们在活动中体味友情的力量，使我们的友情之树常青。</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我的好友是：</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我最欣赏他（她）的是：</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我最想对好友说：</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我要为好友做：</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74605" y="1222627"/>
            <a:ext cx="7821561" cy="5170646"/>
          </a:xfrm>
          <a:prstGeom prst="rect">
            <a:avLst/>
          </a:prstGeom>
        </p:spPr>
        <p:txBody>
          <a:bodyPr wrap="square">
            <a:spAutoFit/>
          </a:bodyPr>
          <a:lstStyle/>
          <a:p>
            <a:pPr indent="457200" eaLnBrk="1" hangingPunct="1">
              <a:lnSpc>
                <a:spcPct val="150000"/>
              </a:lnSpc>
            </a:pPr>
            <a:r>
              <a:rPr lang="zh-CN" altLang="zh-CN" sz="2800" dirty="0">
                <a:latin typeface="微软雅黑" panose="020B0503020204020204" pitchFamily="34" charset="-122"/>
                <a:ea typeface="微软雅黑" panose="020B0503020204020204" pitchFamily="34" charset="-122"/>
              </a:rPr>
              <a:t>单选题</a:t>
            </a:r>
            <a:r>
              <a:rPr lang="zh-CN" altLang="en-US" sz="2800" dirty="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．“真正的朋友，在你获得成功的时候，为你高兴，而不捧场；在你遇到不幸或悲伤的时候，会给你及时的支持和鼓励；在你有缺点可能犯错误的时候，会给你及时的批评和帮助。”这段话启示我们（</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．要慎交朋友，乐交诤友，不交损友</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．朋友多多益善，维持友谊无关原则</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．不必在意朋友之间的相互评价</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zh-CN" sz="2400" dirty="0">
                <a:latin typeface="微软雅黑" panose="020B0503020204020204" pitchFamily="34" charset="-122"/>
                <a:ea typeface="微软雅黑" panose="020B0503020204020204" pitchFamily="34" charset="-122"/>
              </a:rPr>
              <a:t>．积极与同学、朋友交往</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6944362" y="3577117"/>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832387"/>
            <a:ext cx="8131277" cy="4524315"/>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“你我是朋友，各拿一个苹果彼此交换，交换后仍然是各有一个苹果；倘若你有一种思想，我也有一种思想，而朋友间交流思想，那我们每个人就有两种思想了。”萧伯纳的这一名言说明了（</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．通过交往我们能取长补短，不断完善自我 </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．朋友能帮助我们克服任何困难</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．在生活中要只结交有思想的朋友</a:t>
            </a:r>
            <a:r>
              <a:rPr lang="en-US" altLang="zh-CN" sz="2400" dirty="0">
                <a:latin typeface="微软雅黑" panose="020B0503020204020204" pitchFamily="34" charset="-122"/>
                <a:ea typeface="微软雅黑" panose="020B0503020204020204" pitchFamily="34" charset="-122"/>
              </a:rPr>
              <a:t>     </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zh-CN" sz="2400" dirty="0">
                <a:latin typeface="微软雅黑" panose="020B0503020204020204" pitchFamily="34" charset="-122"/>
                <a:ea typeface="微软雅黑" panose="020B0503020204020204" pitchFamily="34" charset="-122"/>
              </a:rPr>
              <a:t>．交流思想是好朋友之间交流的唯一内容</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4628865" y="3632879"/>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事例探究</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79639" y="1934125"/>
            <a:ext cx="8219768"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张悦是初中二年级学生，父母对他寄予厚望，他自己也希望能考入理想的高中、他平时学习很努力，可是成绩总是不理想，为此，他十分苦恼，既怕伤了父母的心，又怕同学看不起，还担心老师</a:t>
            </a:r>
            <a:r>
              <a:rPr lang="en-US" altLang="zh-CN" sz="2400" dirty="0">
                <a:latin typeface="微软雅黑" panose="020B0503020204020204" pitchFamily="34" charset="-122"/>
                <a:ea typeface="微软雅黑" panose="020B0503020204020204" pitchFamily="34" charset="-122"/>
              </a:rPr>
              <a:t>j</a:t>
            </a:r>
            <a:r>
              <a:rPr lang="zh-CN" altLang="en-US" sz="2400" dirty="0">
                <a:latin typeface="微软雅黑" panose="020B0503020204020204" pitchFamily="34" charset="-122"/>
                <a:ea typeface="微软雅黑" panose="020B0503020204020204" pitchFamily="34" charset="-122"/>
              </a:rPr>
              <a:t>比评。于是，他总是远离同学们，经常一个人呆呆地坐着。他没有知心朋友，对集体活动也没有热情，心中的烦恼无处诉说他的生活和学习陷入了困境。</a:t>
            </a:r>
            <a:endParaRPr lang="zh-CN" altLang="en-US" sz="2400" dirty="0">
              <a:latin typeface="微软雅黑" panose="020B0503020204020204" pitchFamily="34" charset="-122"/>
              <a:ea typeface="微软雅黑" panose="020B0503020204020204" pitchFamily="34" charset="-122"/>
            </a:endParaRPr>
          </a:p>
        </p:txBody>
      </p:sp>
      <p:sp>
        <p:nvSpPr>
          <p:cNvPr id="4" name="矩形 3"/>
          <p:cNvSpPr/>
          <p:nvPr/>
        </p:nvSpPr>
        <p:spPr>
          <a:xfrm>
            <a:off x="4101111" y="1079242"/>
            <a:ext cx="3479063" cy="584775"/>
          </a:xfrm>
          <a:prstGeom prst="rect">
            <a:avLst/>
          </a:prstGeom>
        </p:spPr>
        <p:txBody>
          <a:bodyPr wrap="square">
            <a:spAutoFit/>
          </a:bodyPr>
          <a:lstStyle/>
          <a:p>
            <a:r>
              <a:rPr lang="zh-CN" altLang="en-US" sz="3200" dirty="0">
                <a:latin typeface="微软雅黑" panose="020B0503020204020204" pitchFamily="34" charset="-122"/>
                <a:ea typeface="微软雅黑" panose="020B0503020204020204" pitchFamily="34" charset="-122"/>
              </a:rPr>
              <a:t>一、</a:t>
            </a:r>
            <a:r>
              <a:rPr lang="zh-CN" altLang="zh-CN" sz="3200" dirty="0">
                <a:latin typeface="微软雅黑" panose="020B0503020204020204" pitchFamily="34" charset="-122"/>
                <a:ea typeface="微软雅黑" panose="020B0503020204020204" pitchFamily="34" charset="-122"/>
              </a:rPr>
              <a:t>友谊最珍贵</a:t>
            </a:r>
            <a:endParaRPr lang="zh-CN" altLang="en-US" sz="3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250915" y="2015132"/>
            <a:ext cx="8187868" cy="3970318"/>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男女同学之间的交往要采取恰当的方式。下列同学的交往方式值得提倡的是（</a:t>
            </a:r>
            <a:r>
              <a:rPr lang="en-US" altLang="zh-CN" sz="2400" dirty="0">
                <a:latin typeface="微软雅黑" panose="020B0503020204020204" pitchFamily="34" charset="-122"/>
                <a:ea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rPr>
              <a:t>）</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zh-CN" sz="2400" dirty="0">
                <a:latin typeface="微软雅黑" panose="020B0503020204020204" pitchFamily="34" charset="-122"/>
                <a:ea typeface="微软雅黑" panose="020B0503020204020204" pitchFamily="34" charset="-122"/>
              </a:rPr>
              <a:t>小磊经常给女生起绰号，有时还欺负女同学</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zh-CN" sz="2400" dirty="0">
                <a:latin typeface="微软雅黑" panose="020B0503020204020204" pitchFamily="34" charset="-122"/>
                <a:ea typeface="微软雅黑" panose="020B0503020204020204" pitchFamily="34" charset="-122"/>
              </a:rPr>
              <a:t>男生小明和女生小丽经常避开同学单独交往</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zh-CN" sz="2400" dirty="0">
                <a:latin typeface="微软雅黑" panose="020B0503020204020204" pitchFamily="34" charset="-122"/>
                <a:ea typeface="微软雅黑" panose="020B0503020204020204" pitchFamily="34" charset="-122"/>
              </a:rPr>
              <a:t>七年级（</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）班同学经常开展开展野炊、春游、男女生合唱活动</a:t>
            </a:r>
            <a:endParaRPr lang="zh-CN"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zh-CN" sz="2400" dirty="0">
                <a:latin typeface="微软雅黑" panose="020B0503020204020204" pitchFamily="34" charset="-122"/>
                <a:ea typeface="微软雅黑" panose="020B0503020204020204" pitchFamily="34" charset="-122"/>
              </a:rPr>
              <a:t>女生晓霞只顾埋头学习，从不跟男同学打交道</a:t>
            </a:r>
            <a:endParaRPr lang="zh-CN" altLang="zh-CN" sz="2400" dirty="0">
              <a:latin typeface="微软雅黑" panose="020B0503020204020204" pitchFamily="34" charset="-122"/>
              <a:ea typeface="微软雅黑" panose="020B0503020204020204" pitchFamily="34" charset="-122"/>
            </a:endParaRPr>
          </a:p>
        </p:txBody>
      </p:sp>
      <p:sp>
        <p:nvSpPr>
          <p:cNvPr id="4" name="矩形 3"/>
          <p:cNvSpPr/>
          <p:nvPr/>
        </p:nvSpPr>
        <p:spPr>
          <a:xfrm>
            <a:off x="4872716" y="2767609"/>
            <a:ext cx="389850"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C</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5"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课堂检测</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174955" y="1811246"/>
            <a:ext cx="8529484" cy="4524315"/>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真正的朋友，在你获得成功的时候，为你高 兴，而不捧场；在你遇到不幸或悲伤的时候，会给你及时的支持和鼓励；在你有缺点可能犯错误的时候，会给你正确的批评和帮助。”高尔基的这一名言告诉我们（         ）</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朋友带给我们温暖、支持和力量</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结交朋友需要我们掌握方法、讲究技巧</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朋友就是要快乐时彼此分享，不幸时各自承担</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朋友只意味着给予和分担，而不 是接受和分享</a:t>
            </a:r>
            <a:endParaRPr lang="zh-CN" altLang="en-US" sz="2400" dirty="0">
              <a:latin typeface="微软雅黑" panose="020B0503020204020204" pitchFamily="34" charset="-122"/>
              <a:ea typeface="微软雅黑" panose="020B0503020204020204" pitchFamily="34" charset="-122"/>
            </a:endParaRPr>
          </a:p>
        </p:txBody>
      </p:sp>
      <p:sp>
        <p:nvSpPr>
          <p:cNvPr id="9" name="矩形 8"/>
          <p:cNvSpPr/>
          <p:nvPr/>
        </p:nvSpPr>
        <p:spPr>
          <a:xfrm>
            <a:off x="5439697" y="3606230"/>
            <a:ext cx="401072" cy="461665"/>
          </a:xfrm>
          <a:prstGeom prst="rect">
            <a:avLst/>
          </a:prstGeom>
        </p:spPr>
        <p:txBody>
          <a:bodyPr wrap="none">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A</a:t>
            </a:r>
            <a:endParaRPr lang="zh-CN" altLang="en-US" sz="2400" dirty="0">
              <a:solidFill>
                <a:srgbClr val="FF0000"/>
              </a:solidFill>
              <a:latin typeface="微软雅黑" panose="020B0503020204020204" pitchFamily="34" charset="-122"/>
              <a:ea typeface="微软雅黑" panose="020B0503020204020204" pitchFamily="34" charset="-122"/>
            </a:endParaRPr>
          </a:p>
        </p:txBody>
      </p:sp>
      <p:pic>
        <p:nvPicPr>
          <p:cNvPr id="9222"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8"/>
          <p:cNvSpPr>
            <a:spLocks noChangeArrowheads="1"/>
          </p:cNvSpPr>
          <p:nvPr userDrawn="1"/>
        </p:nvSpPr>
        <p:spPr bwMode="auto">
          <a:xfrm>
            <a:off x="2646363" y="2373313"/>
            <a:ext cx="7770813"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1200" cap="none" spc="6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谢谢观看！</a:t>
            </a:r>
            <a:endParaRPr kumimoji="0" lang="zh-CN" altLang="en-US" sz="5400" b="1" i="0" u="none" strike="noStrike" kern="1200" cap="none" spc="60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956132" y="2619351"/>
            <a:ext cx="6317227" cy="2308324"/>
          </a:xfrm>
          <a:prstGeom prst="rect">
            <a:avLst/>
          </a:prstGeom>
        </p:spPr>
        <p:txBody>
          <a:bodyPr wrap="square">
            <a:spAutoFit/>
          </a:bodyPr>
          <a:lstStyle/>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、张悦为什么会陷入困境？</a:t>
            </a: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、结合张悦的情况，请为他摆脱困境提出建议。</a:t>
            </a:r>
            <a:endParaRPr lang="zh-CN" altLang="en-US" sz="2400" dirty="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10474" y="1691917"/>
            <a:ext cx="4284451" cy="4163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941871" y="2746109"/>
            <a:ext cx="7172632" cy="1754326"/>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同学的友情是我们特别渴求的一种心理需要，它和父母的疼爱、老师的关爱一样，都足必不可少的“营养”。</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561426" y="1565535"/>
            <a:ext cx="8544232" cy="3970318"/>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我们爱唱</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永远是朋友</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这首歌，可对友情的作用不一定有确切的认识。那么，朋友是什么？友情对我们有什么意义？</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朋友是一杯清茶，很淡，仔细品尝却有很浓烈的味道！</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朋友是一缕清风，很柔，轻轻地滑过脸庞是那么的亲切！</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朋友是一丝春雨，很甜，悄悄润泽心田是那么的惬意！</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朋友是爱与爱之间的呼唤，朋友是心与心之间的交流。</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朋友如同手足</a:t>
            </a:r>
            <a:r>
              <a:rPr lang="en-US"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探究思考</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2000864" y="2081160"/>
            <a:ext cx="7231625"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朋友这个概念真的好大。请用自己的感受勾画出朋友的轮廓并续写友情。</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endParaRPr lang="en-US" altLang="zh-CN"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友情：</a:t>
            </a:r>
            <a:r>
              <a:rPr lang="en-US" altLang="zh-CN" sz="2400" dirty="0">
                <a:latin typeface="微软雅黑" panose="020B0503020204020204" pitchFamily="34" charset="-122"/>
                <a:ea typeface="微软雅黑" panose="020B0503020204020204" pitchFamily="34" charset="-122"/>
              </a:rPr>
              <a:t>______________________________________________________________________________________</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探究新知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794386" y="2168378"/>
            <a:ext cx="7674077" cy="2862322"/>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友情不仅是一种正常的心理需要，还能使人们分享更多的欢乐与幸福。友情有助于排解烦恼和忧愁。</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友情促进个人和集体的进步。友情能使我们取长补短，互相促进；在一个充满友情的集体中，大家相互鼓励，共同发展。</a:t>
            </a:r>
            <a:endParaRPr lang="zh-CN" altLang="en-US" sz="2400" dirty="0">
              <a:latin typeface="微软雅黑" panose="020B0503020204020204" pitchFamily="34" charset="-122"/>
              <a:ea typeface="微软雅黑" panose="020B0503020204020204" pitchFamily="34" charset="-122"/>
            </a:endParaRPr>
          </a:p>
        </p:txBody>
      </p:sp>
      <p:pic>
        <p:nvPicPr>
          <p:cNvPr id="4" name="Picture 6" descr="D:\做书人与自然\道德与法治资源\2017\2017\png\同桌 副本.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697572" y="4822723"/>
            <a:ext cx="3494428" cy="20381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838" y="1171575"/>
            <a:ext cx="1210588" cy="40011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rPr>
              <a:t>资源链接</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115961" y="2109597"/>
            <a:ext cx="7054645" cy="3416320"/>
          </a:xfrm>
          <a:prstGeom prst="rect">
            <a:avLst/>
          </a:prstGeom>
        </p:spPr>
        <p:txBody>
          <a:bodyPr wrap="square">
            <a:spAutoFit/>
          </a:bodyPr>
          <a:lstStyle/>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朋友在你悲伤无助的时候，给你安慰与关怀；</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在你失望彷徨的时候，给你信心与力量；</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在你成功欢乐的时候，分享你的胜利和喜悦。</a:t>
            </a:r>
            <a:endParaRPr lang="zh-CN" altLang="en-US" sz="2400" dirty="0">
              <a:latin typeface="微软雅黑" panose="020B0503020204020204" pitchFamily="34" charset="-122"/>
              <a:ea typeface="微软雅黑" panose="020B0503020204020204" pitchFamily="34" charset="-122"/>
            </a:endParaRPr>
          </a:p>
          <a:p>
            <a:pPr indent="457200" eaLnBrk="1" hangingPunct="1">
              <a:lnSpc>
                <a:spcPct val="150000"/>
              </a:lnSpc>
            </a:pPr>
            <a:r>
              <a:rPr lang="zh-CN" altLang="en-US" sz="2400" dirty="0">
                <a:latin typeface="微软雅黑" panose="020B0503020204020204" pitchFamily="34" charset="-122"/>
                <a:ea typeface="微软雅黑" panose="020B0503020204020204" pitchFamily="34" charset="-122"/>
              </a:rPr>
              <a:t>在人生旅途上，尽管有坎坷、有崎岖，但有朋友在，就能给你鼓励、给你关怀，帮你度过最艰难的岁月。</a:t>
            </a:r>
            <a:endParaRPr lang="zh-CN" altLang="en-US" sz="2400" dirty="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50825" y="1655345"/>
            <a:ext cx="3451123" cy="4324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3790</Words>
  <Paragraphs>193</Paragraphs>
  <Slides>32</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Arial</vt:lpstr>
      <vt:lpstr>宋体</vt:lpstr>
      <vt:lpstr>Wingdings</vt:lpstr>
      <vt:lpstr>微软雅黑</vt:lpstr>
      <vt:lpstr>Calibri Light</vt:lpstr>
      <vt:lpstr>Calibri</vt:lpstr>
      <vt:lpstr>Arial Unicode MS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2017-10-18T05:42:28Z</dcterms:created>
  <dcterms:modified xsi:type="dcterms:W3CDTF">2018-08-11T20:54:06Z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