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3"/>
  </p:handoutMasterIdLst>
  <p:sldIdLst>
    <p:sldId id="280" r:id="rId3"/>
    <p:sldId id="283" r:id="rId5"/>
    <p:sldId id="285" r:id="rId6"/>
    <p:sldId id="287" r:id="rId7"/>
    <p:sldId id="288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289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319" r:id="rId39"/>
    <p:sldId id="320" r:id="rId40"/>
    <p:sldId id="321" r:id="rId41"/>
    <p:sldId id="268" r:id="rId42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30" autoAdjust="0"/>
  </p:normalViewPr>
  <p:slideViewPr>
    <p:cSldViewPr snapToGrid="0" showGuides="1">
      <p:cViewPr varScale="1">
        <p:scale>
          <a:sx n="87" d="100"/>
          <a:sy n="87" d="100"/>
        </p:scale>
        <p:origin x="63" y="312"/>
      </p:cViewPr>
      <p:guideLst>
        <p:guide orient="horz" pos="2160"/>
        <p:guide pos="3844"/>
      </p:guideLst>
    </p:cSldViewPr>
  </p:slideViewPr>
  <p:outlineViewPr>
    <p:cViewPr>
      <p:scale>
        <a:sx n="33" d="100"/>
        <a:sy n="33" d="100"/>
      </p:scale>
      <p:origin x="0" y="2352"/>
    </p:cViewPr>
  </p:outlin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4.xml"/><Relationship Id="rId1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5.xml"/><Relationship Id="rId1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7.xml"/><Relationship Id="rId1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1182688" y="1987550"/>
            <a:ext cx="6383235" cy="2272605"/>
            <a:chOff x="140173" y="2105678"/>
            <a:chExt cx="5940425" cy="2272300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第二单元 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美好的校园生活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1569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第六</a:t>
              </a:r>
              <a:r>
                <a:rPr lang="zh-CN" altLang="en-US" sz="4800" b="1" spc="3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共建和谐校园</a:t>
              </a:r>
              <a:endPara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350" y="901962"/>
            <a:ext cx="4057650" cy="566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63438" y="622102"/>
            <a:ext cx="10943306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这里有阳光，从前的幼苗在这里茁壮成长；这里有春风，现在的桃李从这里散发芳香。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这里是勤奋的天堂，这里是实现梦想的地方，这里到处洒满辛勤的汗水，这里树立起平凡而伟大的理想。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在这里，我找到畅游大海的风帆；在这里，我得到飞向天空的翅膀。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这里是获取知识的殿堂，这里充满真理的光芒。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如果我是画家，我会用我灵巧的笔，描出你的模样；如果我是歌手，我会用甜美的歌声，为你不停地歌唱。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是你，给了我灵魂，给了我飞翔的力量。就让我，用最炽热的心肠，为你的史册增光；用最优异的成绩，把你的名字擦亮。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事例探究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2876" y="888489"/>
            <a:ext cx="956187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迪同学最初比较自卑，但很多同学愿意接近他。对于他的闪光点，大家给予了充分的赏识、赞美，让他那微弱的自信火花逐渐燃烧起来。同学们告诉他：“你可以一辈子不登山，但你心中一定要有座山，它可以使你总有奋斗的方向，看到希望。”在一个集体中，大家相互关心的一句话、一个加油的动作、一个鼓励的眼神、一个会心的微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都会发挥巨大的感染作用。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分享班级中类似的事例。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优秀班集体是一个大家庭，能给我们呵护与鼓励；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优秀班集体是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，能给我们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优秀班集体是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，能给我们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395369"/>
            <a:ext cx="813127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一个优秀的班集体，是一个能够充分发挥集体作用，让我们实现自我成长和价值的平台。班集体是我们全面和谐发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展的熔炉，对于培养我们的团队精神、增强能力、发挥特长、发展个性心理品质、形成优良道德修养都具有极其重要的意义。离开班集体，我们的全面发展就失去了依托。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1715" y="2356887"/>
            <a:ext cx="84852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只有在集体中，个人才能获得全面发展其才能的手段，也就是说，只有在集体中才可能有个人自由。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德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马克思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探究讨论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28858" y="101644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二、为集体做贡献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50141" y="2371637"/>
            <a:ext cx="844099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讨论：人们经常说个人离不开集体。那么，集体能否离开个人呢？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我的观点是：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我的理由是：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7691" y="2047848"/>
            <a:ext cx="91636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班集体是我们成长的家园，我们是班集体的主人。优秀的班集体不是自然实现的，需要我们每个成员贡献力量。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没优秀班集体，需要我们处理好个人与集体的关系。任何个人都依赖于集体，集体的存在与发展也离不开大家的共同努力。集体利益与个人利益是相互依存的，集体应充分尊重和保护个人利益，个人也应该关心和维护集体利益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2001" y="1946386"/>
            <a:ext cx="619923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班集体的建设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班集体一旦树立“尊人者，人尊之”的思想，学生们都在言行中用尊重别人的方式获得别人的尊重，这个集体就会产生极大的凝聚力，每个生活在集体中的人都会感到幸福、自豪，从而发挥出巨大的潜力，取得意想不到的好成绩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239" y="2185581"/>
            <a:ext cx="4817911" cy="3584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83898" y="2306878"/>
            <a:ext cx="759428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建设优秀班集体，需要我们有共同的目标。明确的目标是班集体建设的第一要素，它能把我们团结在一起，形成强大的凝聚力，促使我们克服困难、努力奋斗。它是班集体前进的动力。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04451" y="2144646"/>
            <a:ext cx="93406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班集体就像我们的“家”，为了把“家”建设得更好，我们能做些什么呢？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因为我会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，所以我想为班集体做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因为我会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，所以我想为班集体做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227373"/>
            <a:ext cx="85971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建设优秀班集体，需要我们积极参与集体活动。班级活动是班集体建设的重要组成部分。在活动中，发挥我们每一个人的优势与特长，班集体会因我们的所长更加绚丽多彩；我们也会从中得到锻炼，不断成长。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68128" y="2109385"/>
            <a:ext cx="7792065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我们从入校开始就生活在班集体中，学习在这里，生活在这里，也成长在这里。一个由几十名同学组成的班级，从刚刚组建到班集体的形成，凝聚了全体师生的汗水。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我们由最初的互不相识到彼此相知、情同手足，我们共同建设集体，感受集体的力量，团结一心，携手成长。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48696" y="2410116"/>
            <a:ext cx="9311149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人们在一起可以做出单独一个人所不能做出的事业；智慧、双手、力量结合在一起，几乎是万能的。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韦伯斯特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78193" y="2115149"/>
            <a:ext cx="849998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设计班集体的文化墙。每个同学先提出自己的想法，相互交流，共同讨论，形成我们的设计方案。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文化墙的主题是：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文化墙的栏目有：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79638" y="2177364"/>
            <a:ext cx="810178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建设优秀班集体，需要我们努力营造健康向上的文化氛围。班级文化是一个班集体的灵魂，树立积极的舆论导向、倡导正确的价值取向，有助于我们每个人成长为班集体的主人，这不仅会增强班集体的“合力”，而且会增强每个同学的力量与自尊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镜头回放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7186" y="1860383"/>
            <a:ext cx="864747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级文化分为“显性文化”和“隐性文化”。“显性文化”包括悬挂在教室前面的班训，墙壁上的名言警句、世界名人的画像，同学们书画艺术作品的展示以及激发我们探索未知世界的科普长廊、表达我们责任心的“小小地球村”等。“隐性文化”包括我们的班级规章制度、班级倡导的价值观念以及在我们身上表现出来的精神面貌。班级文化是每个班级所特有的，它具有自我调节、自我约束的功能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295351"/>
            <a:ext cx="7924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学校中，除了班集体以外，还有各种社团、兴趣小组等组织，这些组织也是一种集体。这些集体往往能够给我们提供更广阔的空间，我们要积极参加这些集体的活动，贡献我们的聪明才智，同时也使我们自己得到更大的发展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453" y="1909301"/>
            <a:ext cx="9117115" cy="4398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5082459" y="1016441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三、为校争光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680" y="1585912"/>
            <a:ext cx="9594532" cy="4181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62351" y="2598003"/>
            <a:ext cx="70388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我回忆起的校园生活有：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71637" y="1918811"/>
            <a:ext cx="820102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校园是我们的第二个家，是我们成长的地方，是获取知识的乐园  我们的点滴进步，都离不开学校的精心培养；学校的每项荣誉，都是我们大家共同奋斗的结果。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学校丰富多彩的活动，使我们的学习生活紧张而愉快。学校为我们提供了各种展示自我的舞台。在学校活动中，我们的综合能力得到了锻炼，自信心得到了提升，集体荣誉感和协作精神得到了增强。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9718" y="2485936"/>
            <a:ext cx="76819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学校的荣誉，不在于它的校舍和人数，而在于它一代又一代人的质量。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一哈佛大学名言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876" y="1570355"/>
            <a:ext cx="7636285" cy="500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428858" y="1016441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温暖团结的集体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33575" y="2161698"/>
            <a:ext cx="736758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对照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中小学生守则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中学生日常行为规范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，你对自己的行为满意吗？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自己满意的行为：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需要改进的行为：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06894" y="2056765"/>
            <a:ext cx="79800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遵守学校的规章制度，是对学生最基本的行为要求。学校是一个大集体，我们每一个人都有义务维护它、建没它。热爱学校，要求我们自觉遵守学校的各项规章制度。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学校是我们共同的家园。这里的一草一木、一砖一石无不与我们息息相关。热爱学校，就要爱护学校的公共财物。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0175" y="1691104"/>
            <a:ext cx="958691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校争光，要求我们自觉加强道德养成，让社会主义核心价值观的种子在心中生根发芽，把国家、人民、民族装在心中，养成健康、乐观、向上的品格；为校争光，要求我们立志成才，勤奋学习，提高综合素质，努力做到修身立德、志存高远，勤学上进、追求卓越；为校争光，要求我们强健体魄、健康身心，锤炼意志、砥砺坚韧；为校争光，要求我们敞开胸怀拥抱自然，点点滴滴播撒阳光，经年累月铸就美好，努力做一个心灵纯洁、人格健全、品德高尚的人，努力做一个有文化修养、有人文关怀、有责任担当的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探究讨论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3561" y="1975961"/>
            <a:ext cx="819626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讨论：在学校，学生认真学习、遵守纪律、按照老师的要求去做就很好了，因为校长、老师才是学校的主人。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对此，我的看法是：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我们参与学校建设的途径有：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3500" y="1997839"/>
            <a:ext cx="82677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校长、老师是学校的主人，我们同样也是学校的主人。我们要以主人翁的态度关心学校发展，积极参与学校的建设与管理，为学校贡献我们的聪明才智。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步入校园，我们是学校的主人；走出校园，我们代表学校的形象。热爱学校，要求我们珍惜学校的荣誉，自觉规范自己的一言一行。学校培育我成长，我为学校添光彩。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创意空间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0686" y="1733104"/>
            <a:ext cx="8753476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用行动建设美丽的校园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我们足学校的主人，让我们积极参与学校的建设与管理，展示我们主人翁的风采，为学校发展贡献我们的力量。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我可以为学校争得的荣誉：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我对学校发展的建议：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我关于校园文化建设的创意：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我为宣传学校采取的行动：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4998" y="1374815"/>
            <a:ext cx="8382001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单选题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．“堂堂正正做人，踏踏实实做事”作为校训体现的是（ 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①一个学校具有了良好的校风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②一个学校的办学宗旨和历史传统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③一个学校的历史传统和文化追求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④一个学校的学校文化已经发扬光大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．①②③ 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．②③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．①②③④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．②④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97723" y="2672834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47862" y="1371690"/>
            <a:ext cx="863917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小华转学到一所新学校，发现同学们对老师都彬彬有礼，同学们之间团结友爱、互帮互助，整个校园都整洁、文明。原来语言粗俗、随地吐痰的他，努力克服自己，认真向新同学看齐。从他的变化中可见（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学校可以改变任何人的性格        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学校是陶冶情操、培养品格的场所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学校是休闲、娱乐的场所          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学校是培养兴趣和特长的园地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55235" y="3125748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0687" y="1894612"/>
            <a:ext cx="83248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3.“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国有国法，校有校规”一个学校会有自己的规则。学校制定校规校纪的目的是为了（  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、维护学校的利益     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、维护老师的利益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、维护学生的利益     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、维护学校的正常教学秩序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24854" y="2572819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9218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探究讨论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39039" y="2480015"/>
            <a:ext cx="573983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在我眼中，班集体是：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97626" y="2690336"/>
            <a:ext cx="77035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优秀的班集体以集体主义为导向，具有共同的奋斗目标、较强的核心与骨干力量，拥有良好的纪律、班风，同学之间团结友爱、和谐融洽，班级活动丰富多彩。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14052" y="817613"/>
            <a:ext cx="886378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优秀班集体创建要求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优秀的班主任。班主任是班级教育与管理的领路人，是班级的灵魂，在班级建设中起关键作用。班主任的工作质量直接影响班级管理和班级建设。优秀的班主任具有政治素质高、业务能力强、关心学生、爱护学生、充分信任学生、平等对待学生、对学生负责等特点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得力的班干部班干部是班级核心，是实施自我教育、自我管理、自我服务的重要力量。优秀的班干部具有思想品德高尚、热爱学习、乐于为同学服务、威信高、工作讲究实效、敢于同不良现象做斗争等特点。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839" y="1248892"/>
            <a:ext cx="668938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良好的班风、学风。班风是班级成员共同的精神面貌，发挥着无形的管理、制约和激励作用。学风是班级成员共同的学习态度和学习精神上的稳定风格。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健全的班级规章制度。没有规矩，无以成方圆。优秀班集体必须要有健全的、完善的规章制度和奖惩制度，班级成员整体素质高。班级成员有集体荣誉感，形成较强的集体凝聚力和集体观念，在德、智、体、美、劳等方面全面发展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326" y="2255598"/>
            <a:ext cx="4389240" cy="306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068361"/>
            <a:ext cx="819372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班集体就像一个大家庭，同学们如兄弟姐妹般互相关心、互相帮助、互相鼓舞。我们一起长大、成熟！走进我们的“家”，干净整洁的桌椅、精致的墙报、温馨的心愿园地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这里回荡着我们胜利的欢呼声、朗朗的读书声、愉快的欢笑声！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我对自己班集体的认识是：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学校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51198" y="4686301"/>
            <a:ext cx="6540801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4907" y="1776724"/>
            <a:ext cx="548891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集体给予我们温暖与力量。当我们遇到困难时，会得到集体的关爱与帮助，使我们渡过难关。当我们遇到挑战时，会得到集体的支持与鼓励，使我们迎难而上。班集体就是一个大家庭，在这里，我们能够向伙伴倾诉自己的烦恼，分享自己的快乐。大家相互帮助，群策群力，共同进步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879" y="2119415"/>
            <a:ext cx="4876484" cy="3838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5204</Words>
  <Paragraphs>213</Paragraphs>
  <Slides>39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2017-10-18T05:44:13Z</dcterms:created>
  <dcterms:modified xsi:type="dcterms:W3CDTF">2018-08-11T20:54:06Z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