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sldIdLst>
    <p:sldId id="256" r:id="rId3"/>
    <p:sldId id="260" r:id="rId4"/>
    <p:sldId id="257" r:id="rId5"/>
    <p:sldId id="258" r:id="rId6"/>
    <p:sldId id="259" r:id="rId7"/>
    <p:sldId id="261" r:id="rId8"/>
    <p:sldId id="262" r:id="rId9"/>
    <p:sldId id="263" r:id="rId10"/>
    <p:sldId id="267" r:id="rId11"/>
    <p:sldId id="268" r:id="rId12"/>
    <p:sldId id="269" r:id="rId13"/>
    <p:sldId id="270" r:id="rId14"/>
    <p:sldId id="271" r:id="rId15"/>
    <p:sldId id="272" r:id="rId16"/>
    <p:sldId id="274" r:id="rId17"/>
    <p:sldId id="276" r:id="rId18"/>
    <p:sldId id="273" r:id="rId19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65" d="100"/>
          <a:sy n="65" d="100"/>
        </p:scale>
        <p:origin x="-126" y="-174"/>
      </p:cViewPr>
      <p:guideLst>
        <p:guide orient="horz" pos="2128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④⑤⑥⑦⑧⑨⑩⑪⑫⑬④④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/>
          <a:stretch>
            <a:fillRect r="-9985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2049"/>
          <p:cNvSpPr>
            <a:spLocks noGrp="1"/>
          </p:cNvSpPr>
          <p:nvPr>
            <p:ph type="ctrTitle"/>
          </p:nvPr>
        </p:nvSpPr>
        <p:spPr>
          <a:xfrm>
            <a:off x="527051" y="4437063"/>
            <a:ext cx="10363200" cy="966787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 algn="l">
              <a:defRPr sz="3600" b="0">
                <a:solidFill>
                  <a:schemeClr val="bg1"/>
                </a:solidFill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副标题 2050"/>
          <p:cNvSpPr>
            <a:spLocks noGrp="1"/>
          </p:cNvSpPr>
          <p:nvPr>
            <p:ph type="subTitle" idx="1"/>
          </p:nvPr>
        </p:nvSpPr>
        <p:spPr>
          <a:xfrm>
            <a:off x="527051" y="5445125"/>
            <a:ext cx="8534400" cy="6000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l">
              <a:buNone/>
              <a:defRPr sz="2400">
                <a:solidFill>
                  <a:schemeClr val="bg1"/>
                </a:solidFill>
                <a:ea typeface="微软雅黑" panose="020B0503020204020204" charset="-122"/>
              </a:defRPr>
            </a:lvl1pPr>
            <a:lvl2pPr marL="457200" lvl="1" indent="0" algn="ctr">
              <a:buNone/>
              <a:defRPr sz="2800">
                <a:solidFill>
                  <a:schemeClr val="tx1"/>
                </a:solidFill>
                <a:ea typeface="宋体" panose="02010600030101010101" pitchFamily="2" charset="-122"/>
              </a:defRPr>
            </a:lvl2pPr>
            <a:lvl3pPr marL="914400" lvl="2" indent="0" algn="ctr">
              <a:buNone/>
              <a:defRPr sz="2800">
                <a:solidFill>
                  <a:schemeClr val="tx1"/>
                </a:solidFill>
                <a:ea typeface="宋体" panose="02010600030101010101" pitchFamily="2" charset="-122"/>
              </a:defRPr>
            </a:lvl3pPr>
            <a:lvl4pPr marL="1371600" lvl="3" indent="0" algn="ctr">
              <a:buNone/>
              <a:defRPr sz="2800">
                <a:solidFill>
                  <a:schemeClr val="tx1"/>
                </a:solidFill>
                <a:ea typeface="宋体" panose="02010600030101010101" pitchFamily="2" charset="-122"/>
              </a:defRPr>
            </a:lvl4pPr>
            <a:lvl5pPr marL="1828800" lvl="4" indent="0" algn="ctr">
              <a:buNone/>
              <a:defRPr sz="2800">
                <a:solidFill>
                  <a:schemeClr val="tx1"/>
                </a:solidFill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2052" name="日期占位符 2051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/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2053" name="页脚占位符 2052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/>
            </a:lvl1pPr>
          </a:lstStyle>
          <a:p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949267" y="117475"/>
            <a:ext cx="2743200" cy="55340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719667" y="117475"/>
            <a:ext cx="8070573" cy="55340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719667" y="1123950"/>
            <a:ext cx="5376672" cy="45275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15795" y="1123950"/>
            <a:ext cx="5376672" cy="45275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 r="-242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814917" y="117475"/>
            <a:ext cx="10767483" cy="7207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719667" y="1123950"/>
            <a:ext cx="10972800" cy="45275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endParaRPr lang="zh-CN" altLang="en-US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600" b="0" i="0" u="none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22.jpeg"/><Relationship Id="rId8" Type="http://schemas.openxmlformats.org/officeDocument/2006/relationships/image" Target="../media/image21.jpeg"/><Relationship Id="rId7" Type="http://schemas.openxmlformats.org/officeDocument/2006/relationships/image" Target="../media/image20.jpeg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0.jpeg"/><Relationship Id="rId3" Type="http://schemas.openxmlformats.org/officeDocument/2006/relationships/image" Target="../media/image9.jpeg"/><Relationship Id="rId2" Type="http://schemas.openxmlformats.org/officeDocument/2006/relationships/image" Target="../media/image17.jpe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29.jpeg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1.png"/><Relationship Id="rId1" Type="http://schemas.openxmlformats.org/officeDocument/2006/relationships/image" Target="../media/image30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1.jpeg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1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图片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8925" y="33020"/>
            <a:ext cx="11913235" cy="656844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11835" y="267335"/>
            <a:ext cx="9906000" cy="2185035"/>
          </a:xfrm>
        </p:spPr>
        <p:txBody>
          <a:bodyPr/>
          <a:lstStyle/>
          <a:p>
            <a:pPr algn="ctr"/>
            <a:r>
              <a:rPr lang="zh-CN" altLang="en-US" sz="7200" i="1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</a:rPr>
              <a:t>第六课  共建和谐校园</a:t>
            </a:r>
            <a:endParaRPr lang="zh-CN" altLang="en-US" sz="7200" i="1">
              <a:solidFill>
                <a:srgbClr val="FF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11" name="副标题 10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" name="图片 13" descr="IMG_20171011_1035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20185" y="2932430"/>
            <a:ext cx="2551430" cy="179133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84045" y="148590"/>
            <a:ext cx="9076055" cy="720725"/>
          </a:xfrm>
        </p:spPr>
        <p:txBody>
          <a:bodyPr/>
          <a:p>
            <a:pPr algn="l"/>
            <a:r>
              <a:rPr lang="zh-CN" altLang="en-US" sz="400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rPr>
              <a:t>需要我们努力营造健康向上的文化氛围</a:t>
            </a:r>
            <a:endParaRPr lang="zh-CN" altLang="en-US" sz="4000"/>
          </a:p>
        </p:txBody>
      </p:sp>
      <p:pic>
        <p:nvPicPr>
          <p:cNvPr id="4" name="内容占位符 3" descr="IMG_20171010_101543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50595" y="869950"/>
            <a:ext cx="2968625" cy="1922145"/>
          </a:xfrm>
          <a:prstGeom prst="rect">
            <a:avLst/>
          </a:prstGeom>
        </p:spPr>
      </p:pic>
      <p:pic>
        <p:nvPicPr>
          <p:cNvPr id="5" name="图片 4" descr="IMG_20171010_10163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79255" y="4786630"/>
            <a:ext cx="2940050" cy="2072005"/>
          </a:xfrm>
          <a:prstGeom prst="rect">
            <a:avLst/>
          </a:prstGeom>
        </p:spPr>
      </p:pic>
      <p:pic>
        <p:nvPicPr>
          <p:cNvPr id="6" name="图片 5" descr="IMG_20171010_10164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2350" y="4920615"/>
            <a:ext cx="3132455" cy="186563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373880" y="1414145"/>
            <a:ext cx="922655" cy="4523105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p>
            <a:r>
              <a:rPr lang="zh-CN" altLang="en-US" sz="4800">
                <a:latin typeface="华文新魏" panose="02010800040101010101" charset="-122"/>
                <a:ea typeface="华文新魏" panose="02010800040101010101" charset="-122"/>
              </a:rPr>
              <a:t>班集体的灵魂</a:t>
            </a:r>
            <a:endParaRPr lang="zh-CN" altLang="en-US" sz="4800">
              <a:latin typeface="华文新魏" panose="02010800040101010101" charset="-122"/>
              <a:ea typeface="华文新魏" panose="02010800040101010101" charset="-122"/>
            </a:endParaRPr>
          </a:p>
        </p:txBody>
      </p:sp>
      <p:pic>
        <p:nvPicPr>
          <p:cNvPr id="9" name="图片 8" descr="IMG_20171011_10345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74555" y="869950"/>
            <a:ext cx="2444750" cy="2179320"/>
          </a:xfrm>
          <a:prstGeom prst="rect">
            <a:avLst/>
          </a:prstGeom>
        </p:spPr>
      </p:pic>
      <p:pic>
        <p:nvPicPr>
          <p:cNvPr id="10" name="图片 9" descr="IMG_20171011_10355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45530" y="869950"/>
            <a:ext cx="3133090" cy="1701800"/>
          </a:xfrm>
          <a:prstGeom prst="rect">
            <a:avLst/>
          </a:prstGeom>
        </p:spPr>
      </p:pic>
      <p:pic>
        <p:nvPicPr>
          <p:cNvPr id="11" name="图片 10" descr="IMG_20171011_10362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35495" y="2792730"/>
            <a:ext cx="3500755" cy="2071370"/>
          </a:xfrm>
          <a:prstGeom prst="rect">
            <a:avLst/>
          </a:prstGeom>
        </p:spPr>
      </p:pic>
      <p:pic>
        <p:nvPicPr>
          <p:cNvPr id="12" name="图片 11" descr="IMG_20171011_10364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92405" y="2792095"/>
            <a:ext cx="3115945" cy="2262505"/>
          </a:xfrm>
          <a:prstGeom prst="rect">
            <a:avLst/>
          </a:prstGeom>
        </p:spPr>
      </p:pic>
      <p:pic>
        <p:nvPicPr>
          <p:cNvPr id="13" name="图片 12" descr="IMG_20171011_1035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907405" y="4667885"/>
            <a:ext cx="3156585" cy="2118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l"/>
            <a:r>
              <a:rPr lang="zh-CN" altLang="en-US" sz="4800">
                <a:latin typeface="华文新魏" panose="02010800040101010101" charset="-122"/>
                <a:ea typeface="华文新魏" panose="02010800040101010101" charset="-122"/>
              </a:rPr>
              <a:t>三、为校争光</a:t>
            </a:r>
            <a:endParaRPr lang="zh-CN" altLang="en-US" sz="4800">
              <a:latin typeface="华文新魏" panose="02010800040101010101" charset="-122"/>
              <a:ea typeface="华文新魏" panose="02010800040101010101" charset="-122"/>
            </a:endParaRPr>
          </a:p>
        </p:txBody>
      </p:sp>
      <p:pic>
        <p:nvPicPr>
          <p:cNvPr id="4" name="内容占位符 3" descr="IMG_20170518_124622_看图王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16510" y="838200"/>
            <a:ext cx="2498725" cy="3881755"/>
          </a:xfrm>
          <a:prstGeom prst="rect">
            <a:avLst/>
          </a:prstGeom>
        </p:spPr>
      </p:pic>
      <p:pic>
        <p:nvPicPr>
          <p:cNvPr id="5" name="图片 4" descr="u=122373755,1859653961&amp;fm=27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1930" y="213995"/>
            <a:ext cx="2967990" cy="3953510"/>
          </a:xfrm>
          <a:prstGeom prst="rect">
            <a:avLst/>
          </a:prstGeom>
        </p:spPr>
      </p:pic>
      <p:pic>
        <p:nvPicPr>
          <p:cNvPr id="6" name="图片 5" descr="u=3190190382,2722349186&amp;fm=27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74615" y="213995"/>
            <a:ext cx="3810635" cy="2545080"/>
          </a:xfrm>
          <a:prstGeom prst="rect">
            <a:avLst/>
          </a:prstGeom>
        </p:spPr>
      </p:pic>
      <p:pic>
        <p:nvPicPr>
          <p:cNvPr id="7" name="图片 6" descr="u=3887825475,1339027867&amp;fm=27&amp;gp=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6510" y="3294380"/>
            <a:ext cx="4385310" cy="2929255"/>
          </a:xfrm>
          <a:prstGeom prst="rect">
            <a:avLst/>
          </a:prstGeom>
        </p:spPr>
      </p:pic>
      <p:pic>
        <p:nvPicPr>
          <p:cNvPr id="8" name="图片 7" descr="微信图片_201709211101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14140" y="3294380"/>
            <a:ext cx="4363085" cy="3272790"/>
          </a:xfrm>
          <a:prstGeom prst="rect">
            <a:avLst/>
          </a:prstGeom>
        </p:spPr>
      </p:pic>
      <p:pic>
        <p:nvPicPr>
          <p:cNvPr id="9" name="图片 8" descr="微信图片_2017092111022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78115" y="3324860"/>
            <a:ext cx="4281805" cy="3211830"/>
          </a:xfrm>
          <a:prstGeom prst="rect">
            <a:avLst/>
          </a:prstGeom>
        </p:spPr>
      </p:pic>
      <p:pic>
        <p:nvPicPr>
          <p:cNvPr id="10" name="图片 9" descr="微信图片_2017092111021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82215" y="955675"/>
            <a:ext cx="2692400" cy="3211830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291465" y="1951355"/>
            <a:ext cx="6840855" cy="2768600"/>
            <a:chOff x="459" y="3073"/>
            <a:chExt cx="10773" cy="4360"/>
          </a:xfrm>
        </p:grpSpPr>
        <p:sp>
          <p:nvSpPr>
            <p:cNvPr id="11" name="文本框 10"/>
            <p:cNvSpPr txBox="1"/>
            <p:nvPr/>
          </p:nvSpPr>
          <p:spPr>
            <a:xfrm>
              <a:off x="459" y="3073"/>
              <a:ext cx="10773" cy="4360"/>
            </a:xfrm>
            <a:prstGeom prst="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p>
              <a:r>
                <a:rPr lang="en-US" altLang="zh-CN" sz="400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</a:rPr>
                <a:t>                     </a:t>
              </a:r>
              <a:r>
                <a:rPr lang="zh-CN" altLang="en-US" sz="540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</a:rPr>
                <a:t>校园</a:t>
              </a:r>
              <a:endParaRPr lang="zh-CN" altLang="en-US" sz="540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</a:endParaRPr>
            </a:p>
            <a:p>
              <a:endParaRPr lang="zh-CN" altLang="en-US" sz="400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</a:endParaRPr>
            </a:p>
            <a:p>
              <a:r>
                <a:rPr lang="zh-CN" altLang="en-US" sz="400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</a:rPr>
                <a:t>第二个家，          成长的地方，</a:t>
              </a:r>
              <a:endParaRPr lang="zh-CN" altLang="en-US" sz="400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</a:endParaRPr>
            </a:p>
            <a:p>
              <a:r>
                <a:rPr lang="zh-CN" altLang="en-US" sz="400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</a:rPr>
                <a:t>          获取知识的乐园</a:t>
              </a:r>
              <a:endParaRPr lang="zh-CN" altLang="en-US" sz="400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</a:endParaRPr>
            </a:p>
          </p:txBody>
        </p:sp>
        <p:cxnSp>
          <p:nvCxnSpPr>
            <p:cNvPr id="12" name="直接箭头连接符 11"/>
            <p:cNvCxnSpPr/>
            <p:nvPr/>
          </p:nvCxnSpPr>
          <p:spPr>
            <a:xfrm flipH="1">
              <a:off x="2272" y="4173"/>
              <a:ext cx="2311" cy="1015"/>
            </a:xfrm>
            <a:prstGeom prst="straightConnector1">
              <a:avLst/>
            </a:prstGeom>
            <a:ln w="762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箭头连接符 12"/>
            <p:cNvCxnSpPr/>
            <p:nvPr/>
          </p:nvCxnSpPr>
          <p:spPr>
            <a:xfrm>
              <a:off x="6880" y="4173"/>
              <a:ext cx="1761" cy="1270"/>
            </a:xfrm>
            <a:prstGeom prst="straightConnector1">
              <a:avLst/>
            </a:prstGeom>
            <a:ln w="762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箭头连接符 13"/>
            <p:cNvCxnSpPr/>
            <p:nvPr/>
          </p:nvCxnSpPr>
          <p:spPr>
            <a:xfrm flipH="1">
              <a:off x="5585" y="4456"/>
              <a:ext cx="73" cy="1889"/>
            </a:xfrm>
            <a:prstGeom prst="straightConnector1">
              <a:avLst/>
            </a:prstGeom>
            <a:ln w="762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组合 27"/>
          <p:cNvGrpSpPr/>
          <p:nvPr/>
        </p:nvGrpSpPr>
        <p:grpSpPr>
          <a:xfrm>
            <a:off x="7687945" y="1930400"/>
            <a:ext cx="4408170" cy="2674620"/>
            <a:chOff x="12049" y="2942"/>
            <a:chExt cx="6942" cy="4212"/>
          </a:xfrm>
        </p:grpSpPr>
        <p:sp>
          <p:nvSpPr>
            <p:cNvPr id="16" name="矩形 15"/>
            <p:cNvSpPr/>
            <p:nvPr/>
          </p:nvSpPr>
          <p:spPr>
            <a:xfrm>
              <a:off x="12049" y="2942"/>
              <a:ext cx="6943" cy="421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4712" y="3135"/>
              <a:ext cx="2252" cy="1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4400">
                  <a:latin typeface="华文新魏" panose="02010800040101010101" charset="-122"/>
                  <a:ea typeface="华文新魏" panose="02010800040101010101" charset="-122"/>
                </a:rPr>
                <a:t>学校</a:t>
              </a:r>
              <a:endParaRPr lang="zh-CN" altLang="en-US" sz="4400">
                <a:latin typeface="华文新魏" panose="02010800040101010101" charset="-122"/>
                <a:ea typeface="华文新魏" panose="02010800040101010101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4680" y="5847"/>
              <a:ext cx="2566" cy="1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4400">
                  <a:latin typeface="华文新魏" panose="02010800040101010101" charset="-122"/>
                  <a:ea typeface="华文新魏" panose="02010800040101010101" charset="-122"/>
                </a:rPr>
                <a:t>学生</a:t>
              </a:r>
              <a:endParaRPr lang="zh-CN" altLang="en-US" sz="4400">
                <a:latin typeface="华文新魏" panose="02010800040101010101" charset="-122"/>
                <a:ea typeface="华文新魏" panose="02010800040101010101" charset="-122"/>
              </a:endParaRPr>
            </a:p>
          </p:txBody>
        </p:sp>
      </p:grpSp>
      <p:cxnSp>
        <p:nvCxnSpPr>
          <p:cNvPr id="23" name="直接连接符 22"/>
          <p:cNvCxnSpPr>
            <a:stCxn id="21" idx="1"/>
          </p:cNvCxnSpPr>
          <p:nvPr/>
        </p:nvCxnSpPr>
        <p:spPr>
          <a:xfrm flipV="1">
            <a:off x="8157845" y="3267075"/>
            <a:ext cx="1200785" cy="63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组合 30"/>
          <p:cNvGrpSpPr/>
          <p:nvPr/>
        </p:nvGrpSpPr>
        <p:grpSpPr>
          <a:xfrm>
            <a:off x="8157845" y="2637155"/>
            <a:ext cx="3901440" cy="1229995"/>
            <a:chOff x="12847" y="4153"/>
            <a:chExt cx="6144" cy="1937"/>
          </a:xfrm>
        </p:grpSpPr>
        <p:grpSp>
          <p:nvGrpSpPr>
            <p:cNvPr id="30" name="组合 29"/>
            <p:cNvGrpSpPr/>
            <p:nvPr/>
          </p:nvGrpSpPr>
          <p:grpSpPr>
            <a:xfrm>
              <a:off x="15371" y="4153"/>
              <a:ext cx="809" cy="1936"/>
              <a:chOff x="15371" y="4153"/>
              <a:chExt cx="809" cy="1936"/>
            </a:xfrm>
          </p:grpSpPr>
          <p:cxnSp>
            <p:nvCxnSpPr>
              <p:cNvPr id="19" name="直接箭头连接符 18"/>
              <p:cNvCxnSpPr/>
              <p:nvPr/>
            </p:nvCxnSpPr>
            <p:spPr>
              <a:xfrm flipV="1">
                <a:off x="15371" y="4202"/>
                <a:ext cx="0" cy="1743"/>
              </a:xfrm>
              <a:prstGeom prst="straightConnector1">
                <a:avLst/>
              </a:prstGeom>
              <a:ln w="76200">
                <a:solidFill>
                  <a:srgbClr val="FF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箭头连接符 19"/>
              <p:cNvCxnSpPr/>
              <p:nvPr/>
            </p:nvCxnSpPr>
            <p:spPr>
              <a:xfrm flipH="1">
                <a:off x="16132" y="4153"/>
                <a:ext cx="49" cy="1937"/>
              </a:xfrm>
              <a:prstGeom prst="straightConnector1">
                <a:avLst/>
              </a:prstGeom>
              <a:ln w="76200">
                <a:solidFill>
                  <a:srgbClr val="FF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1" name="文本框 20"/>
            <p:cNvSpPr txBox="1"/>
            <p:nvPr/>
          </p:nvSpPr>
          <p:spPr>
            <a:xfrm>
              <a:off x="12847" y="4202"/>
              <a:ext cx="2052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600">
                  <a:latin typeface="华文新魏" panose="02010800040101010101" charset="-122"/>
                  <a:ea typeface="华文新魏" panose="02010800040101010101" charset="-122"/>
                </a:rPr>
                <a:t>进步</a:t>
              </a:r>
              <a:endParaRPr lang="zh-CN" altLang="en-US" sz="3600">
                <a:latin typeface="华文新魏" panose="02010800040101010101" charset="-122"/>
                <a:ea typeface="华文新魏" panose="02010800040101010101" charset="-122"/>
              </a:endParaRPr>
            </a:p>
            <a:p>
              <a:r>
                <a:rPr lang="zh-CN" altLang="en-US" sz="3600">
                  <a:latin typeface="华文新魏" panose="02010800040101010101" charset="-122"/>
                  <a:ea typeface="华文新魏" panose="02010800040101010101" charset="-122"/>
                </a:rPr>
                <a:t>培养</a:t>
              </a:r>
              <a:endParaRPr lang="zh-CN" altLang="en-US" sz="3600">
                <a:latin typeface="华文新魏" panose="02010800040101010101" charset="-122"/>
                <a:ea typeface="华文新魏" panose="02010800040101010101" charset="-122"/>
              </a:endParaRP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16409" y="4153"/>
              <a:ext cx="2582" cy="1888"/>
              <a:chOff x="16409" y="4153"/>
              <a:chExt cx="2582" cy="1888"/>
            </a:xfrm>
          </p:grpSpPr>
          <p:sp>
            <p:nvSpPr>
              <p:cNvPr id="22" name="文本框 21"/>
              <p:cNvSpPr txBox="1"/>
              <p:nvPr/>
            </p:nvSpPr>
            <p:spPr>
              <a:xfrm>
                <a:off x="16593" y="4153"/>
                <a:ext cx="2398" cy="18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 sz="3600">
                    <a:latin typeface="华文新魏" panose="02010800040101010101" charset="-122"/>
                    <a:ea typeface="华文新魏" panose="02010800040101010101" charset="-122"/>
                  </a:rPr>
                  <a:t>荣誉</a:t>
                </a:r>
                <a:endParaRPr lang="zh-CN" altLang="en-US" sz="3600">
                  <a:latin typeface="华文新魏" panose="02010800040101010101" charset="-122"/>
                  <a:ea typeface="华文新魏" panose="02010800040101010101" charset="-122"/>
                </a:endParaRPr>
              </a:p>
              <a:p>
                <a:r>
                  <a:rPr lang="zh-CN" altLang="en-US" sz="3600">
                    <a:latin typeface="华文新魏" panose="02010800040101010101" charset="-122"/>
                    <a:ea typeface="华文新魏" panose="02010800040101010101" charset="-122"/>
                  </a:rPr>
                  <a:t>奋斗</a:t>
                </a:r>
                <a:endParaRPr lang="zh-CN" altLang="en-US" sz="3600">
                  <a:latin typeface="华文新魏" panose="02010800040101010101" charset="-122"/>
                  <a:ea typeface="华文新魏" panose="02010800040101010101" charset="-122"/>
                </a:endParaRPr>
              </a:p>
            </p:txBody>
          </p:sp>
          <p:cxnSp>
            <p:nvCxnSpPr>
              <p:cNvPr id="24" name="直接连接符 23"/>
              <p:cNvCxnSpPr/>
              <p:nvPr/>
            </p:nvCxnSpPr>
            <p:spPr>
              <a:xfrm>
                <a:off x="16409" y="5097"/>
                <a:ext cx="2251" cy="0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" name="图片 13" descr="u=4002377733,3346464889&amp;fm=27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115" y="812165"/>
            <a:ext cx="12292330" cy="626427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l"/>
            <a:r>
              <a:rPr lang="zh-CN" altLang="en-US" sz="4400">
                <a:latin typeface="华文新魏" panose="02010800040101010101" charset="-122"/>
                <a:ea typeface="华文新魏" panose="02010800040101010101" charset="-122"/>
                <a:sym typeface="+mn-ea"/>
              </a:rPr>
              <a:t>三、为校争光</a:t>
            </a:r>
            <a:endParaRPr lang="zh-CN" altLang="en-US" sz="44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19455" y="1123950"/>
            <a:ext cx="10972800" cy="1851660"/>
          </a:xfrm>
        </p:spPr>
        <p:txBody>
          <a:bodyPr/>
          <a:p>
            <a:r>
              <a:rPr lang="zh-CN" altLang="en-US" sz="4400">
                <a:latin typeface="华文新魏" panose="02010800040101010101" charset="-122"/>
                <a:ea typeface="华文新魏" panose="02010800040101010101" charset="-122"/>
              </a:rPr>
              <a:t>学校活动</a:t>
            </a:r>
            <a:r>
              <a:rPr lang="en-US" altLang="zh-CN" sz="4400">
                <a:latin typeface="华文新魏" panose="02010800040101010101" charset="-122"/>
                <a:ea typeface="华文新魏" panose="02010800040101010101" charset="-122"/>
              </a:rPr>
              <a:t>--------</a:t>
            </a:r>
            <a:r>
              <a:rPr lang="zh-CN" altLang="en-US" sz="4400">
                <a:latin typeface="华文新魏" panose="02010800040101010101" charset="-122"/>
                <a:ea typeface="华文新魏" panose="02010800040101010101" charset="-122"/>
              </a:rPr>
              <a:t>丰富多彩</a:t>
            </a:r>
            <a:endParaRPr lang="zh-CN" altLang="en-US" sz="4400">
              <a:latin typeface="华文新魏" panose="02010800040101010101" charset="-122"/>
              <a:ea typeface="华文新魏" panose="02010800040101010101" charset="-122"/>
            </a:endParaRPr>
          </a:p>
          <a:p>
            <a:r>
              <a:rPr lang="zh-CN" altLang="en-US" sz="4400">
                <a:latin typeface="华文新魏" panose="02010800040101010101" charset="-122"/>
                <a:ea typeface="华文新魏" panose="02010800040101010101" charset="-122"/>
              </a:rPr>
              <a:t>学习生活</a:t>
            </a:r>
            <a:r>
              <a:rPr lang="en-US" altLang="zh-CN" sz="4400">
                <a:latin typeface="华文新魏" panose="02010800040101010101" charset="-122"/>
                <a:ea typeface="华文新魏" panose="02010800040101010101" charset="-122"/>
              </a:rPr>
              <a:t>--------</a:t>
            </a:r>
            <a:r>
              <a:rPr lang="zh-CN" altLang="en-US" sz="4400">
                <a:latin typeface="华文新魏" panose="02010800040101010101" charset="-122"/>
                <a:ea typeface="华文新魏" panose="02010800040101010101" charset="-122"/>
              </a:rPr>
              <a:t>紧张而愉快</a:t>
            </a:r>
            <a:endParaRPr lang="zh-CN" altLang="en-US" sz="4400">
              <a:latin typeface="华文新魏" panose="02010800040101010101" charset="-122"/>
              <a:ea typeface="华文新魏" panose="02010800040101010101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475990" y="3436620"/>
            <a:ext cx="8106410" cy="3198495"/>
            <a:chOff x="1842" y="6187"/>
            <a:chExt cx="12766" cy="5037"/>
          </a:xfrm>
        </p:grpSpPr>
        <p:sp>
          <p:nvSpPr>
            <p:cNvPr id="4" name="文本框 3"/>
            <p:cNvSpPr txBox="1"/>
            <p:nvPr/>
          </p:nvSpPr>
          <p:spPr>
            <a:xfrm>
              <a:off x="1842" y="7227"/>
              <a:ext cx="2781" cy="1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4400">
                  <a:latin typeface="华文新魏" panose="02010800040101010101" charset="-122"/>
                  <a:ea typeface="华文新魏" panose="02010800040101010101" charset="-122"/>
                </a:rPr>
                <a:t>学校</a:t>
              </a:r>
              <a:endParaRPr lang="zh-CN" altLang="en-US" sz="4400">
                <a:latin typeface="华文新魏" panose="02010800040101010101" charset="-122"/>
                <a:ea typeface="华文新魏" panose="02010800040101010101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205" y="6187"/>
              <a:ext cx="4165" cy="1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4400"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提供舞台</a:t>
              </a:r>
              <a:endParaRPr lang="zh-CN" altLang="en-US" sz="4400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0337" y="7131"/>
              <a:ext cx="2156" cy="1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4400">
                  <a:latin typeface="华文新魏" panose="02010800040101010101" charset="-122"/>
                  <a:ea typeface="华文新魏" panose="02010800040101010101" charset="-122"/>
                </a:rPr>
                <a:t>学生</a:t>
              </a:r>
              <a:endParaRPr lang="zh-CN" altLang="en-US" sz="4400">
                <a:latin typeface="华文新魏" panose="02010800040101010101" charset="-122"/>
                <a:ea typeface="华文新魏" panose="02010800040101010101" charset="-122"/>
              </a:endParaRPr>
            </a:p>
          </p:txBody>
        </p:sp>
        <p:cxnSp>
          <p:nvCxnSpPr>
            <p:cNvPr id="9" name="直接箭头连接符 8"/>
            <p:cNvCxnSpPr/>
            <p:nvPr/>
          </p:nvCxnSpPr>
          <p:spPr>
            <a:xfrm>
              <a:off x="4631" y="7397"/>
              <a:ext cx="5313" cy="25"/>
            </a:xfrm>
            <a:prstGeom prst="straightConnector1">
              <a:avLst/>
            </a:prstGeom>
            <a:ln w="571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箭头连接符 9"/>
            <p:cNvCxnSpPr/>
            <p:nvPr/>
          </p:nvCxnSpPr>
          <p:spPr>
            <a:xfrm flipH="1">
              <a:off x="4585" y="7978"/>
              <a:ext cx="5254" cy="0"/>
            </a:xfrm>
            <a:prstGeom prst="straightConnector1">
              <a:avLst/>
            </a:prstGeom>
            <a:ln w="571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0"/>
            <p:cNvSpPr txBox="1"/>
            <p:nvPr/>
          </p:nvSpPr>
          <p:spPr>
            <a:xfrm>
              <a:off x="3690" y="8172"/>
              <a:ext cx="10919" cy="30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4000">
                  <a:latin typeface="华文新魏" panose="02010800040101010101" charset="-122"/>
                  <a:ea typeface="华文新魏" panose="02010800040101010101" charset="-122"/>
                </a:rPr>
                <a:t>能力得到锻炼</a:t>
              </a:r>
              <a:endParaRPr lang="zh-CN" altLang="en-US" sz="4000">
                <a:latin typeface="华文新魏" panose="02010800040101010101" charset="-122"/>
                <a:ea typeface="华文新魏" panose="02010800040101010101" charset="-122"/>
              </a:endParaRPr>
            </a:p>
            <a:p>
              <a:r>
                <a:rPr lang="zh-CN" altLang="en-US" sz="4000">
                  <a:latin typeface="华文新魏" panose="02010800040101010101" charset="-122"/>
                  <a:ea typeface="华文新魏" panose="02010800040101010101" charset="-122"/>
                </a:rPr>
                <a:t>自信心得到提升</a:t>
              </a:r>
              <a:endParaRPr lang="zh-CN" altLang="en-US" sz="4000">
                <a:latin typeface="华文新魏" panose="02010800040101010101" charset="-122"/>
                <a:ea typeface="华文新魏" panose="02010800040101010101" charset="-122"/>
              </a:endParaRPr>
            </a:p>
            <a:p>
              <a:r>
                <a:rPr lang="zh-CN" altLang="en-US" sz="4000">
                  <a:latin typeface="华文新魏" panose="02010800040101010101" charset="-122"/>
                  <a:ea typeface="华文新魏" panose="02010800040101010101" charset="-122"/>
                </a:rPr>
                <a:t>荣誉感和协作精神得到增强</a:t>
              </a:r>
              <a:endParaRPr lang="zh-CN" altLang="en-US" sz="4000">
                <a:latin typeface="华文新魏" panose="02010800040101010101" charset="-122"/>
                <a:ea typeface="华文新魏" panose="02010800040101010101" charset="-122"/>
              </a:endParaRPr>
            </a:p>
          </p:txBody>
        </p:sp>
      </p:grpSp>
      <p:pic>
        <p:nvPicPr>
          <p:cNvPr id="13" name="图片 12" descr="图片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" y="2975610"/>
            <a:ext cx="3105785" cy="3837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l"/>
            <a:r>
              <a:rPr lang="zh-CN" altLang="en-US" sz="54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/>
                <a:latin typeface="华文新魏" panose="02010800040101010101" charset="-122"/>
                <a:ea typeface="华文新魏" panose="02010800040101010101" charset="-122"/>
              </a:rPr>
              <a:t>热爱学校</a:t>
            </a:r>
            <a:r>
              <a:rPr lang="en-US" altLang="zh-CN" sz="54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/>
                <a:latin typeface="华文新魏" panose="02010800040101010101" charset="-122"/>
                <a:ea typeface="华文新魏" panose="02010800040101010101" charset="-122"/>
              </a:rPr>
              <a:t>:</a:t>
            </a:r>
            <a:endParaRPr lang="en-US" altLang="zh-CN" sz="5400" b="1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/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838200"/>
            <a:ext cx="10972800" cy="3666490"/>
          </a:xfrm>
        </p:spPr>
        <p:txBody>
          <a:bodyPr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4000"/>
              <a:t>要求我们：</a:t>
            </a:r>
            <a:endParaRPr lang="zh-CN" altLang="en-US" sz="400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/>
              <a:t> </a:t>
            </a:r>
            <a:r>
              <a:rPr lang="en-US" altLang="zh-CN"/>
              <a:t>(1)________________________.</a:t>
            </a:r>
            <a:endParaRPr lang="en-US" altLang="zh-CN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/>
              <a:t>(2)________________________.</a:t>
            </a:r>
            <a:endParaRPr lang="en-US" altLang="zh-CN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/>
              <a:t>              </a:t>
            </a:r>
            <a:endParaRPr lang="en-US" altLang="zh-CN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/>
              <a:t> (3)________________________.</a:t>
            </a:r>
            <a:endParaRPr lang="en-US" altLang="zh-CN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/>
              <a:t>            </a:t>
            </a:r>
            <a:endParaRPr lang="zh-CN" altLang="en-US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/>
              <a:t>（</a:t>
            </a:r>
            <a:r>
              <a:rPr lang="en-US" altLang="zh-CN"/>
              <a:t>4</a:t>
            </a:r>
            <a:r>
              <a:rPr lang="zh-CN" altLang="en-US"/>
              <a:t>）</a:t>
            </a:r>
            <a:r>
              <a:rPr lang="en-US" altLang="zh-CN"/>
              <a:t>_______________________.</a:t>
            </a:r>
            <a:endParaRPr lang="en-US" altLang="zh-CN"/>
          </a:p>
        </p:txBody>
      </p:sp>
      <p:sp>
        <p:nvSpPr>
          <p:cNvPr id="4" name="文本框 3"/>
          <p:cNvSpPr txBox="1"/>
          <p:nvPr/>
        </p:nvSpPr>
        <p:spPr>
          <a:xfrm>
            <a:off x="1339215" y="1649095"/>
            <a:ext cx="10346055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3200"/>
              <a:t>自觉遵守学校的规章制度；</a:t>
            </a:r>
            <a:endParaRPr lang="zh-CN" altLang="en-US" sz="3200"/>
          </a:p>
          <a:p>
            <a:pPr fontAlgn="auto">
              <a:lnSpc>
                <a:spcPct val="150000"/>
              </a:lnSpc>
            </a:pPr>
            <a:r>
              <a:rPr lang="zh-CN" altLang="en-US" sz="3200"/>
              <a:t>爱护学校的公共财物；</a:t>
            </a:r>
            <a:endParaRPr lang="zh-CN" altLang="en-US" sz="3200"/>
          </a:p>
          <a:p>
            <a:pPr fontAlgn="auto">
              <a:lnSpc>
                <a:spcPct val="150000"/>
              </a:lnSpc>
            </a:pPr>
            <a:r>
              <a:rPr lang="zh-CN" altLang="en-US" sz="3200"/>
              <a:t>以主人翁的态度关心学校发展；积极参与学校的建设与管理；</a:t>
            </a:r>
            <a:endParaRPr lang="zh-CN" altLang="en-US" sz="3200"/>
          </a:p>
          <a:p>
            <a:pPr fontAlgn="auto">
              <a:lnSpc>
                <a:spcPct val="150000"/>
              </a:lnSpc>
            </a:pPr>
            <a:r>
              <a:rPr lang="zh-CN" altLang="en-US" sz="3200"/>
              <a:t>珍惜学校荣誉，规范自己的一言一行。</a:t>
            </a:r>
            <a:endParaRPr lang="zh-CN" altLang="en-US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6410" y="5080"/>
            <a:ext cx="10767695" cy="1057910"/>
          </a:xfrm>
        </p:spPr>
        <p:txBody>
          <a:bodyPr/>
          <a:p>
            <a:pPr algn="l"/>
            <a:r>
              <a:rPr lang="zh-CN" altLang="en-US" sz="6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课堂小结：</a:t>
            </a:r>
            <a:endParaRPr lang="zh-CN" altLang="en-US" sz="66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19455" y="1062990"/>
            <a:ext cx="10972800" cy="3927475"/>
          </a:xfrm>
        </p:spPr>
        <p:txBody>
          <a:bodyPr/>
          <a:p>
            <a:r>
              <a:rPr lang="en-US" altLang="zh-CN" sz="3200"/>
              <a:t>1. </a:t>
            </a:r>
            <a:r>
              <a:rPr lang="zh-CN" altLang="en-US" sz="3200"/>
              <a:t>什么样的班集体是优秀班集体：</a:t>
            </a:r>
            <a:endParaRPr lang="zh-CN" altLang="en-US" sz="3200"/>
          </a:p>
          <a:p>
            <a:r>
              <a:rPr lang="en-US" altLang="zh-CN" sz="3200"/>
              <a:t>2. </a:t>
            </a:r>
            <a:r>
              <a:rPr lang="zh-CN" altLang="en-US" sz="3200"/>
              <a:t>优秀班集体对我们的影响？</a:t>
            </a:r>
            <a:endParaRPr lang="zh-CN" altLang="en-US" sz="3200"/>
          </a:p>
          <a:p>
            <a:r>
              <a:rPr lang="en-US" altLang="zh-CN" sz="3200"/>
              <a:t>3. </a:t>
            </a:r>
            <a:r>
              <a:rPr lang="zh-CN" altLang="en-US" sz="3200"/>
              <a:t>怎样建设优秀班集体？</a:t>
            </a:r>
            <a:endParaRPr lang="zh-CN" altLang="en-US" sz="3200"/>
          </a:p>
          <a:p>
            <a:r>
              <a:rPr lang="en-US" altLang="zh-CN" sz="3200"/>
              <a:t>4. </a:t>
            </a:r>
            <a:r>
              <a:rPr lang="zh-CN" altLang="en-US" sz="3200"/>
              <a:t>个人与集体的关系：</a:t>
            </a:r>
            <a:endParaRPr lang="zh-CN" altLang="en-US" sz="3200"/>
          </a:p>
          <a:p>
            <a:r>
              <a:rPr lang="en-US" altLang="zh-CN" sz="3200"/>
              <a:t>5. </a:t>
            </a:r>
            <a:r>
              <a:rPr lang="zh-CN" altLang="en-US" sz="3200"/>
              <a:t>为什么要为校争光</a:t>
            </a:r>
            <a:r>
              <a:rPr lang="en-US" altLang="zh-CN" sz="3200"/>
              <a:t>?</a:t>
            </a:r>
            <a:endParaRPr lang="en-US" altLang="zh-CN" sz="3200"/>
          </a:p>
          <a:p>
            <a:r>
              <a:rPr lang="en-US" altLang="zh-CN" sz="3200"/>
              <a:t>6. </a:t>
            </a:r>
            <a:r>
              <a:rPr lang="zh-CN" altLang="en-US" sz="3200"/>
              <a:t>怎样为学校争光？</a:t>
            </a:r>
            <a:endParaRPr lang="zh-CN" altLang="en-US" sz="3200"/>
          </a:p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7994650" y="1062990"/>
            <a:ext cx="3428365" cy="31076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以集体主义为导向，具有共同的奋斗目标、较强的核心与骨干力量，拥有良好的纪律、班风，同学之间团结友爱、和谐融洽，班级活动丰富多彩。</a:t>
            </a:r>
            <a:endParaRPr lang="zh-CN" altLang="en-US" sz="2800"/>
          </a:p>
        </p:txBody>
      </p:sp>
      <p:sp>
        <p:nvSpPr>
          <p:cNvPr id="6" name="文本框 5"/>
          <p:cNvSpPr txBox="1"/>
          <p:nvPr/>
        </p:nvSpPr>
        <p:spPr>
          <a:xfrm>
            <a:off x="7531735" y="1580515"/>
            <a:ext cx="319976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latin typeface="Calibri" panose="020F0502020204030204" charset="0"/>
              </a:rPr>
              <a:t>①</a:t>
            </a:r>
            <a:r>
              <a:rPr lang="zh-CN" altLang="en-US" sz="2800"/>
              <a:t>给与我们温暖与力量。</a:t>
            </a:r>
            <a:r>
              <a:rPr lang="en-US" altLang="zh-CN" sz="2800">
                <a:latin typeface="Calibri" panose="020F0502020204030204" charset="0"/>
                <a:sym typeface="+mn-ea"/>
              </a:rPr>
              <a:t>②</a:t>
            </a:r>
            <a:r>
              <a:rPr lang="zh-CN" altLang="en-US" sz="2800">
                <a:latin typeface="Calibri" panose="020F0502020204030204" charset="0"/>
                <a:sym typeface="+mn-ea"/>
              </a:rPr>
              <a:t>是一个能够充分发挥集体作用，让我们实现自我成长和价值的平台。</a:t>
            </a:r>
            <a:endParaRPr lang="zh-CN" altLang="en-US" sz="2800">
              <a:latin typeface="Calibri" panose="020F0502020204030204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564630" y="2236470"/>
            <a:ext cx="3689985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建设优秀班集体，需要我们处理好个人与集体的关系。需要我们有共同的目标。需要我们积极参与集体活动，需要我们努力营造健康向上的文化氛围。</a:t>
            </a:r>
            <a:endParaRPr lang="zh-CN" altLang="en-US" sz="2800"/>
          </a:p>
        </p:txBody>
      </p:sp>
      <p:sp>
        <p:nvSpPr>
          <p:cNvPr id="8" name="文本框 7"/>
          <p:cNvSpPr txBox="1"/>
          <p:nvPr/>
        </p:nvSpPr>
        <p:spPr>
          <a:xfrm>
            <a:off x="5857240" y="2790190"/>
            <a:ext cx="455168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个人依赖于集体，集体的存在与发展也离不开大家的共同努力。集体利益与个人利益是相互依存，集体应充分尊重和保护个人利益，个人也应该关心和维护集体利益。</a:t>
            </a:r>
            <a:endParaRPr lang="zh-CN" altLang="en-US" sz="2800"/>
          </a:p>
        </p:txBody>
      </p:sp>
      <p:sp>
        <p:nvSpPr>
          <p:cNvPr id="9" name="文本框 8"/>
          <p:cNvSpPr txBox="1"/>
          <p:nvPr/>
        </p:nvSpPr>
        <p:spPr>
          <a:xfrm>
            <a:off x="5597525" y="3344545"/>
            <a:ext cx="452056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校园是我们的第二个家，是我们成长的地方，是获取知识的乐园。我们的点滴进步，都离不开学校的精心培养；学校的每项荣誉，都是我们大家共同奋斗的结果</a:t>
            </a:r>
            <a:endParaRPr lang="zh-CN" altLang="en-US" sz="2800"/>
          </a:p>
        </p:txBody>
      </p:sp>
      <p:sp>
        <p:nvSpPr>
          <p:cNvPr id="10" name="文本框 9"/>
          <p:cNvSpPr txBox="1"/>
          <p:nvPr/>
        </p:nvSpPr>
        <p:spPr>
          <a:xfrm>
            <a:off x="410210" y="4775200"/>
            <a:ext cx="1159129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atin typeface="Calibri" panose="020F0502020204030204" charset="0"/>
              </a:rPr>
              <a:t>①自觉遵守学校的规章制度②爱护学校的公共财物③以主人翁的态度关心学校的发展，积极参与学校的建设与管理，为学校贡献我们的聪明才智④珍惜学校的荣誉，自觉规范自己的一言一行。</a:t>
            </a:r>
            <a:endParaRPr lang="en-US" altLang="zh-CN" sz="2800">
              <a:latin typeface="Calibri" panose="020F050202020403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8420" y="117475"/>
            <a:ext cx="11523980" cy="720725"/>
          </a:xfrm>
        </p:spPr>
        <p:txBody>
          <a:bodyPr/>
          <a:p>
            <a:pPr algn="l"/>
            <a:r>
              <a:rPr lang="zh-CN" altLang="en-US"/>
              <a:t>分析：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9055" y="1123950"/>
            <a:ext cx="12063095" cy="2068195"/>
          </a:xfrm>
        </p:spPr>
        <p:txBody>
          <a:bodyPr/>
          <a:p>
            <a:pPr marL="0" indent="0">
              <a:buNone/>
            </a:pPr>
            <a:r>
              <a:rPr lang="zh-CN" altLang="en-US"/>
              <a:t>校园贴吧内有如下帖子。你认为这种做法对不对？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   </a:t>
            </a:r>
            <a:r>
              <a:rPr lang="zh-CN" altLang="en-US">
                <a:latin typeface="华文仿宋" panose="02010600040101010101" charset="-122"/>
                <a:ea typeface="华文仿宋" panose="02010600040101010101" charset="-122"/>
              </a:rPr>
              <a:t>为了调动同学们的学习积极性，老师把班级的同学分成</a:t>
            </a:r>
            <a:r>
              <a:rPr lang="en-US" altLang="zh-CN">
                <a:latin typeface="华文仿宋" panose="02010600040101010101" charset="-122"/>
                <a:ea typeface="华文仿宋" panose="02010600040101010101" charset="-122"/>
              </a:rPr>
              <a:t>7</a:t>
            </a:r>
            <a:r>
              <a:rPr lang="zh-CN" altLang="en-US">
                <a:latin typeface="华文仿宋" panose="02010600040101010101" charset="-122"/>
                <a:ea typeface="华文仿宋" panose="02010600040101010101" charset="-122"/>
              </a:rPr>
              <a:t>个学习小组，小组之间开展学习竞赛，一些同学害怕别的小组超过本小组，只愿意帮助本小组的成员学习，这种做法对不对？</a:t>
            </a:r>
            <a:endParaRPr lang="en-US" altLang="zh-CN"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83540" y="3543935"/>
            <a:ext cx="1176147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/>
              <a:t>      </a:t>
            </a:r>
            <a:r>
              <a:rPr lang="zh-CN" altLang="en-US" sz="2800"/>
              <a:t>这种做法不对。老师把学生分成</a:t>
            </a:r>
            <a:r>
              <a:rPr lang="en-US" altLang="zh-CN" sz="2800"/>
              <a:t>7</a:t>
            </a:r>
            <a:r>
              <a:rPr lang="zh-CN" altLang="en-US" sz="2800"/>
              <a:t>各小组，目的是帮助全班同学提高学习成绩。而一些同学只愿意帮助本小组的同学，这不利于优秀班集体的建设，也不利于同学之间的团结和互助。</a:t>
            </a: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l"/>
            <a:r>
              <a:rPr lang="zh-CN" altLang="en-US">
                <a:sym typeface="+mn-ea"/>
              </a:rPr>
              <a:t>分析：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19455" y="1123950"/>
            <a:ext cx="10972800" cy="1421765"/>
          </a:xfrm>
        </p:spPr>
        <p:txBody>
          <a:bodyPr/>
          <a:p>
            <a:r>
              <a:rPr lang="zh-CN" altLang="en-US"/>
              <a:t>（</a:t>
            </a:r>
            <a:r>
              <a:rPr lang="en-US" altLang="zh-CN"/>
              <a:t>2</a:t>
            </a:r>
            <a:r>
              <a:rPr lang="zh-CN" altLang="en-US"/>
              <a:t>）小涛说：</a:t>
            </a:r>
            <a:r>
              <a:rPr lang="en-US" altLang="zh-CN"/>
              <a:t>“</a:t>
            </a:r>
            <a:r>
              <a:rPr lang="zh-CN" altLang="en-US"/>
              <a:t>建设优秀班集体，是班主任和班干部的事，和我没有关系。</a:t>
            </a:r>
            <a:r>
              <a:rPr lang="en-US" altLang="zh-CN"/>
              <a:t>”</a:t>
            </a:r>
            <a:r>
              <a:rPr lang="zh-CN" altLang="en-US"/>
              <a:t>你赞同他的观点吗？为什么？</a:t>
            </a:r>
            <a:endParaRPr lang="en-US" altLang="zh-CN"/>
          </a:p>
        </p:txBody>
      </p:sp>
      <p:sp>
        <p:nvSpPr>
          <p:cNvPr id="4" name="文本框 3"/>
          <p:cNvSpPr txBox="1"/>
          <p:nvPr/>
        </p:nvSpPr>
        <p:spPr>
          <a:xfrm>
            <a:off x="629920" y="3236595"/>
            <a:ext cx="1108456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我不赞同他的观点。</a:t>
            </a:r>
            <a:endParaRPr lang="zh-CN" altLang="en-US" sz="2800"/>
          </a:p>
          <a:p>
            <a:r>
              <a:rPr lang="zh-CN" altLang="en-US" sz="2800"/>
              <a:t>理由：班级体是我们成长的家园，我们是班集体的主人。优秀班级不是自然实现的，需要我们每个成员贡献力量。</a:t>
            </a: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l"/>
            <a:r>
              <a:rPr lang="zh-CN" altLang="zh-CN"/>
              <a:t>练习：</a:t>
            </a:r>
            <a:endParaRPr lang="zh-CN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2715" y="869950"/>
            <a:ext cx="11449685" cy="2774950"/>
          </a:xfrm>
        </p:spPr>
        <p:txBody>
          <a:bodyPr/>
          <a:p>
            <a:r>
              <a:rPr lang="en-US" altLang="zh-CN" sz="2400"/>
              <a:t>1.</a:t>
            </a:r>
            <a:r>
              <a:rPr lang="zh-CN" altLang="en-US" sz="2400"/>
              <a:t>观察漫画《买友谊》，回答问题。</a:t>
            </a:r>
            <a:endParaRPr lang="zh-CN" altLang="en-US" sz="2400"/>
          </a:p>
          <a:p>
            <a:pPr marL="0" indent="0">
              <a:buNone/>
            </a:pPr>
            <a:r>
              <a:rPr lang="en-US" altLang="zh-CN" sz="2400"/>
              <a:t>(1)</a:t>
            </a:r>
            <a:r>
              <a:rPr lang="zh-CN" altLang="en-US" sz="2400"/>
              <a:t>小男孩想买</a:t>
            </a:r>
            <a:r>
              <a:rPr lang="en-US" altLang="zh-CN" sz="2400"/>
              <a:t>“</a:t>
            </a:r>
            <a:r>
              <a:rPr lang="zh-CN" altLang="en-US" sz="2400"/>
              <a:t>友谊</a:t>
            </a:r>
            <a:r>
              <a:rPr lang="en-US" altLang="zh-CN" sz="2400"/>
              <a:t>”</a:t>
            </a:r>
            <a:r>
              <a:rPr lang="zh-CN" altLang="en-US" sz="2400"/>
              <a:t>反映了他怎样的一种心理？</a:t>
            </a:r>
            <a:endParaRPr lang="zh-CN" altLang="en-US" sz="2400"/>
          </a:p>
          <a:p>
            <a:pPr marL="0" indent="0">
              <a:buNone/>
            </a:pPr>
            <a:r>
              <a:rPr lang="zh-CN" altLang="en-US" sz="2400"/>
              <a:t>（</a:t>
            </a:r>
            <a:r>
              <a:rPr lang="en-US" altLang="zh-CN" sz="2400"/>
              <a:t>2</a:t>
            </a:r>
            <a:r>
              <a:rPr lang="zh-CN" altLang="en-US" sz="2400"/>
              <a:t>）友情的作用有哪些？</a:t>
            </a:r>
            <a:endParaRPr lang="zh-CN" altLang="en-US" sz="2400"/>
          </a:p>
          <a:p>
            <a:pPr marL="0" indent="0">
              <a:buNone/>
            </a:pPr>
            <a:r>
              <a:rPr lang="zh-CN" altLang="en-US" sz="2400"/>
              <a:t>（</a:t>
            </a:r>
            <a:r>
              <a:rPr lang="en-US" altLang="zh-CN" sz="2400"/>
              <a:t>3</a:t>
            </a:r>
            <a:r>
              <a:rPr lang="zh-CN" altLang="en-US" sz="2400"/>
              <a:t>）小男孩怎样才能获得友谊？</a:t>
            </a:r>
            <a:endParaRPr lang="zh-CN" altLang="en-US" sz="2400"/>
          </a:p>
          <a:p>
            <a:pPr marL="0" indent="0">
              <a:buNone/>
            </a:pPr>
            <a:r>
              <a:rPr lang="zh-CN" altLang="en-US" sz="2400"/>
              <a:t>（</a:t>
            </a:r>
            <a:r>
              <a:rPr lang="en-US" altLang="zh-CN" sz="2400"/>
              <a:t>4</a:t>
            </a:r>
            <a:r>
              <a:rPr lang="zh-CN" altLang="en-US" sz="2400"/>
              <a:t>）在追求友谊的过程中，我们需要注意什么？</a:t>
            </a:r>
            <a:endParaRPr lang="en-US" altLang="zh-CN" sz="2400"/>
          </a:p>
        </p:txBody>
      </p:sp>
      <p:pic>
        <p:nvPicPr>
          <p:cNvPr id="4" name="图片 3" descr="u=3422732223,2531260302&amp;fm=27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70520" y="216535"/>
            <a:ext cx="4119880" cy="3011805"/>
          </a:xfrm>
          <a:prstGeom prst="rect">
            <a:avLst/>
          </a:prstGeom>
        </p:spPr>
      </p:pic>
      <p:sp>
        <p:nvSpPr>
          <p:cNvPr id="6" name="云形标注 5"/>
          <p:cNvSpPr/>
          <p:nvPr/>
        </p:nvSpPr>
        <p:spPr>
          <a:xfrm>
            <a:off x="7195820" y="469900"/>
            <a:ext cx="1874520" cy="1167765"/>
          </a:xfrm>
          <a:prstGeom prst="cloudCallout">
            <a:avLst>
              <a:gd name="adj1" fmla="val 41666"/>
              <a:gd name="adj2" fmla="val 8012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 rot="600000">
            <a:off x="7225030" y="793115"/>
            <a:ext cx="18141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我买友谊</a:t>
            </a:r>
            <a:endParaRPr lang="zh-CN" altLang="en-US" sz="2800"/>
          </a:p>
        </p:txBody>
      </p:sp>
      <p:sp>
        <p:nvSpPr>
          <p:cNvPr id="7" name="椭圆形标注 6"/>
          <p:cNvSpPr/>
          <p:nvPr/>
        </p:nvSpPr>
        <p:spPr>
          <a:xfrm>
            <a:off x="10935970" y="133350"/>
            <a:ext cx="1275715" cy="950595"/>
          </a:xfrm>
          <a:prstGeom prst="wedgeEllipseCallout">
            <a:avLst>
              <a:gd name="adj1" fmla="val 11672"/>
              <a:gd name="adj2" fmla="val 722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0994390" y="347980"/>
            <a:ext cx="10960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超市</a:t>
            </a:r>
            <a:endParaRPr lang="zh-CN" altLang="en-US" sz="2800"/>
          </a:p>
        </p:txBody>
      </p:sp>
      <p:sp>
        <p:nvSpPr>
          <p:cNvPr id="9" name="文本框 8"/>
          <p:cNvSpPr txBox="1"/>
          <p:nvPr/>
        </p:nvSpPr>
        <p:spPr>
          <a:xfrm>
            <a:off x="103505" y="3228340"/>
            <a:ext cx="1210818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（</a:t>
            </a:r>
            <a:r>
              <a:rPr lang="en-US" altLang="zh-CN" sz="2400"/>
              <a:t>1</a:t>
            </a:r>
            <a:r>
              <a:rPr lang="zh-CN" altLang="en-US" sz="2400"/>
              <a:t>）友情是我们特别渴求的一种心理需要，这反映了小男孩渴望友情、寻找朋友的心理。</a:t>
            </a:r>
            <a:endParaRPr lang="zh-CN" altLang="en-US" sz="2400"/>
          </a:p>
          <a:p>
            <a:r>
              <a:rPr lang="zh-CN" altLang="en-US" sz="2400"/>
              <a:t>（</a:t>
            </a:r>
            <a:r>
              <a:rPr lang="en-US" altLang="zh-CN" sz="2400"/>
              <a:t>2</a:t>
            </a:r>
            <a:r>
              <a:rPr lang="zh-CN" altLang="en-US" sz="2400"/>
              <a:t>）</a:t>
            </a:r>
            <a:r>
              <a:rPr lang="en-US" altLang="zh-CN" sz="2400">
                <a:latin typeface="Calibri" panose="020F0502020204030204" charset="0"/>
                <a:sym typeface="+mn-ea"/>
              </a:rPr>
              <a:t>①</a:t>
            </a:r>
            <a:r>
              <a:rPr lang="zh-CN" altLang="en-US" sz="2400"/>
              <a:t>友情不仅是一种正常的心理需要，还能使人们分享更多的欢乐与幸福。</a:t>
            </a:r>
            <a:r>
              <a:rPr lang="en-US" altLang="zh-CN" sz="2400">
                <a:latin typeface="Calibri" panose="020F0502020204030204" charset="0"/>
              </a:rPr>
              <a:t>②</a:t>
            </a:r>
            <a:r>
              <a:rPr lang="zh-CN" altLang="en-US" sz="2400">
                <a:latin typeface="Calibri" panose="020F0502020204030204" charset="0"/>
              </a:rPr>
              <a:t>友情有助于排解烦恼和忧愁。</a:t>
            </a:r>
            <a:r>
              <a:rPr lang="en-US" altLang="zh-CN" sz="2400">
                <a:latin typeface="Calibri" panose="020F0502020204030204" charset="0"/>
              </a:rPr>
              <a:t>③</a:t>
            </a:r>
            <a:r>
              <a:rPr lang="zh-CN" altLang="en-US" sz="2400">
                <a:latin typeface="Calibri" panose="020F0502020204030204" charset="0"/>
              </a:rPr>
              <a:t>促进个人和集体的进步。④使我们取长补短，互相促进；在一个充满友情的集体中，大家相互鼓励、共同发展。</a:t>
            </a:r>
            <a:endParaRPr lang="zh-CN" altLang="en-US" sz="2400">
              <a:latin typeface="Calibri" panose="020F0502020204030204" charset="0"/>
            </a:endParaRPr>
          </a:p>
          <a:p>
            <a:r>
              <a:rPr lang="zh-CN" altLang="en-US" sz="2400">
                <a:latin typeface="Calibri" panose="020F0502020204030204" charset="0"/>
              </a:rPr>
              <a:t>（</a:t>
            </a:r>
            <a:r>
              <a:rPr lang="en-US" altLang="zh-CN" sz="2400">
                <a:latin typeface="Calibri" panose="020F0502020204030204" charset="0"/>
              </a:rPr>
              <a:t>3</a:t>
            </a:r>
            <a:r>
              <a:rPr lang="zh-CN" altLang="en-US" sz="2400">
                <a:latin typeface="Calibri" panose="020F0502020204030204" charset="0"/>
              </a:rPr>
              <a:t>）首先要克服闭锁心理，主动结交朋友；其次要提高自己的道德修养，做一个受欢迎的人；再次要学会交往的方法和技巧。</a:t>
            </a:r>
            <a:endParaRPr lang="zh-CN" altLang="en-US" sz="2400">
              <a:latin typeface="Calibri" panose="020F0502020204030204" charset="0"/>
            </a:endParaRPr>
          </a:p>
          <a:p>
            <a:r>
              <a:rPr lang="zh-CN" altLang="en-US" sz="2400">
                <a:latin typeface="Calibri" panose="020F0502020204030204" charset="0"/>
              </a:rPr>
              <a:t>（</a:t>
            </a:r>
            <a:r>
              <a:rPr lang="en-US" altLang="zh-CN" sz="2400">
                <a:latin typeface="Calibri" panose="020F0502020204030204" charset="0"/>
              </a:rPr>
              <a:t>4</a:t>
            </a:r>
            <a:r>
              <a:rPr lang="zh-CN" altLang="en-US" sz="2400">
                <a:latin typeface="Calibri" panose="020F0502020204030204" charset="0"/>
              </a:rPr>
              <a:t>）①注意谨慎择友。不交损友，要善交益友，乐交诤友。②③</a:t>
            </a:r>
            <a:endParaRPr lang="zh-CN" altLang="en-US" sz="2400">
              <a:latin typeface="Calibri" panose="020F050202020403020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160" y="95885"/>
            <a:ext cx="12094845" cy="720725"/>
          </a:xfrm>
        </p:spPr>
        <p:txBody>
          <a:bodyPr/>
          <a:lstStyle/>
          <a:p>
            <a:pPr algn="ctr"/>
            <a:r>
              <a:rPr lang="zh-CN" altLang="en-US" sz="4400">
                <a:latin typeface="华文新魏" panose="02010800040101010101" charset="-122"/>
                <a:ea typeface="华文新魏" panose="02010800040101010101" charset="-122"/>
              </a:rPr>
              <a:t>教学目标：</a:t>
            </a:r>
            <a:endParaRPr lang="zh-CN" altLang="en-US" sz="440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525" y="1019810"/>
            <a:ext cx="12095480" cy="3555365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3200">
                <a:latin typeface="华文新魏" panose="02010800040101010101" charset="-122"/>
                <a:ea typeface="华文新魏" panose="02010800040101010101" charset="-122"/>
              </a:rPr>
              <a:t>1. </a:t>
            </a:r>
            <a:r>
              <a:rPr lang="zh-CN" altLang="en-US" sz="3200">
                <a:latin typeface="华文新魏" panose="02010800040101010101" charset="-122"/>
                <a:ea typeface="华文新魏" panose="02010800040101010101" charset="-122"/>
              </a:rPr>
              <a:t>明确优秀班集体的特征，理解班集体给与我们温暖与力量，懂得优秀班集体是一个能让我们实现自我成长和价值的平台。</a:t>
            </a:r>
            <a:endParaRPr lang="zh-CN" altLang="en-US" sz="3200">
              <a:latin typeface="华文新魏" panose="02010800040101010101" charset="-122"/>
              <a:ea typeface="华文新魏" panose="02010800040101010101" charset="-122"/>
            </a:endParaRPr>
          </a:p>
          <a:p>
            <a:pPr marL="0" indent="0">
              <a:buNone/>
            </a:pPr>
            <a:r>
              <a:rPr lang="en-US" altLang="zh-CN" sz="3200">
                <a:latin typeface="华文新魏" panose="02010800040101010101" charset="-122"/>
                <a:ea typeface="华文新魏" panose="02010800040101010101" charset="-122"/>
              </a:rPr>
              <a:t>2. </a:t>
            </a:r>
            <a:r>
              <a:rPr lang="zh-CN" altLang="en-US" sz="3200">
                <a:latin typeface="华文新魏" panose="02010800040101010101" charset="-122"/>
                <a:ea typeface="华文新魏" panose="02010800040101010101" charset="-122"/>
              </a:rPr>
              <a:t>知道优秀班集体需要我们每个成员贡献力量，正确认识如何建设优秀班集体。</a:t>
            </a:r>
            <a:endParaRPr lang="zh-CN" altLang="en-US" sz="3200">
              <a:latin typeface="华文新魏" panose="02010800040101010101" charset="-122"/>
              <a:ea typeface="华文新魏" panose="02010800040101010101" charset="-122"/>
            </a:endParaRPr>
          </a:p>
          <a:p>
            <a:pPr marL="0" indent="0">
              <a:buNone/>
            </a:pPr>
            <a:r>
              <a:rPr lang="en-US" altLang="zh-CN" sz="3200">
                <a:latin typeface="华文新魏" panose="02010800040101010101" charset="-122"/>
                <a:ea typeface="华文新魏" panose="02010800040101010101" charset="-122"/>
              </a:rPr>
              <a:t>3. </a:t>
            </a:r>
            <a:r>
              <a:rPr lang="zh-CN" altLang="en-US" sz="3200">
                <a:latin typeface="华文新魏" panose="02010800040101010101" charset="-122"/>
                <a:ea typeface="华文新魏" panose="02010800040101010101" charset="-122"/>
              </a:rPr>
              <a:t>知道学校是我们成长的地方，懂得</a:t>
            </a:r>
            <a:r>
              <a:rPr lang="zh-CN" altLang="en-US" sz="3200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</a:rPr>
              <a:t>学校对我们个人成长的意义。</a:t>
            </a:r>
            <a:endParaRPr lang="zh-CN" altLang="en-US" sz="3200">
              <a:solidFill>
                <a:schemeClr val="tx1"/>
              </a:solidFill>
              <a:latin typeface="华文新魏" panose="02010800040101010101" charset="-122"/>
              <a:ea typeface="华文新魏" panose="02010800040101010101" charset="-122"/>
            </a:endParaRPr>
          </a:p>
          <a:p>
            <a:pPr marL="0" indent="0">
              <a:buNone/>
            </a:pPr>
            <a:r>
              <a:rPr lang="en-US" altLang="zh-CN" sz="3200">
                <a:latin typeface="华文新魏" panose="02010800040101010101" charset="-122"/>
                <a:ea typeface="华文新魏" panose="02010800040101010101" charset="-122"/>
              </a:rPr>
              <a:t>4. </a:t>
            </a:r>
            <a:r>
              <a:rPr lang="zh-CN" altLang="en-US" sz="3200">
                <a:latin typeface="华文新魏" panose="02010800040101010101" charset="-122"/>
                <a:ea typeface="华文新魏" panose="02010800040101010101" charset="-122"/>
              </a:rPr>
              <a:t>学会自觉遵守学校的各项规章制度、爱护学校的公共财物，</a:t>
            </a:r>
            <a:r>
              <a:rPr lang="zh-CN" altLang="en-US" sz="3200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</a:rPr>
              <a:t>为校争光</a:t>
            </a:r>
            <a:r>
              <a:rPr lang="zh-CN" altLang="en-US" sz="3200">
                <a:latin typeface="华文新魏" panose="02010800040101010101" charset="-122"/>
                <a:ea typeface="华文新魏" panose="02010800040101010101" charset="-122"/>
              </a:rPr>
              <a:t>。主动参与学校的建设与管理。</a:t>
            </a:r>
            <a:endParaRPr lang="zh-CN" altLang="en-US" sz="3200">
              <a:latin typeface="华文新魏" panose="02010800040101010101" charset="-122"/>
              <a:ea typeface="华文新魏" panose="02010800040101010101" charset="-122"/>
            </a:endParaRPr>
          </a:p>
          <a:p>
            <a:endParaRPr lang="zh-CN" altLang="en-US" sz="2400">
              <a:latin typeface="华文新魏" panose="02010800040101010101" charset="-122"/>
              <a:ea typeface="华文新魏" panose="02010800040101010101" charset="-122"/>
            </a:endParaRPr>
          </a:p>
          <a:p>
            <a:endParaRPr lang="zh-CN" altLang="en-US" sz="240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31140" y="4742815"/>
            <a:ext cx="9571355" cy="2183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教学重点、难点：</a:t>
            </a:r>
            <a:endParaRPr lang="zh-CN" altLang="en-US" sz="4000">
              <a:solidFill>
                <a:srgbClr val="FF0000"/>
              </a:solidFill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  <a:p>
            <a:r>
              <a:rPr lang="en-US" altLang="zh-CN" sz="3200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 1.</a:t>
            </a:r>
            <a:r>
              <a:rPr lang="zh-CN" altLang="en-US" sz="3200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学会</a:t>
            </a:r>
            <a:r>
              <a:rPr lang="zh-CN" altLang="en-US" sz="3200">
                <a:latin typeface="华文新魏" panose="02010800040101010101" charset="-122"/>
                <a:ea typeface="华文新魏" panose="02010800040101010101" charset="-122"/>
                <a:sym typeface="+mn-ea"/>
              </a:rPr>
              <a:t>遵守学校的各项规章制度、爱护学校的公</a:t>
            </a:r>
            <a:endParaRPr lang="zh-CN" altLang="en-US" sz="3200"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  <a:p>
            <a:r>
              <a:rPr lang="zh-CN" altLang="en-US" sz="3200">
                <a:latin typeface="华文新魏" panose="02010800040101010101" charset="-122"/>
                <a:ea typeface="华文新魏" panose="02010800040101010101" charset="-122"/>
                <a:sym typeface="+mn-ea"/>
              </a:rPr>
              <a:t>共财物，为校争光</a:t>
            </a:r>
            <a:r>
              <a:rPr lang="zh-CN" altLang="en-US" sz="3200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为学校争光。</a:t>
            </a:r>
            <a:endParaRPr lang="zh-CN" altLang="en-US" sz="3200">
              <a:solidFill>
                <a:schemeClr val="tx1"/>
              </a:solidFill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  <a:p>
            <a:r>
              <a:rPr lang="en-US" altLang="zh-CN" sz="3200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  2.</a:t>
            </a:r>
            <a:r>
              <a:rPr lang="zh-CN" altLang="en-US" sz="3200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明确个人与集体的关系，也是本课的难点。</a:t>
            </a:r>
            <a:endParaRPr lang="zh-CN" altLang="en-US" sz="3200">
              <a:solidFill>
                <a:schemeClr val="tx1"/>
              </a:solidFill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</p:txBody>
      </p:sp>
      <p:pic>
        <p:nvPicPr>
          <p:cNvPr id="6" name="图片 5" descr="图片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09785" y="4513580"/>
            <a:ext cx="2642870" cy="2642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46170" y="3644265"/>
            <a:ext cx="4921250" cy="31369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zh-CN" sz="6000" i="1">
                <a:solidFill>
                  <a:srgbClr val="FFFF00"/>
                </a:solidFill>
                <a:latin typeface="华文新魏" panose="02010800040101010101" charset="-122"/>
                <a:ea typeface="华文新魏" panose="02010800040101010101" charset="-122"/>
              </a:rPr>
              <a:t>一、温暖团结的集体：</a:t>
            </a:r>
            <a:endParaRPr lang="zh-CN" altLang="zh-CN" sz="6000" i="1">
              <a:solidFill>
                <a:srgbClr val="FFFF00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我眼中的班集体：</a:t>
            </a:r>
            <a:endParaRPr lang="zh-CN" altLang="en-US"/>
          </a:p>
        </p:txBody>
      </p:sp>
      <p:pic>
        <p:nvPicPr>
          <p:cNvPr id="4" name="图片 3" descr="IMG_20171010_10154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13665" y="1064260"/>
            <a:ext cx="4116705" cy="2313940"/>
          </a:xfrm>
          <a:prstGeom prst="rect">
            <a:avLst/>
          </a:prstGeom>
        </p:spPr>
      </p:pic>
      <p:pic>
        <p:nvPicPr>
          <p:cNvPr id="5" name="图片 4" descr="IMG_20171010_10155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4215" y="1063625"/>
            <a:ext cx="3825875" cy="2715895"/>
          </a:xfrm>
          <a:prstGeom prst="rect">
            <a:avLst/>
          </a:prstGeom>
        </p:spPr>
      </p:pic>
      <p:pic>
        <p:nvPicPr>
          <p:cNvPr id="6" name="图片 5" descr="IMG_20171010_10160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23580" y="3942715"/>
            <a:ext cx="3826510" cy="2838450"/>
          </a:xfrm>
          <a:prstGeom prst="rect">
            <a:avLst/>
          </a:prstGeom>
        </p:spPr>
      </p:pic>
      <p:pic>
        <p:nvPicPr>
          <p:cNvPr id="7" name="图片 6" descr="IMG_20171010_10163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635" y="5170805"/>
            <a:ext cx="3925570" cy="1649730"/>
          </a:xfrm>
          <a:prstGeom prst="rect">
            <a:avLst/>
          </a:prstGeom>
        </p:spPr>
      </p:pic>
      <p:pic>
        <p:nvPicPr>
          <p:cNvPr id="8" name="图片 7" descr="IMG_20171010_10164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35560" y="3221990"/>
            <a:ext cx="3960495" cy="1948815"/>
          </a:xfrm>
          <a:prstGeom prst="rect">
            <a:avLst/>
          </a:prstGeom>
        </p:spPr>
      </p:pic>
      <p:pic>
        <p:nvPicPr>
          <p:cNvPr id="9" name="图片 8" descr="IMG_20171010_11075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03040" y="1064260"/>
            <a:ext cx="4321175" cy="25800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849630" y="73025"/>
            <a:ext cx="10767695" cy="1050925"/>
          </a:xfrm>
        </p:spPr>
        <p:txBody>
          <a:bodyPr/>
          <a:lstStyle/>
          <a:p>
            <a:pPr algn="l"/>
            <a:r>
              <a:rPr lang="zh-CN" altLang="en-US" sz="5400" dirty="0">
                <a:latin typeface="华文新魏" panose="02010800040101010101" charset="-122"/>
                <a:ea typeface="华文新魏" panose="02010800040101010101" charset="-122"/>
              </a:rPr>
              <a:t>我眼中的班集体</a:t>
            </a:r>
            <a:r>
              <a:rPr lang="zh-CN" altLang="en-US" dirty="0">
                <a:latin typeface="华文新魏" panose="02010800040101010101" charset="-122"/>
                <a:ea typeface="华文新魏" panose="02010800040101010101" charset="-122"/>
              </a:rPr>
              <a:t>：</a:t>
            </a:r>
            <a:endParaRPr lang="zh-CN" altLang="en-US" dirty="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>
          <a:xfrm>
            <a:off x="707390" y="1508125"/>
            <a:ext cx="4163060" cy="838200"/>
          </a:xfrm>
        </p:spPr>
        <p:txBody>
          <a:bodyPr/>
          <a:lstStyle/>
          <a:p>
            <a:r>
              <a:rPr lang="zh-CN" altLang="en-US" sz="400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我们的班规：</a:t>
            </a:r>
            <a:endParaRPr lang="zh-CN" altLang="en-US" sz="4000">
              <a:solidFill>
                <a:srgbClr val="FF0000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268085" y="1508125"/>
            <a:ext cx="4604385" cy="983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我们班的口号：</a:t>
            </a:r>
            <a:endParaRPr lang="zh-CN" altLang="en-US" sz="4000">
              <a:solidFill>
                <a:srgbClr val="FF0000"/>
              </a:solidFill>
              <a:latin typeface="华文新魏" panose="02010800040101010101" charset="-122"/>
              <a:ea typeface="华文新魏" panose="02010800040101010101" charset="-122"/>
            </a:endParaRPr>
          </a:p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07390" y="3039745"/>
            <a:ext cx="8101330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latin typeface="华文新魏" panose="02010800040101010101" charset="-122"/>
                <a:ea typeface="华文新魏" panose="02010800040101010101" charset="-122"/>
              </a:rPr>
              <a:t>阅读材料，思考下面的问题</a:t>
            </a:r>
            <a:r>
              <a:rPr lang="zh-CN" altLang="en-US" sz="4000" dirty="0">
                <a:latin typeface="华文新魏" panose="02010800040101010101" charset="-122"/>
                <a:ea typeface="华文新魏" panose="02010800040101010101" charset="-122"/>
                <a:sym typeface="+mn-ea"/>
              </a:rPr>
              <a:t>：</a:t>
            </a:r>
            <a:endParaRPr lang="zh-CN" altLang="en-US" sz="4000" dirty="0">
              <a:latin typeface="华文新魏" panose="02010800040101010101" charset="-122"/>
              <a:ea typeface="华文新魏" panose="02010800040101010101" charset="-122"/>
            </a:endParaRPr>
          </a:p>
          <a:p>
            <a:r>
              <a:rPr lang="en-US" altLang="zh-CN" sz="4000" dirty="0">
                <a:latin typeface="华文新魏" panose="02010800040101010101" charset="-122"/>
                <a:ea typeface="华文新魏" panose="02010800040101010101" charset="-122"/>
              </a:rPr>
              <a:t>1.</a:t>
            </a:r>
            <a:r>
              <a:rPr lang="zh-CN" altLang="en-US" sz="4000" dirty="0">
                <a:latin typeface="华文新魏" panose="02010800040101010101" charset="-122"/>
                <a:ea typeface="华文新魏" panose="02010800040101010101" charset="-122"/>
              </a:rPr>
              <a:t>为什么这个班被评为学校的优秀班集体？</a:t>
            </a:r>
            <a:endParaRPr lang="zh-CN" altLang="en-US" sz="4000" dirty="0">
              <a:latin typeface="华文新魏" panose="02010800040101010101" charset="-122"/>
              <a:ea typeface="华文新魏" panose="02010800040101010101" charset="-122"/>
            </a:endParaRPr>
          </a:p>
          <a:p>
            <a:r>
              <a:rPr lang="en-US" altLang="zh-CN" sz="4000" dirty="0">
                <a:latin typeface="华文新魏" panose="02010800040101010101" charset="-122"/>
                <a:ea typeface="华文新魏" panose="02010800040101010101" charset="-122"/>
              </a:rPr>
              <a:t>2.</a:t>
            </a:r>
            <a:r>
              <a:rPr lang="zh-CN" altLang="en-US" sz="4000" dirty="0">
                <a:latin typeface="华文新魏" panose="02010800040101010101" charset="-122"/>
                <a:ea typeface="华文新魏" panose="02010800040101010101" charset="-122"/>
              </a:rPr>
              <a:t>优秀班集体的特征。</a:t>
            </a:r>
            <a:endParaRPr lang="zh-CN" altLang="en-US" sz="4000" dirty="0">
              <a:latin typeface="华文新魏" panose="02010800040101010101" charset="-122"/>
              <a:ea typeface="华文新魏" panose="02010800040101010101" charset="-122"/>
            </a:endParaRPr>
          </a:p>
        </p:txBody>
      </p:sp>
      <p:pic>
        <p:nvPicPr>
          <p:cNvPr id="12" name="图片 11" descr="图片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93430" y="3105150"/>
            <a:ext cx="2350135" cy="3087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build="p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4917" y="117476"/>
            <a:ext cx="10767483" cy="929660"/>
          </a:xfrm>
        </p:spPr>
        <p:txBody>
          <a:bodyPr/>
          <a:lstStyle/>
          <a:p>
            <a:pPr algn="l"/>
            <a:r>
              <a:rPr lang="zh-CN" altLang="en-US" sz="4800" dirty="0">
                <a:latin typeface="华文新魏" panose="02010800040101010101" charset="-122"/>
                <a:ea typeface="华文新魏" panose="02010800040101010101" charset="-122"/>
              </a:rPr>
              <a:t>优秀班集体：</a:t>
            </a:r>
            <a:endParaRPr lang="zh-CN" altLang="en-US" sz="4800" dirty="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1680" y="1120877"/>
            <a:ext cx="10972800" cy="2625213"/>
          </a:xfrm>
          <a:ln w="762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zh-CN" altLang="en-US" sz="4000" dirty="0" smtClean="0">
                <a:latin typeface="华文新魏" panose="02010800040101010101" charset="-122"/>
                <a:ea typeface="华文新魏" panose="02010800040101010101" charset="-122"/>
              </a:rPr>
              <a:t>以</a:t>
            </a:r>
            <a:r>
              <a:rPr lang="zh-CN" altLang="en-US" sz="4000" dirty="0" smtClean="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集体主义</a:t>
            </a:r>
            <a:r>
              <a:rPr lang="zh-CN" altLang="en-US" sz="4000" dirty="0" smtClean="0">
                <a:latin typeface="华文新魏" panose="02010800040101010101" charset="-122"/>
                <a:ea typeface="华文新魏" panose="02010800040101010101" charset="-122"/>
              </a:rPr>
              <a:t>为导向，具有</a:t>
            </a:r>
            <a:r>
              <a:rPr lang="zh-CN" altLang="en-US" sz="4000" dirty="0" smtClean="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共同的奋斗目标</a:t>
            </a:r>
            <a:r>
              <a:rPr lang="zh-CN" altLang="en-US" sz="4000" dirty="0" smtClean="0">
                <a:latin typeface="华文新魏" panose="02010800040101010101" charset="-122"/>
                <a:ea typeface="华文新魏" panose="02010800040101010101" charset="-122"/>
              </a:rPr>
              <a:t>、较强的</a:t>
            </a:r>
            <a:r>
              <a:rPr lang="zh-CN" altLang="en-US" sz="4000" dirty="0" smtClean="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核心与骨干力量</a:t>
            </a:r>
            <a:r>
              <a:rPr lang="zh-CN" altLang="en-US" sz="4000" dirty="0" smtClean="0">
                <a:latin typeface="华文新魏" panose="02010800040101010101" charset="-122"/>
                <a:ea typeface="华文新魏" panose="02010800040101010101" charset="-122"/>
              </a:rPr>
              <a:t>，拥有良好的</a:t>
            </a:r>
            <a:r>
              <a:rPr lang="zh-CN" altLang="en-US" sz="4000" dirty="0" smtClean="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纪律</a:t>
            </a:r>
            <a:r>
              <a:rPr lang="zh-CN" altLang="en-US" sz="4000" dirty="0" smtClean="0">
                <a:latin typeface="华文新魏" panose="02010800040101010101" charset="-122"/>
                <a:ea typeface="华文新魏" panose="02010800040101010101" charset="-122"/>
              </a:rPr>
              <a:t>、</a:t>
            </a:r>
            <a:r>
              <a:rPr lang="zh-CN" altLang="en-US" sz="4000" dirty="0" smtClean="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班风</a:t>
            </a:r>
            <a:r>
              <a:rPr lang="zh-CN" altLang="en-US" sz="4000" dirty="0" smtClean="0">
                <a:latin typeface="华文新魏" panose="02010800040101010101" charset="-122"/>
                <a:ea typeface="华文新魏" panose="02010800040101010101" charset="-122"/>
              </a:rPr>
              <a:t>，同学之间</a:t>
            </a:r>
            <a:r>
              <a:rPr lang="zh-CN" altLang="en-US" sz="4000" dirty="0" smtClean="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团结友爱</a:t>
            </a:r>
            <a:r>
              <a:rPr lang="zh-CN" altLang="en-US" sz="4000" dirty="0" smtClean="0">
                <a:latin typeface="华文新魏" panose="02010800040101010101" charset="-122"/>
                <a:ea typeface="华文新魏" panose="02010800040101010101" charset="-122"/>
              </a:rPr>
              <a:t>、</a:t>
            </a:r>
            <a:r>
              <a:rPr lang="zh-CN" altLang="en-US" sz="4000" dirty="0" smtClean="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和谐融洽</a:t>
            </a:r>
            <a:r>
              <a:rPr lang="zh-CN" altLang="en-US" sz="4000" dirty="0" smtClean="0">
                <a:latin typeface="华文新魏" panose="02010800040101010101" charset="-122"/>
                <a:ea typeface="华文新魏" panose="02010800040101010101" charset="-122"/>
              </a:rPr>
              <a:t>，班级活动</a:t>
            </a:r>
            <a:r>
              <a:rPr lang="zh-CN" altLang="en-US" sz="4000" dirty="0" smtClean="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丰富多彩。</a:t>
            </a:r>
            <a:endParaRPr lang="zh-CN" altLang="en-US" sz="4000" dirty="0">
              <a:solidFill>
                <a:srgbClr val="FF0000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63329" y="1209369"/>
            <a:ext cx="1961536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92530" y="1194619"/>
            <a:ext cx="3480620" cy="50144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64774" y="1843548"/>
            <a:ext cx="3480620" cy="48669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716297" y="1799302"/>
            <a:ext cx="1032387" cy="50144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220632" y="1843548"/>
            <a:ext cx="914399" cy="5014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067664" y="2448232"/>
            <a:ext cx="2020530" cy="50144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589638" y="2477729"/>
            <a:ext cx="1946788" cy="5456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073149" y="2477730"/>
            <a:ext cx="1047135" cy="42770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316230" y="5066030"/>
            <a:ext cx="4455795" cy="706755"/>
          </a:xfrm>
          <a:prstGeom prst="rect">
            <a:avLst/>
          </a:prstGeom>
          <a:ln w="571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华文新魏" panose="02010800040101010101" charset="-122"/>
                <a:ea typeface="华文新魏" panose="02010800040101010101" charset="-122"/>
              </a:rPr>
              <a:t>优秀班集体的特点</a:t>
            </a:r>
            <a:r>
              <a:rPr lang="zh-CN" altLang="en-US" sz="3200" dirty="0" smtClean="0"/>
              <a:t>：</a:t>
            </a:r>
            <a:endParaRPr lang="zh-CN" altLang="en-US" sz="3200" dirty="0"/>
          </a:p>
        </p:txBody>
      </p:sp>
      <p:sp>
        <p:nvSpPr>
          <p:cNvPr id="13" name="TextBox 12"/>
          <p:cNvSpPr txBox="1"/>
          <p:nvPr/>
        </p:nvSpPr>
        <p:spPr>
          <a:xfrm>
            <a:off x="5683249" y="4346801"/>
            <a:ext cx="6076336" cy="1938020"/>
          </a:xfrm>
          <a:prstGeom prst="rect">
            <a:avLst/>
          </a:prstGeom>
          <a:ln w="762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华文新魏" panose="02010800040101010101" charset="-122"/>
                <a:ea typeface="华文新魏" panose="02010800040101010101" charset="-122"/>
              </a:rPr>
              <a:t>良好的师生关系；</a:t>
            </a:r>
            <a:endParaRPr lang="en-US" altLang="zh-CN" sz="4000" dirty="0" smtClean="0">
              <a:latin typeface="华文新魏" panose="02010800040101010101" charset="-122"/>
              <a:ea typeface="华文新魏" panose="02010800040101010101" charset="-122"/>
            </a:endParaRPr>
          </a:p>
          <a:p>
            <a:r>
              <a:rPr lang="zh-CN" altLang="en-US" sz="4000" dirty="0" smtClean="0">
                <a:latin typeface="华文新魏" panose="02010800040101010101" charset="-122"/>
                <a:ea typeface="华文新魏" panose="02010800040101010101" charset="-122"/>
              </a:rPr>
              <a:t>友善的同学、严谨的学风；</a:t>
            </a:r>
            <a:endParaRPr lang="en-US" altLang="zh-CN" sz="4000" dirty="0" smtClean="0">
              <a:latin typeface="华文新魏" panose="02010800040101010101" charset="-122"/>
              <a:ea typeface="华文新魏" panose="02010800040101010101" charset="-122"/>
            </a:endParaRPr>
          </a:p>
          <a:p>
            <a:r>
              <a:rPr lang="zh-CN" altLang="en-US" sz="4000" dirty="0" smtClean="0">
                <a:latin typeface="华文新魏" panose="02010800040101010101" charset="-122"/>
                <a:ea typeface="华文新魏" panose="02010800040101010101" charset="-122"/>
              </a:rPr>
              <a:t>积极向上的班风。</a:t>
            </a:r>
            <a:endParaRPr lang="zh-CN" altLang="en-US" sz="4000" dirty="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91381" y="3052916"/>
            <a:ext cx="958645" cy="5161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左大括号 14"/>
          <p:cNvSpPr/>
          <p:nvPr/>
        </p:nvSpPr>
        <p:spPr>
          <a:xfrm>
            <a:off x="4772025" y="4858385"/>
            <a:ext cx="473710" cy="91440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右箭头 16"/>
          <p:cNvSpPr/>
          <p:nvPr/>
        </p:nvSpPr>
        <p:spPr>
          <a:xfrm>
            <a:off x="4860290" y="5204460"/>
            <a:ext cx="729615" cy="260985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8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bldLvl="0" animBg="1"/>
      <p:bldP spid="13" grpId="0" bldLvl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486696" y="4527755"/>
            <a:ext cx="5530645" cy="1371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02194" y="899139"/>
            <a:ext cx="6341805" cy="720725"/>
          </a:xfrm>
          <a:ln w="19050"/>
        </p:spPr>
        <p:txBody>
          <a:bodyPr/>
          <a:lstStyle/>
          <a:p>
            <a:pPr algn="l"/>
            <a:r>
              <a:rPr lang="zh-CN" altLang="en-US" sz="4800" dirty="0" smtClean="0">
                <a:solidFill>
                  <a:schemeClr val="accent4"/>
                </a:solidFill>
              </a:rPr>
              <a:t>班集体对我们的影响：</a:t>
            </a:r>
            <a:endParaRPr lang="zh-CN" altLang="en-US" sz="4800" dirty="0">
              <a:solidFill>
                <a:schemeClr val="accent4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1948" y="4545576"/>
            <a:ext cx="5555226" cy="1280037"/>
          </a:xfrm>
        </p:spPr>
        <p:txBody>
          <a:bodyPr/>
          <a:lstStyle/>
          <a:p>
            <a:r>
              <a:rPr lang="zh-CN" altLang="en-US" sz="3600" dirty="0" smtClean="0"/>
              <a:t>遇到困难</a:t>
            </a:r>
            <a:r>
              <a:rPr lang="en-US" altLang="zh-CN" sz="3600" dirty="0" smtClean="0"/>
              <a:t>-----</a:t>
            </a:r>
            <a:r>
              <a:rPr lang="zh-CN" altLang="en-US" sz="3600" dirty="0" smtClean="0"/>
              <a:t>关爱与帮助</a:t>
            </a:r>
            <a:endParaRPr lang="en-US" altLang="zh-CN" sz="3600" dirty="0" smtClean="0"/>
          </a:p>
          <a:p>
            <a:r>
              <a:rPr lang="zh-CN" altLang="en-US" sz="3600" dirty="0" smtClean="0"/>
              <a:t>遇到挑战</a:t>
            </a:r>
            <a:r>
              <a:rPr lang="en-US" altLang="zh-CN" sz="3600" dirty="0" smtClean="0"/>
              <a:t>-----</a:t>
            </a:r>
            <a:r>
              <a:rPr lang="zh-CN" altLang="en-US" sz="3600" dirty="0" smtClean="0"/>
              <a:t>支持与鼓励</a:t>
            </a:r>
            <a:endParaRPr lang="en-US" altLang="zh-CN" sz="3600" dirty="0" smtClean="0"/>
          </a:p>
          <a:p>
            <a:endParaRPr lang="zh-CN" altLang="en-US" dirty="0"/>
          </a:p>
        </p:txBody>
      </p:sp>
      <p:cxnSp>
        <p:nvCxnSpPr>
          <p:cNvPr id="5" name="直接箭头连接符 4"/>
          <p:cNvCxnSpPr/>
          <p:nvPr/>
        </p:nvCxnSpPr>
        <p:spPr>
          <a:xfrm rot="5400000">
            <a:off x="3170905" y="1843551"/>
            <a:ext cx="929147" cy="486698"/>
          </a:xfrm>
          <a:prstGeom prst="straightConnector1">
            <a:avLst/>
          </a:prstGeom>
          <a:ln w="730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855407" y="2595717"/>
            <a:ext cx="4572000" cy="646331"/>
          </a:xfrm>
          <a:prstGeom prst="rect">
            <a:avLst/>
          </a:prstGeom>
          <a:solidFill>
            <a:schemeClr val="accent5">
              <a:lumMod val="90000"/>
            </a:schemeClr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给于我们温暖与力量</a:t>
            </a:r>
            <a:endParaRPr lang="zh-CN" altLang="en-US" sz="3600" dirty="0"/>
          </a:p>
        </p:txBody>
      </p:sp>
      <p:cxnSp>
        <p:nvCxnSpPr>
          <p:cNvPr id="8" name="直接箭头连接符 7"/>
          <p:cNvCxnSpPr/>
          <p:nvPr/>
        </p:nvCxnSpPr>
        <p:spPr>
          <a:xfrm rot="16200000" flipH="1">
            <a:off x="2507226" y="3923071"/>
            <a:ext cx="1194620" cy="14748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3214117" y="3572159"/>
            <a:ext cx="11554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表现</a:t>
            </a:r>
            <a:endParaRPr lang="zh-CN" altLang="en-US" sz="3600" dirty="0"/>
          </a:p>
        </p:txBody>
      </p:sp>
      <p:cxnSp>
        <p:nvCxnSpPr>
          <p:cNvPr id="20" name="直接箭头连接符 19"/>
          <p:cNvCxnSpPr/>
          <p:nvPr/>
        </p:nvCxnSpPr>
        <p:spPr>
          <a:xfrm rot="16200000" flipH="1">
            <a:off x="7072446" y="1752539"/>
            <a:ext cx="1356852" cy="1091380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6787659" y="2977023"/>
            <a:ext cx="3510116" cy="1200329"/>
          </a:xfrm>
          <a:prstGeom prst="rect">
            <a:avLst/>
          </a:prstGeom>
          <a:ln w="28575">
            <a:solidFill>
              <a:schemeClr val="accent4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600" dirty="0" smtClean="0"/>
              <a:t>实现自我成长和价值的平台</a:t>
            </a:r>
            <a:endParaRPr lang="zh-CN" altLang="en-US" sz="3600" dirty="0"/>
          </a:p>
        </p:txBody>
      </p:sp>
      <p:pic>
        <p:nvPicPr>
          <p:cNvPr id="4" name="图片 3" descr="图片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96910" y="3830320"/>
            <a:ext cx="4191635" cy="304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6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/>
      <p:bldP spid="3" grpId="0" build="p"/>
      <p:bldP spid="2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左大括号 5"/>
          <p:cNvSpPr/>
          <p:nvPr/>
        </p:nvSpPr>
        <p:spPr>
          <a:xfrm>
            <a:off x="4232910" y="1224280"/>
            <a:ext cx="648335" cy="1769745"/>
          </a:xfrm>
          <a:prstGeom prst="leftBrace">
            <a:avLst>
              <a:gd name="adj1" fmla="val 8333"/>
              <a:gd name="adj2" fmla="val 50909"/>
            </a:avLst>
          </a:prstGeom>
          <a:ln w="76200">
            <a:solidFill>
              <a:srgbClr val="FF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191728"/>
            <a:ext cx="10767483" cy="720725"/>
          </a:xfrm>
        </p:spPr>
        <p:txBody>
          <a:bodyPr/>
          <a:lstStyle/>
          <a:p>
            <a:pPr algn="l"/>
            <a:r>
              <a:rPr lang="zh-CN" altLang="en-US" sz="5400" dirty="0" smtClean="0">
                <a:solidFill>
                  <a:srgbClr val="FFC000"/>
                </a:solidFill>
                <a:latin typeface="华文新魏" panose="02010800040101010101" charset="-122"/>
                <a:ea typeface="华文新魏" panose="02010800040101010101" charset="-122"/>
              </a:rPr>
              <a:t>二、为集体做贡献</a:t>
            </a:r>
            <a:endParaRPr lang="zh-CN" altLang="en-US" sz="5400" dirty="0">
              <a:solidFill>
                <a:srgbClr val="FFC000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35976" y="1758133"/>
            <a:ext cx="3923070" cy="837586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>
              <a:buNone/>
            </a:pPr>
            <a:r>
              <a:rPr lang="zh-CN" altLang="en-US" sz="4000" dirty="0" smtClean="0">
                <a:latin typeface="华文新魏" panose="02010800040101010101" charset="-122"/>
                <a:ea typeface="华文新魏" panose="02010800040101010101" charset="-122"/>
              </a:rPr>
              <a:t>建设优秀班级体</a:t>
            </a:r>
            <a:endParaRPr lang="zh-CN" altLang="en-US" sz="4000" dirty="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955457" y="914401"/>
            <a:ext cx="6558116" cy="2308324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华文新魏" panose="02010800040101010101" charset="-122"/>
                <a:ea typeface="华文新魏" panose="02010800040101010101" charset="-122"/>
              </a:rPr>
              <a:t>1.</a:t>
            </a:r>
            <a:r>
              <a:rPr lang="zh-CN" altLang="en-US" sz="3600" dirty="0" smtClean="0">
                <a:latin typeface="华文新魏" panose="02010800040101010101" charset="-122"/>
                <a:ea typeface="华文新魏" panose="02010800040101010101" charset="-122"/>
              </a:rPr>
              <a:t>处理好个人与集体的关系</a:t>
            </a:r>
            <a:endParaRPr lang="en-US" altLang="zh-CN" sz="3600" dirty="0" smtClean="0">
              <a:latin typeface="华文新魏" panose="02010800040101010101" charset="-122"/>
              <a:ea typeface="华文新魏" panose="02010800040101010101" charset="-122"/>
            </a:endParaRPr>
          </a:p>
          <a:p>
            <a:r>
              <a:rPr lang="en-US" altLang="zh-CN" sz="3600" dirty="0" smtClean="0">
                <a:latin typeface="华文新魏" panose="02010800040101010101" charset="-122"/>
                <a:ea typeface="华文新魏" panose="02010800040101010101" charset="-122"/>
              </a:rPr>
              <a:t>2.</a:t>
            </a:r>
            <a:r>
              <a:rPr lang="zh-CN" altLang="en-US" sz="3600" dirty="0" smtClean="0">
                <a:latin typeface="华文新魏" panose="02010800040101010101" charset="-122"/>
                <a:ea typeface="华文新魏" panose="02010800040101010101" charset="-122"/>
              </a:rPr>
              <a:t>有共同的目标</a:t>
            </a:r>
            <a:endParaRPr lang="en-US" altLang="zh-CN" sz="3600" dirty="0" smtClean="0">
              <a:latin typeface="华文新魏" panose="02010800040101010101" charset="-122"/>
              <a:ea typeface="华文新魏" panose="02010800040101010101" charset="-122"/>
            </a:endParaRPr>
          </a:p>
          <a:p>
            <a:r>
              <a:rPr lang="en-US" altLang="zh-CN" sz="3600" dirty="0" smtClean="0">
                <a:latin typeface="华文新魏" panose="02010800040101010101" charset="-122"/>
                <a:ea typeface="华文新魏" panose="02010800040101010101" charset="-122"/>
              </a:rPr>
              <a:t>3.</a:t>
            </a:r>
            <a:r>
              <a:rPr lang="zh-CN" altLang="en-US" sz="3600" dirty="0" smtClean="0">
                <a:latin typeface="华文新魏" panose="02010800040101010101" charset="-122"/>
                <a:ea typeface="华文新魏" panose="02010800040101010101" charset="-122"/>
              </a:rPr>
              <a:t>积极参与集体活动</a:t>
            </a:r>
            <a:endParaRPr lang="en-US" altLang="zh-CN" sz="3600" dirty="0" smtClean="0">
              <a:latin typeface="华文新魏" panose="02010800040101010101" charset="-122"/>
              <a:ea typeface="华文新魏" panose="02010800040101010101" charset="-122"/>
            </a:endParaRPr>
          </a:p>
          <a:p>
            <a:r>
              <a:rPr lang="en-US" altLang="zh-CN" sz="3600" dirty="0" smtClean="0">
                <a:latin typeface="华文新魏" panose="02010800040101010101" charset="-122"/>
                <a:ea typeface="华文新魏" panose="02010800040101010101" charset="-122"/>
              </a:rPr>
              <a:t>4.</a:t>
            </a:r>
            <a:r>
              <a:rPr lang="zh-CN" altLang="en-US" sz="3600" dirty="0" smtClean="0">
                <a:latin typeface="华文新魏" panose="02010800040101010101" charset="-122"/>
                <a:ea typeface="华文新魏" panose="02010800040101010101" charset="-122"/>
              </a:rPr>
              <a:t>努力营造健康向上的文化氛围</a:t>
            </a:r>
            <a:endParaRPr lang="zh-CN" altLang="en-US" sz="3600" dirty="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5275" y="3804920"/>
            <a:ext cx="4660265" cy="64516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Calibri" panose="020F0502020204030204" charset="0"/>
                <a:ea typeface="华文新魏" panose="02010800040101010101" charset="-122"/>
              </a:rPr>
              <a:t>①</a:t>
            </a:r>
            <a:r>
              <a:rPr lang="zh-CN" altLang="en-US" sz="3600" dirty="0" smtClean="0">
                <a:latin typeface="华文新魏" panose="02010800040101010101" charset="-122"/>
                <a:ea typeface="华文新魏" panose="02010800040101010101" charset="-122"/>
              </a:rPr>
              <a:t>个人与集体的关系</a:t>
            </a:r>
            <a:endParaRPr lang="zh-CN" altLang="en-US" sz="3600" dirty="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392128" y="4748981"/>
            <a:ext cx="1666568" cy="1323439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华文新魏" panose="02010800040101010101" charset="-122"/>
                <a:ea typeface="华文新魏" panose="02010800040101010101" charset="-122"/>
              </a:rPr>
              <a:t>集体</a:t>
            </a:r>
            <a:endParaRPr lang="en-US" altLang="zh-CN" sz="4000" dirty="0" smtClean="0">
              <a:latin typeface="华文新魏" panose="02010800040101010101" charset="-122"/>
              <a:ea typeface="华文新魏" panose="02010800040101010101" charset="-122"/>
            </a:endParaRPr>
          </a:p>
          <a:p>
            <a:r>
              <a:rPr lang="zh-CN" altLang="en-US" sz="4000" dirty="0" smtClean="0"/>
              <a:t>利益</a:t>
            </a:r>
            <a:endParaRPr lang="zh-CN" altLang="en-US" sz="4000" dirty="0"/>
          </a:p>
        </p:txBody>
      </p:sp>
      <p:sp>
        <p:nvSpPr>
          <p:cNvPr id="8" name="TextBox 7"/>
          <p:cNvSpPr txBox="1"/>
          <p:nvPr/>
        </p:nvSpPr>
        <p:spPr>
          <a:xfrm>
            <a:off x="9660195" y="4719483"/>
            <a:ext cx="1755058" cy="132343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华文新魏" panose="02010800040101010101" charset="-122"/>
                <a:ea typeface="华文新魏" panose="02010800040101010101" charset="-122"/>
              </a:rPr>
              <a:t>个人</a:t>
            </a:r>
            <a:endParaRPr lang="en-US" altLang="zh-CN" sz="4000" dirty="0" smtClean="0">
              <a:latin typeface="华文新魏" panose="02010800040101010101" charset="-122"/>
              <a:ea typeface="华文新魏" panose="02010800040101010101" charset="-122"/>
            </a:endParaRPr>
          </a:p>
          <a:p>
            <a:r>
              <a:rPr lang="zh-CN" altLang="en-US" sz="4000" dirty="0" smtClean="0"/>
              <a:t>利益</a:t>
            </a:r>
            <a:endParaRPr lang="zh-CN" altLang="en-US" sz="4000" dirty="0"/>
          </a:p>
        </p:txBody>
      </p:sp>
      <p:cxnSp>
        <p:nvCxnSpPr>
          <p:cNvPr id="10" name="直接箭头连接符 9"/>
          <p:cNvCxnSpPr/>
          <p:nvPr/>
        </p:nvCxnSpPr>
        <p:spPr>
          <a:xfrm rot="10800000" flipV="1">
            <a:off x="5235680" y="5132438"/>
            <a:ext cx="4365521" cy="44243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6046838" y="4350773"/>
            <a:ext cx="30676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华文新魏" panose="02010800040101010101" charset="-122"/>
                <a:ea typeface="华文新魏" panose="02010800040101010101" charset="-122"/>
              </a:rPr>
              <a:t>依赖、离不开</a:t>
            </a:r>
            <a:endParaRPr lang="zh-CN" altLang="en-US" sz="3600" dirty="0">
              <a:latin typeface="华文新魏" panose="02010800040101010101" charset="-122"/>
              <a:ea typeface="华文新魏" panose="02010800040101010101" charset="-122"/>
            </a:endParaRPr>
          </a:p>
        </p:txBody>
      </p:sp>
      <p:cxnSp>
        <p:nvCxnSpPr>
          <p:cNvPr id="14" name="直接箭头连接符 13"/>
          <p:cNvCxnSpPr/>
          <p:nvPr/>
        </p:nvCxnSpPr>
        <p:spPr>
          <a:xfrm flipV="1">
            <a:off x="5368413" y="5707626"/>
            <a:ext cx="4159045" cy="29497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6046839" y="5869857"/>
            <a:ext cx="2743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华文新魏" panose="02010800040101010101" charset="-122"/>
                <a:ea typeface="华文新魏" panose="02010800040101010101" charset="-122"/>
              </a:rPr>
              <a:t>相互依存</a:t>
            </a:r>
            <a:endParaRPr lang="zh-CN" altLang="en-US" sz="3600" dirty="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495368" y="5486400"/>
            <a:ext cx="1002890" cy="4719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9704439" y="5412658"/>
            <a:ext cx="1224116" cy="5161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/>
      <p:bldP spid="5" grpId="0" bldLvl="0" animBg="1"/>
      <p:bldP spid="7" grpId="0" animBg="1"/>
      <p:bldP spid="8" grpId="0" animBg="1"/>
      <p:bldP spid="11" grpId="0"/>
      <p:bldP spid="17" grpId="0" animBg="1"/>
      <p:bldP spid="18" grpId="0" animBg="1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1300" y="3068320"/>
            <a:ext cx="3800475" cy="720725"/>
          </a:xfr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 algn="l"/>
            <a:r>
              <a:rPr lang="zh-CN" altLang="en-US" sz="4000" dirty="0">
                <a:latin typeface="华文新魏" panose="02010800040101010101" charset="-122"/>
                <a:ea typeface="华文新魏" panose="02010800040101010101" charset="-122"/>
              </a:rPr>
              <a:t>②共同的目标：</a:t>
            </a:r>
            <a:endParaRPr lang="en-US" altLang="zh-CN" sz="4000" dirty="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478145" y="1886585"/>
            <a:ext cx="6560820" cy="3896360"/>
          </a:xfr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zh-CN" altLang="en-US" sz="4000">
                <a:latin typeface="华文新魏" panose="02010800040101010101" charset="-122"/>
                <a:ea typeface="华文新魏" panose="02010800040101010101" charset="-122"/>
              </a:rPr>
              <a:t>明确的目标是班集体建设的第一要素，他能把我们团结在一起，形成强大的凝聚力，促使我们克服困难、努力奋斗。他是班集体前进的动力。</a:t>
            </a:r>
            <a:endParaRPr lang="zh-CN" altLang="en-US" sz="400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4" name="右箭头 3"/>
          <p:cNvSpPr/>
          <p:nvPr/>
        </p:nvSpPr>
        <p:spPr>
          <a:xfrm>
            <a:off x="4156075" y="3068320"/>
            <a:ext cx="1322070" cy="79946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10960" y="2469515"/>
            <a:ext cx="2321560" cy="59880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79795" y="3651885"/>
            <a:ext cx="1644650" cy="5994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10960" y="5013325"/>
            <a:ext cx="2859405" cy="6769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022840" y="3789045"/>
            <a:ext cx="1475740" cy="6146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979795" y="4404360"/>
            <a:ext cx="3290570" cy="5073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169035" y="207645"/>
            <a:ext cx="103295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</a:rPr>
              <a:t>建设优秀班集体，需要我们有共同的目标</a:t>
            </a:r>
            <a:endParaRPr lang="zh-CN" altLang="en-US" sz="400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4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8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5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8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5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3" grpId="0" animBg="1" build="p"/>
      <p:bldP spid="5" grpId="0" animBg="1"/>
      <p:bldP spid="6" grpId="0" animBg="1"/>
      <p:bldP spid="8" grpId="0" animBg="1"/>
      <p:bldP spid="9" grpId="0" animBg="1"/>
      <p:bldP spid="7" grpId="0" animBg="1"/>
      <p:bldP spid="5" grpId="1" animBg="1"/>
      <p:bldP spid="6" grpId="1" animBg="1"/>
      <p:bldP spid="8" grpId="1" animBg="1"/>
      <p:bldP spid="9" grpId="1" animBg="1"/>
      <p:bldP spid="7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" name="图片 14" descr="u=4231320230,1814043147&amp;fm=27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985" y="838200"/>
            <a:ext cx="12205335" cy="594233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740025" y="3075940"/>
            <a:ext cx="2981325" cy="706755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p>
            <a:r>
              <a:rPr lang="zh-CN" altLang="en-US" sz="4000">
                <a:latin typeface="华文新魏" panose="02010800040101010101" charset="-122"/>
                <a:ea typeface="华文新魏" panose="02010800040101010101" charset="-122"/>
              </a:rPr>
              <a:t>重要      组成</a:t>
            </a:r>
            <a:endParaRPr lang="zh-CN" altLang="en-US" sz="400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383145" y="3190240"/>
            <a:ext cx="2767330" cy="70675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p>
            <a:r>
              <a:rPr lang="zh-CN" altLang="en-US" sz="4000">
                <a:latin typeface="华文新魏" panose="02010800040101010101" charset="-122"/>
                <a:ea typeface="华文新魏" panose="02010800040101010101" charset="-122"/>
              </a:rPr>
              <a:t>发挥   特长</a:t>
            </a:r>
            <a:endParaRPr lang="zh-CN" altLang="en-US" sz="400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l"/>
            <a:r>
              <a:rPr lang="zh-CN" altLang="en-US" sz="400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rPr>
              <a:t>建设优秀班集体，需要我们积极参与集体活动。</a:t>
            </a:r>
            <a:endParaRPr lang="zh-CN" altLang="en-US" sz="40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31435" y="1169670"/>
            <a:ext cx="2671445" cy="730885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p>
            <a:r>
              <a:rPr lang="zh-CN" altLang="en-US" sz="4000">
                <a:latin typeface="华文新魏" panose="02010800040101010101" charset="-122"/>
                <a:ea typeface="华文新魏" panose="02010800040101010101" charset="-122"/>
              </a:rPr>
              <a:t>集体活动</a:t>
            </a:r>
            <a:endParaRPr lang="zh-CN" altLang="en-US" sz="4000">
              <a:latin typeface="华文新魏" panose="02010800040101010101" charset="-122"/>
              <a:ea typeface="华文新魏" panose="02010800040101010101" charset="-122"/>
            </a:endParaRPr>
          </a:p>
        </p:txBody>
      </p:sp>
      <p:cxnSp>
        <p:nvCxnSpPr>
          <p:cNvPr id="5" name="直接箭头连接符 4"/>
          <p:cNvCxnSpPr/>
          <p:nvPr/>
        </p:nvCxnSpPr>
        <p:spPr>
          <a:xfrm flipH="1">
            <a:off x="2740025" y="2113915"/>
            <a:ext cx="2844800" cy="2875280"/>
          </a:xfrm>
          <a:prstGeom prst="straightConnector1">
            <a:avLst/>
          </a:prstGeom>
          <a:ln w="57150"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1521460" y="5189220"/>
            <a:ext cx="1800225" cy="706755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p>
            <a:r>
              <a:rPr lang="zh-CN" altLang="en-US" sz="4000">
                <a:latin typeface="华文新魏" panose="02010800040101010101" charset="-122"/>
                <a:ea typeface="华文新魏" panose="02010800040101010101" charset="-122"/>
              </a:rPr>
              <a:t>班集体</a:t>
            </a:r>
            <a:endParaRPr lang="zh-CN" altLang="en-US" sz="4000">
              <a:latin typeface="华文新魏" panose="02010800040101010101" charset="-122"/>
              <a:ea typeface="华文新魏" panose="02010800040101010101" charset="-122"/>
            </a:endParaRPr>
          </a:p>
        </p:txBody>
      </p:sp>
      <p:cxnSp>
        <p:nvCxnSpPr>
          <p:cNvPr id="8" name="直接箭头连接符 7"/>
          <p:cNvCxnSpPr/>
          <p:nvPr/>
        </p:nvCxnSpPr>
        <p:spPr>
          <a:xfrm>
            <a:off x="7383145" y="2021840"/>
            <a:ext cx="2752090" cy="3044190"/>
          </a:xfrm>
          <a:prstGeom prst="straightConnector1">
            <a:avLst/>
          </a:prstGeom>
          <a:ln w="762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9792970" y="5189220"/>
            <a:ext cx="1369060" cy="70675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p>
            <a:r>
              <a:rPr lang="zh-CN" altLang="en-US" sz="4000">
                <a:latin typeface="华文新魏" panose="02010800040101010101" charset="-122"/>
                <a:ea typeface="华文新魏" panose="02010800040101010101" charset="-122"/>
              </a:rPr>
              <a:t>学生</a:t>
            </a:r>
            <a:endParaRPr lang="zh-CN" altLang="en-US" sz="4000">
              <a:latin typeface="华文新魏" panose="02010800040101010101" charset="-122"/>
              <a:ea typeface="华文新魏" panose="02010800040101010101" charset="-122"/>
            </a:endParaRPr>
          </a:p>
        </p:txBody>
      </p:sp>
      <p:cxnSp>
        <p:nvCxnSpPr>
          <p:cNvPr id="11" name="直接箭头连接符 10"/>
          <p:cNvCxnSpPr/>
          <p:nvPr/>
        </p:nvCxnSpPr>
        <p:spPr>
          <a:xfrm>
            <a:off x="3555365" y="5558155"/>
            <a:ext cx="5641975" cy="15240"/>
          </a:xfrm>
          <a:prstGeom prst="straightConnector1">
            <a:avLst/>
          </a:prstGeom>
          <a:ln w="76200">
            <a:solidFill>
              <a:schemeClr val="tx2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5223510" y="4574540"/>
            <a:ext cx="2306320" cy="70675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p>
            <a:r>
              <a:rPr lang="zh-CN" altLang="en-US" sz="4000">
                <a:latin typeface="华文新魏" panose="02010800040101010101" charset="-122"/>
                <a:ea typeface="华文新魏" panose="02010800040101010101" charset="-122"/>
              </a:rPr>
              <a:t>绚丽多彩</a:t>
            </a:r>
            <a:endParaRPr lang="zh-CN" altLang="en-US" sz="400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278755" y="5895975"/>
            <a:ext cx="2377440" cy="70675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p>
            <a:r>
              <a:rPr lang="zh-CN" altLang="en-US" sz="4000">
                <a:latin typeface="华文新魏" panose="02010800040101010101" charset="-122"/>
                <a:ea typeface="华文新魏" panose="02010800040101010101" charset="-122"/>
              </a:rPr>
              <a:t>锻炼成长</a:t>
            </a:r>
            <a:endParaRPr lang="zh-CN" altLang="en-US" sz="4000">
              <a:latin typeface="华文新魏" panose="02010800040101010101" charset="-122"/>
              <a:ea typeface="华文新魏" panose="02010800040101010101" charset="-122"/>
            </a:endParaRPr>
          </a:p>
        </p:txBody>
      </p:sp>
      <p:pic>
        <p:nvPicPr>
          <p:cNvPr id="14" name="图片 13" descr="图片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9920000">
            <a:off x="-450215" y="3838575"/>
            <a:ext cx="2392680" cy="2964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theme/theme1.xml><?xml version="1.0" encoding="utf-8"?>
<a:theme xmlns:a="http://schemas.openxmlformats.org/drawingml/2006/main" name="立体地图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875A8"/>
      </a:accent2>
      <a:accent3>
        <a:srgbClr val="FFFFFF"/>
      </a:accent3>
      <a:accent4>
        <a:srgbClr val="000000"/>
      </a:accent4>
      <a:accent5>
        <a:srgbClr val="D9EDEE"/>
      </a:accent5>
      <a:accent6>
        <a:srgbClr val="316896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86FA8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316396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875A8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316896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2238</Words>
  <Paragraphs>200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华文行楷</vt:lpstr>
      <vt:lpstr>华文新魏</vt:lpstr>
      <vt:lpstr>Calibri</vt:lpstr>
      <vt:lpstr>华文仿宋</vt:lpstr>
      <vt:lpstr>Arial Unicode MS</vt:lpstr>
      <vt:lpstr>立体地图</vt:lpstr>
      <vt:lpstr>第六课  共建和谐校园</vt:lpstr>
      <vt:lpstr>教学目标：</vt:lpstr>
      <vt:lpstr>一、温暖团结的集体：</vt:lpstr>
      <vt:lpstr>我眼中的班集体：</vt:lpstr>
      <vt:lpstr>优秀班集体：</vt:lpstr>
      <vt:lpstr>班集体对我们的影响：</vt:lpstr>
      <vt:lpstr>二、为集体做贡献</vt:lpstr>
      <vt:lpstr>②共同的目标：</vt:lpstr>
      <vt:lpstr>建设优秀班集体，需要我们积极参与集体活动。</vt:lpstr>
      <vt:lpstr>需要我们努力营造健康向上的文化氛围</vt:lpstr>
      <vt:lpstr>三、为校争光</vt:lpstr>
      <vt:lpstr>三、为校争光</vt:lpstr>
      <vt:lpstr>热爱学校:</vt:lpstr>
      <vt:lpstr>课堂小结：</vt:lpstr>
      <vt:lpstr>分析：</vt:lpstr>
      <vt:lpstr>分析：</vt:lpstr>
      <vt:lpstr>练习：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开心地笑</cp:lastModifiedBy>
  <dcterms:created xsi:type="dcterms:W3CDTF">2017-10-09T06:32:00Z</dcterms:created>
  <dcterms:modified xsi:type="dcterms:W3CDTF">2018-08-11T20:54:06Z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2052-10.1.0.6930</vt:lpwstr>
  </property>
</Properties>
</file>