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1"/>
  </p:handoutMasterIdLst>
  <p:sldIdLst>
    <p:sldId id="280" r:id="rId3"/>
    <p:sldId id="283" r:id="rId5"/>
    <p:sldId id="285" r:id="rId6"/>
    <p:sldId id="287" r:id="rId7"/>
    <p:sldId id="288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309" r:id="rId28"/>
    <p:sldId id="310" r:id="rId29"/>
    <p:sldId id="268" r:id="rId30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66" y="312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8" Type="http://schemas.openxmlformats.org/officeDocument/2006/relationships/theme" Target="../theme/theme1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3" name="组合 8"/>
          <p:cNvGrpSpPr/>
          <p:nvPr/>
        </p:nvGrpSpPr>
        <p:grpSpPr>
          <a:xfrm>
            <a:off x="604684" y="1987550"/>
            <a:ext cx="6518429" cy="1533942"/>
            <a:chOff x="140173" y="2105678"/>
            <a:chExt cx="5940425" cy="153373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59" y="2105678"/>
              <a:ext cx="3344709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第三单元 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多彩的民族文化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40173" y="2808529"/>
              <a:ext cx="5940425" cy="830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kumimoji="0" lang="zh-CN" altLang="en-US" sz="48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第八</a:t>
              </a:r>
              <a:r>
                <a:rPr lang="zh-CN" altLang="en-US" sz="48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 民族情谊之深</a:t>
              </a:r>
              <a:endParaRPr kumimoji="0" lang="zh-CN" altLang="en-US" sz="48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350" y="901962"/>
            <a:ext cx="4057650" cy="5661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92592" y="2413338"/>
            <a:ext cx="767407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族人民共同创造了祖国光辉灿烂的文化，共同创立了中华人民共和国，为中华文明的形成和发展做出了各自的历史贡献。今天，我国各族人民为了中华民族的伟大复兴，心连心、同呼吸、共命运，为实现伟大的中国梦而共同奋斗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少数民族建筑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85764" y="4321277"/>
            <a:ext cx="4106235" cy="253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08381" y="1171575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二、民族一家亲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74183" y="2908031"/>
            <a:ext cx="7924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■观察人民币上面的文字，说出它们分别属于哪个民族。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■中央人民广播电台采用哪几种民族语言播报？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D:\做书人与自然\道德与法治资源\2017\2017\png\少数民族建筑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85764" y="4321277"/>
            <a:ext cx="4106235" cy="253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1715" y="1909934"/>
            <a:ext cx="991583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华民族是和睦的大家庭，在五千多年发展历程中，各民族相互借鉴、彼此融合、共同发展，建立了深厚的民族感情，形成了汉族离不开少数民族，少数民族离不开汉族，各少数民族之间也互相离不开的新型关系。各民族都把国家的统一、民族的团结当作国家最高利益。历史发展证明：国家统一、民族团结，才有政通人和、百业兴旺；国家分裂、民族纷争，导致丧权辱国、人民遭殃。中华人民共和国的成立，开创了我国民族关系史的新纪元，建立了民族平等、团结、互助、和谐的社会主义新型民族关系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名言思考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0774" y="2696466"/>
            <a:ext cx="709889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国家的统一，人民的团结，国内各民族的团结，这是我们的事业必定要胜利的基本保证。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毛泽东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664" y="1791590"/>
            <a:ext cx="4179043" cy="3930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资源链接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0570" y="1823402"/>
            <a:ext cx="59867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1935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日，红一方面军主力进入凉山彝族地区，刘伯承与彝族沽基部落首领小叶丹在彝海边歃血盟誓，结为兄弟。在彝族同胞的帮助下，红军赢得了宝贵时间，于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日顺利通过彝民区，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日晚进至大渡河南岸的安顺场，彻底粉碎了蒋介石妄图在大渡河畔消灭红军的企图。彝海结盟，光耀千秋！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99" y="1823402"/>
            <a:ext cx="4468762" cy="4235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5676" y="2251106"/>
            <a:ext cx="81755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中国成立以来，各族人民真正成为国家的主人。坚持民族平等、维护民族团结、增进各民族共同繁荣，不仅是我国处理民族关系的基本原则，也是每个公民的法定义务。作为公民，我们要做到尊重各民族的风俗习惯、尊重各民族的语言、尊重各民族的宗教信仰，增进民族团结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少数民族建筑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85764" y="4321277"/>
            <a:ext cx="4106235" cy="253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创意空间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33176" y="1816961"/>
            <a:ext cx="8146026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赏析少数民族的艺术瑰宝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寻找一件少数民族特有的艺术品或一幅图片，大家一起来欣赏。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猜一猜：该艺术品或图片属于哪个民族？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说一说：该艺术品或图片的民族特色。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想一想：该艺术品或图片的寓意。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谈一谈：欣赏后的感悟。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少数民族建筑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85764" y="4321277"/>
            <a:ext cx="4106235" cy="253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27120" y="1163279"/>
            <a:ext cx="892769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单选题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．新疆维吾尔自治区创新开展民族团结“微行动”，以一个个“微行动”凝聚民族团结的强大正能量促进了各民族之间 的交流交融。 下列对民族团结“微行动”理解正确的是（     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有利于形成新型的社会主义民族关系     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民族团结是社会主义的根本任务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有利于增强了中华各民族间的凝聚力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体现了平等、团结、互助、和谐的处理民族关系的原则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92594" y="3056104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少数民族建筑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85764" y="4321277"/>
            <a:ext cx="4106235" cy="253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1426" y="2074125"/>
            <a:ext cx="814602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试题分析：此题旨在考查学生对民族团结的认识，主要考察学生的理解运用，题文中的民族团结微行动有利于增强中华民族的凝聚力，我国新型民族关系已经确立，所以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观点错误；社会主义的根本人物是解放生产力，发展生产力，所以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错误；我国处理民族关系的原则是民族平等团结共同繁荣，所以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观点错误。所以正确答案选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少数民族建筑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85764" y="4321277"/>
            <a:ext cx="4106235" cy="253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1426" y="1371630"/>
            <a:ext cx="873596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党的十八报告指出，要深入开展民族团结进步教育，促进各民族和睦相处、和衷共济、和谐发展。对此认识正确的是（  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①我国的发展离不开各族人民的团结与互助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②各民族之间亲如一家，民族差别已经消除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③维护民族团结是国家的事情，与我们中学生无关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④我们要自觉维护和宣传我国的民族政策，以实际行动维护民族团结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A.①②   B.②③   C.①④   D.③④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51136" y="2594439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少数民族建筑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85764" y="4321277"/>
            <a:ext cx="4106235" cy="253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情景导入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2112606"/>
            <a:ext cx="832300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在五千多年的历史长河里，华夏儿女世世代代繁衍生息在这片广袤的土地上，创造了博大精深、灿烂辉煌的东方文明，共同建设伟大的祖国，铸就了中华民族在世界民族之林的光辉形象。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中华民族是世界上最伟大、最勤劳、最富聪明才智和创造精神的民族之一。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少数民族建筑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85764" y="4321277"/>
            <a:ext cx="4106235" cy="253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74606" y="2253649"/>
            <a:ext cx="765932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试题分析：选项②说法错误，虽然各民族之间亲如一家，但是民族之间的差别是客观存在的；③说法错误，维护民族团结是每个公民的责任和义务。排除这两项，应选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少数民族建筑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85764" y="4321277"/>
            <a:ext cx="4106235" cy="253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71143" y="1571685"/>
            <a:ext cx="898367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国家主席习近平反复强调要始终高举民族团结旗帜，是因为（   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①民族团结作为处理民族关系的原则载入了宪法和法律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②民族团结对于国家的稳定具有重要意义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③维护民族团结是每个公民应尽的责任和基本义务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④维护民族团结是我国当前的中心工作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A.②③④           B.①②④           C.①③④           D.①②③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93876" y="2270940"/>
            <a:ext cx="418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少数民族建筑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85764" y="4321277"/>
            <a:ext cx="4106235" cy="253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27122" y="2415881"/>
            <a:ext cx="70841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【解析】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试题分析：本题考查了民族团结的重要性，①②③观点正确且符合题意，④观点错误，当前工作的中心是经济建设，所以答案选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少数民族建筑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85764" y="4321277"/>
            <a:ext cx="4106235" cy="253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38632" y="1371630"/>
            <a:ext cx="852948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厦门市教育局组织编写了民族团结教育读本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民族情，团结行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一书，并在全市中小学、职业中专中推广使用。此举（   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①丰富了学校民族团 结教育的内容和形式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②增 强了学校对民族团结教育的针对性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③促进了民族关系的发展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来源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学科网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深化了师生对我国各民族历史、文化的了解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．①②③    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．②③④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．①③④    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．①②④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50367" y="2594438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少数民族建筑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85764" y="4321277"/>
            <a:ext cx="4106235" cy="253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79639" y="2371636"/>
            <a:ext cx="75265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【解析】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试题分析：教育局组织编写民族团结教育读书，是对学生和老师进行民族教育的方式，让他们认识民族团结，促进民族关系。所以答案选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。②说法与事实不符。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少数民族建筑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85764" y="4321277"/>
            <a:ext cx="4106235" cy="253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8194" y="2006146"/>
            <a:ext cx="86769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对民族团结重要性的认识，下列选项正确的是（ 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①民族团结是社会安定、经济发展的重要保证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②民族团结对社会安定、经济发展没有影响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③民族团结是衡量一个国家综合国力的标志之一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④民族不团结社会就停滞不前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、①②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、③④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、①③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、②④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00445" y="2132773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少数民族建筑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85764" y="4321277"/>
            <a:ext cx="4106235" cy="253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1426" y="2336375"/>
            <a:ext cx="755609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【解析】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试题分析：此题旨在考查学生对民族团结的认识，主要考查学生的理解运用。民族团结有利于维护国家统一和社会的稳定，促进经济的发展，有利于国家综合国力的增强等，其中②④观点错误，正确答案选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 descr="D:\做书人与自然\道德与法治资源\2017\2017\png\少数民族建筑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85764" y="4321277"/>
            <a:ext cx="4106235" cy="253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84077" y="2729495"/>
            <a:ext cx="830585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“五十六个星座，五十六枝花，五十六族兄弟姐妹是一家。五十六种语言，汇成一句话，爱我中华！爱我中华！爱我中华！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爱我中华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这首歌曲中，我们切身体会到在我们的民族百花园中，五十六个民族就像五十六朵盛开的鲜花，它们以绚丽的色彩，把祖国装扮得格外美丽、娇艳。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08381" y="1171575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民族百花园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D:\做书人与自然\道德与法治资源\2017\2017\png\少数民族建筑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85764" y="4321277"/>
            <a:ext cx="4106235" cy="253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399" y="1928858"/>
            <a:ext cx="5316639" cy="366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614516" y="3158754"/>
            <a:ext cx="4709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●欣赏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爱我中华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这首歌，与同学分享自己的切身感受。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1934" y="2610830"/>
            <a:ext cx="858847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我国是一个统一的多民族国家，历经几千年的民族迁徙、分化和融合，逐步形成了今天的民族现状。中华民族是我国各民族的总称。我国除汉族以外的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个民族，由于人口相对较少，习惯上被称为“少数民族”。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少数民族建筑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85764" y="4321277"/>
            <a:ext cx="4106235" cy="253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30018" y="1400492"/>
            <a:ext cx="803296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写出我国的五个民族自治区，说一说你对它们的认识。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561426" y="2489473"/>
          <a:ext cx="9541070" cy="351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70535"/>
                <a:gridCol w="4770535"/>
              </a:tblGrid>
              <a:tr h="585520">
                <a:tc>
                  <a:txBody>
                    <a:bodyPr/>
                    <a:lstStyle/>
                    <a:p>
                      <a:r>
                        <a:rPr lang="zh-CN" altLang="en-US" dirty="0"/>
                        <a:t>民族自治区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我想说</a:t>
                      </a:r>
                      <a:r>
                        <a:rPr lang="en-US" altLang="zh-CN" dirty="0"/>
                        <a:t>……</a:t>
                      </a:r>
                      <a:endParaRPr lang="zh-CN" altLang="en-US" dirty="0"/>
                    </a:p>
                  </a:txBody>
                  <a:tcPr/>
                </a:tc>
              </a:tr>
              <a:tr h="58552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8552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8552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8552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8552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44686" y="2825982"/>
            <a:ext cx="72758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我国的历史是我国各民族人民共同创造的。我国各民族人民共同开拓了祖国辽阔的疆域，共同奋勇抵御殖民主义侵略，保卫了祖国的边疆。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少数民族建筑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85764" y="4321277"/>
            <a:ext cx="4106235" cy="253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资源链接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1838827"/>
            <a:ext cx="855898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中华民族是中国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个民族的总称。在长期的历史发展过程中，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个民族已经结合成相互依存、统一而不能分割的整体，共存亡、共荣辱、共命运在这个民族大家庭里，各民族有了一个更高层次的民族认同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华民族。中华民族作为中国各个民族的总称，反映了各民族的共同意愿，体现了各民族的根本利益，涵盖了中国各民族整体上的特点。“中华民族”是以中华历史为基础，以中华文化为纽带所形成的“民族共同体”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少数民族建筑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85764" y="4321277"/>
            <a:ext cx="4106235" cy="2536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二级标题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68864" y="1425505"/>
            <a:ext cx="5109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请填写少数民族的代表人物和成就。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135237" y="2312491"/>
          <a:ext cx="8749072" cy="39555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7268"/>
                <a:gridCol w="2187268"/>
                <a:gridCol w="2187268"/>
                <a:gridCol w="2187268"/>
              </a:tblGrid>
              <a:tr h="988893"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/>
                        <a:t>人物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民族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成就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影响</a:t>
                      </a:r>
                      <a:endParaRPr lang="zh-CN" altLang="en-US" dirty="0"/>
                    </a:p>
                  </a:txBody>
                  <a:tcPr/>
                </a:tc>
              </a:tr>
              <a:tr h="98889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8889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8889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3041</Words>
  <Paragraphs>172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Calibri Light</vt:lpstr>
      <vt:lpstr>Calibri</vt:lpstr>
      <vt:lpstr>Arial Unicode MS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2017-10-18T05:45:36Z</dcterms:created>
  <dcterms:modified xsi:type="dcterms:W3CDTF">2018-08-11T20:54:06Z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