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4" r:id="rId3"/>
    <p:sldId id="306" r:id="rId5"/>
    <p:sldId id="308" r:id="rId6"/>
    <p:sldId id="307" r:id="rId7"/>
    <p:sldId id="309" r:id="rId8"/>
    <p:sldId id="261" r:id="rId9"/>
    <p:sldId id="314" r:id="rId10"/>
    <p:sldId id="315" r:id="rId11"/>
    <p:sldId id="310" r:id="rId12"/>
    <p:sldId id="311" r:id="rId13"/>
    <p:sldId id="312" r:id="rId14"/>
    <p:sldId id="290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2B07"/>
    <a:srgbClr val="951C3D"/>
    <a:srgbClr val="454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264" autoAdjust="0"/>
  </p:normalViewPr>
  <p:slideViewPr>
    <p:cSldViewPr snapToGrid="0">
      <p:cViewPr varScale="1">
        <p:scale>
          <a:sx n="107" d="100"/>
          <a:sy n="107" d="100"/>
        </p:scale>
        <p:origin x="546" y="108"/>
      </p:cViewPr>
      <p:guideLst>
        <p:guide orient="horz" pos="217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ED944E2-015A-4153-80F9-175E9532049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4D880BF-B5D4-46BC-ABDD-46B21AFDDE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特殊字体：李旭科毛笔行书</a:t>
            </a: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0D59C29-D385-45AA-B93D-35B71530EF3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特殊字体：李旭科毛笔行书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5AB03F3C-98F8-4736-BD27-90A710F1A2C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9D38-FA20-4279-93C4-29CE972B95B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332F7-6313-414C-8CEA-F424FD6D43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328E8-E493-4ADF-BBD2-A1FE116544A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FB25A-4ACD-4353-822F-5E955CD89E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74B08-CD68-4A8E-89CC-3FA4BC48D7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79008-F1C8-4A46-8F99-FEC5650511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3B507-A49B-407D-8B7D-97FA3FB69B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137C5-F393-41E1-A54A-BC187996ED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FDDA6-D2AB-46D9-9301-AD6BED55A7B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FC1E9-C28A-4AA0-AF48-8D9855F924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B6FEF-6220-4351-8CC7-E22DD5429F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012F2-6638-4FE6-9060-AC74018F88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6FAD2-A532-42E8-8804-AE799313FC8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3CF0-15E6-4C6E-9720-64CA31FC19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4A40A-994F-4D5A-95A6-A911A8647B7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05166-3F67-4573-AFBB-3720136A8C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3411A-FE58-4CCD-86F1-7C55DD7AEDC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3BB5F-6829-4A98-8302-26CB918B0F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C4570-3071-4A97-A082-9D236B49732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A2F0C-6CB9-47C3-811D-6624858463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8364D-E986-4C81-A841-D8BF02CA78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3DA81-DBAE-4405-8208-7921F69C17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640D91-9C28-4716-9D7F-1A5DE28B470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2066D75-EB36-4B6D-9643-7750A16C15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5.GIF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hyperlink" Target="&#32972;&#26223;+&#22269;&#27665;&#20826;&#38452;&#35851;.mp4" TargetMode="Externa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hyperlink" Target="&#20849;&#20135;&#20826;&#21407;&#21017;.mp4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hyperlink" Target="&#32467;&#30431;.mp4" TargetMode="Externa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hyperlink" Target="http://www.ycren.cn/music/show.asp?specialid=638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235200"/>
            <a:ext cx="310991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480" y="4479925"/>
            <a:ext cx="933323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4" name="图片 102403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5883" y="408305"/>
            <a:ext cx="7416800" cy="475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02404"/>
          <p:cNvSpPr txBox="1"/>
          <p:nvPr/>
        </p:nvSpPr>
        <p:spPr>
          <a:xfrm>
            <a:off x="3456305" y="5584508"/>
            <a:ext cx="5280025" cy="701675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各民族共同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创立新中国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8" name="矩形 15367"/>
          <p:cNvSpPr/>
          <p:nvPr/>
        </p:nvSpPr>
        <p:spPr>
          <a:xfrm>
            <a:off x="2698750" y="1891030"/>
            <a:ext cx="6700520" cy="1102360"/>
          </a:xfrm>
          <a:prstGeom prst="rect">
            <a:avLst/>
          </a:prstGeom>
          <a:ln w="92075" cmpd="thinThick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200" b="0" dirty="0">
                <a:solidFill>
                  <a:schemeClr val="tx1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b="0" dirty="0">
                <a:solidFill>
                  <a:schemeClr val="tx1"/>
                </a:solidFill>
                <a:ea typeface="黑体" panose="02010609060101010101" pitchFamily="2" charset="-122"/>
              </a:rPr>
              <a:t>我国是一个统一的                   国家</a:t>
            </a:r>
            <a:endParaRPr lang="zh-CN" altLang="en-US" sz="3200" b="0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385445" y="424180"/>
            <a:ext cx="4904105" cy="838200"/>
          </a:xfrm>
          <a:solidFill>
            <a:schemeClr val="bg1"/>
          </a:solidFill>
          <a:ln w="38100">
            <a:noFill/>
          </a:ln>
        </p:spPr>
        <p:txBody>
          <a:bodyPr lIns="0" rIns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600">
                <a:solidFill>
                  <a:schemeClr val="tx1"/>
                </a:solidFill>
              </a:rPr>
              <a:t>56</a:t>
            </a:r>
            <a:r>
              <a:rPr lang="zh-CN" altLang="en-US" sz="3600" b="0" dirty="0">
                <a:solidFill>
                  <a:schemeClr val="tx1"/>
                </a:solidFill>
              </a:rPr>
              <a:t>个民族组成的大家庭</a:t>
            </a:r>
            <a:endParaRPr lang="zh-CN" altLang="en-US" sz="3600" b="0" dirty="0">
              <a:solidFill>
                <a:schemeClr val="tx1"/>
              </a:solidFill>
            </a:endParaRPr>
          </a:p>
        </p:txBody>
      </p:sp>
      <p:sp>
        <p:nvSpPr>
          <p:cNvPr id="15370" name="矩形 15369"/>
          <p:cNvSpPr/>
          <p:nvPr/>
        </p:nvSpPr>
        <p:spPr>
          <a:xfrm>
            <a:off x="7056120" y="195580"/>
            <a:ext cx="3270250" cy="838200"/>
          </a:xfrm>
          <a:solidFill>
            <a:schemeClr val="bg1"/>
          </a:solidFill>
          <a:ln w="38100">
            <a:noFill/>
          </a:ln>
        </p:spPr>
        <p:txBody>
          <a:bodyPr lIns="0" rIns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b="0" dirty="0">
                <a:solidFill>
                  <a:schemeClr val="tx1"/>
                </a:solidFill>
              </a:rPr>
              <a:t>各民族之间平等、团结、互助</a:t>
            </a:r>
            <a:endParaRPr lang="zh-CN" altLang="en-US" sz="3600" b="0" dirty="0">
              <a:solidFill>
                <a:schemeClr val="tx1"/>
              </a:solidFill>
            </a:endParaRPr>
          </a:p>
        </p:txBody>
      </p:sp>
      <p:sp>
        <p:nvSpPr>
          <p:cNvPr id="15371" name="左右箭头 15370"/>
          <p:cNvSpPr/>
          <p:nvPr/>
        </p:nvSpPr>
        <p:spPr>
          <a:xfrm>
            <a:off x="5289233" y="424180"/>
            <a:ext cx="1447800" cy="609600"/>
          </a:xfrm>
          <a:prstGeom prst="leftRightArrow">
            <a:avLst>
              <a:gd name="adj1" fmla="val 50000"/>
              <a:gd name="adj2" fmla="val 47500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2" name="下箭头 15371"/>
          <p:cNvSpPr/>
          <p:nvPr/>
        </p:nvSpPr>
        <p:spPr>
          <a:xfrm>
            <a:off x="5721033" y="867093"/>
            <a:ext cx="558800" cy="1004887"/>
          </a:xfrm>
          <a:prstGeom prst="downArrow">
            <a:avLst>
              <a:gd name="adj1" fmla="val 50000"/>
              <a:gd name="adj2" fmla="val 4495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3" name="下箭头 15372"/>
          <p:cNvSpPr/>
          <p:nvPr/>
        </p:nvSpPr>
        <p:spPr>
          <a:xfrm>
            <a:off x="4908233" y="3148965"/>
            <a:ext cx="762000" cy="762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4" name="下箭头 15373"/>
          <p:cNvSpPr/>
          <p:nvPr/>
        </p:nvSpPr>
        <p:spPr>
          <a:xfrm>
            <a:off x="6918008" y="3148965"/>
            <a:ext cx="762000" cy="762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75" name="矩形 15374"/>
          <p:cNvSpPr/>
          <p:nvPr/>
        </p:nvSpPr>
        <p:spPr>
          <a:xfrm>
            <a:off x="208280" y="3457575"/>
            <a:ext cx="4624070" cy="1447800"/>
          </a:xfrm>
          <a:solidFill>
            <a:schemeClr val="tx1"/>
          </a:solidFill>
          <a:ln w="38100">
            <a:noFill/>
          </a:ln>
        </p:spPr>
        <p:txBody>
          <a:bodyPr lIns="0" rIns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003366"/>
                </a:solidFill>
              </a:rPr>
              <a:t>各民族居住的地方都是中华人民共和国</a:t>
            </a:r>
            <a:r>
              <a:rPr lang="zh-CN" altLang="en-US" sz="3600" b="0" dirty="0">
                <a:solidFill>
                  <a:srgbClr val="FF3300"/>
                </a:solidFill>
              </a:rPr>
              <a:t>不可分割</a:t>
            </a:r>
            <a:r>
              <a:rPr lang="zh-CN" altLang="en-US" sz="3200" b="0" dirty="0">
                <a:solidFill>
                  <a:srgbClr val="003366"/>
                </a:solidFill>
              </a:rPr>
              <a:t>的一部分</a:t>
            </a:r>
            <a:endParaRPr lang="zh-CN" altLang="en-US" sz="3200" b="0" dirty="0">
              <a:solidFill>
                <a:srgbClr val="003366"/>
              </a:solidFill>
            </a:endParaRPr>
          </a:p>
        </p:txBody>
      </p:sp>
      <p:sp>
        <p:nvSpPr>
          <p:cNvPr id="15376" name="矩形 15375"/>
          <p:cNvSpPr/>
          <p:nvPr/>
        </p:nvSpPr>
        <p:spPr>
          <a:xfrm>
            <a:off x="7718425" y="3089910"/>
            <a:ext cx="4515485" cy="1447800"/>
          </a:xfrm>
          <a:solidFill>
            <a:schemeClr val="tx1"/>
          </a:solidFill>
          <a:ln w="38100">
            <a:noFill/>
          </a:ln>
        </p:spPr>
        <p:txBody>
          <a:bodyPr lIns="0" rIns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0" dirty="0">
                <a:solidFill>
                  <a:srgbClr val="000000"/>
                </a:solidFill>
              </a:rPr>
              <a:t>维护各民族之间</a:t>
            </a:r>
            <a:r>
              <a:rPr lang="zh-CN" altLang="en-US" sz="3200" b="0" dirty="0">
                <a:solidFill>
                  <a:srgbClr val="FF3300"/>
                </a:solidFill>
              </a:rPr>
              <a:t>平等团结互助</a:t>
            </a:r>
            <a:r>
              <a:rPr lang="zh-CN" altLang="en-US" sz="2800" b="0" dirty="0">
                <a:solidFill>
                  <a:srgbClr val="000000"/>
                </a:solidFill>
              </a:rPr>
              <a:t>的关系；要尊重保护少数民族的</a:t>
            </a:r>
            <a:r>
              <a:rPr lang="zh-CN" altLang="en-US" sz="3200" b="0" dirty="0">
                <a:solidFill>
                  <a:srgbClr val="FF3300"/>
                </a:solidFill>
              </a:rPr>
              <a:t>合法权益、民族习惯</a:t>
            </a:r>
            <a:r>
              <a:rPr lang="zh-CN" altLang="en-US" sz="2800" b="0" dirty="0">
                <a:solidFill>
                  <a:srgbClr val="000000"/>
                </a:solidFill>
              </a:rPr>
              <a:t>与</a:t>
            </a:r>
            <a:r>
              <a:rPr lang="zh-CN" altLang="en-US" sz="3200" b="0" dirty="0">
                <a:solidFill>
                  <a:srgbClr val="FF3300"/>
                </a:solidFill>
              </a:rPr>
              <a:t>传统</a:t>
            </a:r>
            <a:r>
              <a:rPr lang="zh-CN" altLang="en-US" sz="3200" b="0" dirty="0">
                <a:solidFill>
                  <a:schemeClr val="accent1"/>
                </a:solidFill>
              </a:rPr>
              <a:t>。</a:t>
            </a:r>
            <a:endParaRPr lang="zh-CN" altLang="en-US" sz="3200" b="0" dirty="0">
              <a:solidFill>
                <a:schemeClr val="accent1"/>
              </a:solidFill>
            </a:endParaRPr>
          </a:p>
        </p:txBody>
      </p:sp>
      <p:sp>
        <p:nvSpPr>
          <p:cNvPr id="15378" name="下箭头 15377"/>
          <p:cNvSpPr/>
          <p:nvPr/>
        </p:nvSpPr>
        <p:spPr>
          <a:xfrm>
            <a:off x="5978208" y="4219575"/>
            <a:ext cx="673100" cy="685800"/>
          </a:xfrm>
          <a:prstGeom prst="downArrow">
            <a:avLst>
              <a:gd name="adj1" fmla="val 50000"/>
              <a:gd name="adj2" fmla="val 254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80" name="文本框 15379"/>
          <p:cNvSpPr txBox="1"/>
          <p:nvPr/>
        </p:nvSpPr>
        <p:spPr>
          <a:xfrm>
            <a:off x="6492240" y="2119630"/>
            <a:ext cx="1943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多民族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100" y="5641975"/>
            <a:ext cx="10592435" cy="645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pPr marL="342900" indent="-342900" algn="ctr"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  <a:buFont typeface="+mj-ea"/>
              <a:buAutoNum type="circleNumDbPlain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坚持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民族平等、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维护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民族团结、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增进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各民族共同繁荣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bldLvl="0" animBg="1"/>
      <p:bldP spid="15369" grpId="0" bldLvl="0" animBg="1"/>
      <p:bldP spid="15370" grpId="0" bldLvl="0" animBg="1"/>
      <p:bldP spid="15375" grpId="0" bldLvl="0" animBg="1"/>
      <p:bldP spid="15376" grpId="0" bldLvl="0" animBg="1"/>
      <p:bldP spid="15380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411413"/>
            <a:ext cx="310991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4413250"/>
            <a:ext cx="55403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3188" name="对象 93187"/>
          <p:cNvGraphicFramePr/>
          <p:nvPr/>
        </p:nvGraphicFramePr>
        <p:xfrm>
          <a:off x="1866265" y="-1270"/>
          <a:ext cx="9144000" cy="686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572000" imgH="3429000" progId="PowerPoint.Slide.8">
                  <p:embed/>
                </p:oleObj>
              </mc:Choice>
              <mc:Fallback>
                <p:oleObj name="" r:id="rId1" imgW="4572000" imgH="3429000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lum bright="23999" contrast="-30000"/>
                      </a:blip>
                      <a:stretch>
                        <a:fillRect/>
                      </a:stretch>
                    </p:blipFill>
                    <p:spPr>
                      <a:xfrm>
                        <a:off x="1866265" y="-1270"/>
                        <a:ext cx="9144000" cy="686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1" name="文本框 93190"/>
          <p:cNvSpPr txBox="1"/>
          <p:nvPr/>
        </p:nvSpPr>
        <p:spPr>
          <a:xfrm>
            <a:off x="3085465" y="2741930"/>
            <a:ext cx="7086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汉鼎简行书" pitchFamily="49" charset="-122"/>
              </a:rPr>
              <a:t>为什么说我们伟大的祖国是全国各族人民共同缔造的？你能用史实加以说明吗？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汉鼎简行书" pitchFamily="49" charset="-122"/>
            </a:endParaRPr>
          </a:p>
        </p:txBody>
      </p:sp>
      <p:pic>
        <p:nvPicPr>
          <p:cNvPr id="93192" name="图片 93191" descr="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265" y="2513330"/>
            <a:ext cx="990600" cy="99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8" name="图片 98307" descr="200552520726935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7100" y="781050"/>
            <a:ext cx="2800350" cy="352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9" name="图片 98308" descr="Img2237730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263" y="781050"/>
            <a:ext cx="2457450" cy="352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10" name="图片 98309" descr="qinshihua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781050"/>
            <a:ext cx="2449513" cy="352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11" name="文本框 98310"/>
          <p:cNvSpPr txBox="1"/>
          <p:nvPr/>
        </p:nvSpPr>
        <p:spPr>
          <a:xfrm>
            <a:off x="2640013" y="5157788"/>
            <a:ext cx="6840537" cy="706755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统一大业</a:t>
            </a:r>
            <a:r>
              <a:rPr lang="zh-CN" altLang="en-US" sz="4000" b="1" dirty="0">
                <a:latin typeface="Arial" panose="020B0604020202020204" pitchFamily="34" charset="0"/>
              </a:rPr>
              <a:t>由各族人民共同完成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2" name="图片 99331" descr="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1334135"/>
            <a:ext cx="3590290" cy="2853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3" name="图片 99332" descr="10680266109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0160" y="1334135"/>
            <a:ext cx="4547870" cy="285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4" name="图片 99333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5" y="1334135"/>
            <a:ext cx="4038600" cy="285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5" name="文本框 99334"/>
          <p:cNvSpPr txBox="1"/>
          <p:nvPr/>
        </p:nvSpPr>
        <p:spPr>
          <a:xfrm>
            <a:off x="1576705" y="4859338"/>
            <a:ext cx="9144000" cy="701675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latin typeface="Arial" panose="020B0604020202020204" pitchFamily="34" charset="0"/>
              </a:rPr>
              <a:t>各族人民共同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开拓辽阔疆域和多种经济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6" name="图片 100355" descr="713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0035"/>
            <a:ext cx="3039110" cy="5297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7" name="图片 100356" descr="darm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090" y="1550035"/>
            <a:ext cx="3508375" cy="5291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8" name="图片 100357" descr="NewsMedia_242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950" y="1550035"/>
            <a:ext cx="3572510" cy="5291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9" name="文本框 100358"/>
          <p:cNvSpPr txBox="1"/>
          <p:nvPr/>
        </p:nvSpPr>
        <p:spPr>
          <a:xfrm>
            <a:off x="1505585" y="501650"/>
            <a:ext cx="9518015" cy="706755"/>
          </a:xfrm>
          <a:prstGeom prst="rect">
            <a:avLst/>
          </a:prstGeom>
          <a:solidFill>
            <a:srgbClr val="FF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祖国灿烂的文化</a:t>
            </a:r>
            <a:r>
              <a:rPr lang="zh-CN" altLang="en-US" sz="4000" b="1" dirty="0">
                <a:latin typeface="Arial" panose="020B0604020202020204" pitchFamily="34" charset="0"/>
              </a:rPr>
              <a:t>是各族人民共同创造的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" y="4495800"/>
            <a:ext cx="3256280" cy="234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735070" y="4817110"/>
            <a:ext cx="76384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/>
              <a:t>思考：</a:t>
            </a:r>
            <a:endParaRPr lang="zh-CN" altLang="zh-CN" sz="4000" b="1"/>
          </a:p>
          <a:p>
            <a:r>
              <a:rPr lang="zh-CN" altLang="zh-CN" sz="4000" b="1"/>
              <a:t>面对当下紧急情形，如果你是共产党领导人，你会怎么做？</a:t>
            </a:r>
            <a:endParaRPr lang="zh-CN" altLang="zh-CN" sz="4000" b="1"/>
          </a:p>
        </p:txBody>
      </p:sp>
      <p:pic>
        <p:nvPicPr>
          <p:cNvPr id="4" name="图片 3" descr="H:\道德与法治\八上\第八课 民族情谊之深\暴风截图20171017105313279.jpg暴风截图20171017105313279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70225" y="604520"/>
            <a:ext cx="6918325" cy="389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70660" y="4739640"/>
            <a:ext cx="101904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/>
              <a:t>思考：</a:t>
            </a:r>
            <a:endParaRPr lang="zh-CN" altLang="zh-CN" sz="4000" b="1"/>
          </a:p>
          <a:p>
            <a:r>
              <a:rPr lang="zh-CN" altLang="zh-CN" sz="4000" b="1"/>
              <a:t>面对国民党与共产党的言行，如果你是彝族人，从情感上你更倾向于哪一方？</a:t>
            </a:r>
            <a:endParaRPr lang="zh-CN" altLang="zh-CN" sz="4000" b="1"/>
          </a:p>
        </p:txBody>
      </p:sp>
      <p:pic>
        <p:nvPicPr>
          <p:cNvPr id="4" name="图片 3" descr="H:\道德与法治\八上\第八课 民族情谊之深\暴风截图20171017105349627.jpg暴风截图2017101710534962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96235" y="367665"/>
            <a:ext cx="7339330" cy="4128135"/>
          </a:xfrm>
          <a:prstGeom prst="rect">
            <a:avLst/>
          </a:prstGeom>
        </p:spPr>
      </p:pic>
      <p:pic>
        <p:nvPicPr>
          <p:cNvPr id="2" name="图片 1" descr="暴风截图201710171055766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" y="1066165"/>
            <a:ext cx="6096635" cy="3429635"/>
          </a:xfrm>
          <a:prstGeom prst="rect">
            <a:avLst/>
          </a:prstGeom>
        </p:spPr>
      </p:pic>
      <p:pic>
        <p:nvPicPr>
          <p:cNvPr id="5" name="图片 4" descr="暴风截图201710171056006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825" y="1066165"/>
            <a:ext cx="6096635" cy="342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" y="4495800"/>
            <a:ext cx="3256280" cy="234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735070" y="4817110"/>
            <a:ext cx="82473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/>
              <a:t>思考：</a:t>
            </a:r>
            <a:endParaRPr lang="zh-CN" altLang="zh-CN" sz="3600" b="1"/>
          </a:p>
          <a:p>
            <a:r>
              <a:rPr lang="zh-CN" altLang="zh-CN" sz="3600" b="1"/>
              <a:t>如果你是共产党领导人，当你发现彝族人仇共态度有所缓解，你会怎么做？</a:t>
            </a:r>
            <a:endParaRPr lang="zh-CN" altLang="zh-CN" sz="3600" b="1"/>
          </a:p>
        </p:txBody>
      </p:sp>
      <p:pic>
        <p:nvPicPr>
          <p:cNvPr id="2" name="图片 1" descr="暴风截图2017101710574474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545" y="350520"/>
            <a:ext cx="7517130" cy="4228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5765" y="1248410"/>
            <a:ext cx="1624330" cy="271192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平等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团结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互助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和谐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82" name="矩形 101381"/>
          <p:cNvSpPr/>
          <p:nvPr/>
        </p:nvSpPr>
        <p:spPr>
          <a:xfrm>
            <a:off x="1285875" y="539750"/>
            <a:ext cx="10563860" cy="2957195"/>
          </a:xfrm>
          <a:prstGeom prst="rect">
            <a:avLst/>
          </a:prstGeom>
          <a:ln w="76200" cmpd="thinThick"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西藏的古老文明和神秘，让英国人想掠为己有。</a:t>
            </a:r>
            <a:endParaRPr lang="zh-CN" altLang="en-US" sz="40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以罗克曼为首的英国远征军进攻西藏，</a:t>
            </a:r>
            <a:endParaRPr lang="zh-CN" altLang="en-US" sz="40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成千上万的西藏人民不畏强暴，为保卫家园，</a:t>
            </a:r>
            <a:endParaRPr lang="zh-CN" altLang="en-US" sz="40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保卫领土完整，与英军展开了浴血奋战。</a:t>
            </a:r>
            <a:endParaRPr lang="zh-CN" altLang="en-US" sz="40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1381" name="图片 101380" descr="H:\道德与法治\八上\第八课 民族情谊之深\timg.jpgtimg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58920" y="4312920"/>
            <a:ext cx="3649345" cy="2537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0" name="文本框 101379"/>
          <p:cNvSpPr txBox="1"/>
          <p:nvPr/>
        </p:nvSpPr>
        <p:spPr>
          <a:xfrm>
            <a:off x="7981315" y="3768090"/>
            <a:ext cx="3777615" cy="193802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4000" b="1" dirty="0">
                <a:latin typeface="Arial" panose="020B0604020202020204" pitchFamily="34" charset="0"/>
              </a:rPr>
              <a:t>各族人民奋勇御敌</a:t>
            </a:r>
            <a:r>
              <a:rPr lang="en-US" altLang="zh-CN" sz="4000" b="1" dirty="0">
                <a:latin typeface="Arial" panose="020B0604020202020204" pitchFamily="34" charset="0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</a:rPr>
              <a:t>共同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保卫了祖国的边疆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 descr="暴风截图201710171054135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" y="4312920"/>
            <a:ext cx="405765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bldLvl="0" animBg="1"/>
      <p:bldP spid="101382" grpId="0" bldLvl="0" animBg="1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</Words>
  <Paragraphs>45</Paragraphs>
  <Slides>12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 Light</vt:lpstr>
      <vt:lpstr>Times New Roman</vt:lpstr>
      <vt:lpstr>汉鼎简行书</vt:lpstr>
      <vt:lpstr>黑体</vt:lpstr>
      <vt:lpstr>隶书</vt:lpstr>
      <vt:lpstr>Tahoma</vt:lpstr>
      <vt:lpstr>微软雅黑</vt:lpstr>
      <vt:lpstr>Arial Unicode MS</vt:lpstr>
      <vt:lpstr>清风素材 https://12sc.taobao.com</vt:lpstr>
      <vt:lpstr>PowerPoint.Slide.8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lenovo</cp:lastModifiedBy>
  <dcterms:created xsi:type="dcterms:W3CDTF">2015-07-13T02:37:00Z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