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280" r:id="rId3"/>
    <p:sldId id="283" r:id="rId5"/>
    <p:sldId id="285" r:id="rId6"/>
    <p:sldId id="287" r:id="rId7"/>
    <p:sldId id="288"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5" r:id="rId22"/>
    <p:sldId id="303" r:id="rId23"/>
    <p:sldId id="304" r:id="rId24"/>
    <p:sldId id="306" r:id="rId25"/>
    <p:sldId id="307" r:id="rId26"/>
    <p:sldId id="308" r:id="rId27"/>
    <p:sldId id="309" r:id="rId28"/>
    <p:sldId id="289" r:id="rId29"/>
    <p:sldId id="310" r:id="rId30"/>
    <p:sldId id="311" r:id="rId31"/>
    <p:sldId id="312" r:id="rId32"/>
    <p:sldId id="268" r:id="rId33"/>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7" d="100"/>
          <a:sy n="87" d="100"/>
        </p:scale>
        <p:origin x="66" y="312"/>
      </p:cViewPr>
      <p:guideLst>
        <p:guide orient="horz" pos="2160"/>
        <p:guide pos="3844"/>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0223978-00F3-446A-B3B1-AF0CFAA94FB7}"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BA75364-FC86-4038-8B6A-C71A1C454C4A}"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ln>
            <a:solidFill>
              <a:srgbClr val="000000">
                <a:alpha val="100000"/>
              </a:srgbClr>
            </a:solidFill>
            <a:miter lim="800000"/>
          </a:ln>
        </p:spPr>
      </p:sp>
      <p:sp>
        <p:nvSpPr>
          <p:cNvPr id="4099"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1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1" Type="http://schemas.openxmlformats.org/officeDocument/2006/relationships/theme" Target="../theme/theme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83" name="组合 8"/>
          <p:cNvGrpSpPr/>
          <p:nvPr/>
        </p:nvGrpSpPr>
        <p:grpSpPr>
          <a:xfrm>
            <a:off x="604684" y="1987550"/>
            <a:ext cx="6518429" cy="1533942"/>
            <a:chOff x="140173" y="2105678"/>
            <a:chExt cx="5940425" cy="1533736"/>
          </a:xfrm>
        </p:grpSpPr>
        <p:sp>
          <p:nvSpPr>
            <p:cNvPr id="25" name="矩形 24"/>
            <p:cNvSpPr>
              <a:spLocks noChangeArrowheads="1"/>
            </p:cNvSpPr>
            <p:nvPr/>
          </p:nvSpPr>
          <p:spPr bwMode="auto">
            <a:xfrm>
              <a:off x="1703859" y="2105678"/>
              <a:ext cx="3344709" cy="55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第三单元 </a:t>
              </a:r>
              <a:r>
                <a:rPr kumimoji="0" lang="en-US" altLang="zh-CN"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多彩的民族文化</a:t>
              </a:r>
              <a:endPar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140173" y="2808529"/>
              <a:ext cx="5940425"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defRPr/>
              </a:pPr>
              <a:r>
                <a:rPr kumimoji="0" lang="zh-CN" altLang="en-US" sz="4800" b="1" i="0" u="none" strike="noStrike" kern="1200" cap="none" spc="3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第九</a:t>
              </a:r>
              <a:r>
                <a:rPr lang="zh-CN" altLang="en-US" sz="4800" b="1" spc="300" dirty="0">
                  <a:solidFill>
                    <a:schemeClr val="tx1">
                      <a:lumMod val="85000"/>
                      <a:lumOff val="15000"/>
                    </a:schemeClr>
                  </a:solidFill>
                  <a:latin typeface="微软雅黑" panose="020B0503020204020204" pitchFamily="34" charset="-122"/>
                  <a:ea typeface="微软雅黑" panose="020B0503020204020204" pitchFamily="34" charset="-122"/>
                </a:rPr>
                <a:t>课 中华民族之魂</a:t>
              </a:r>
              <a:endParaRPr kumimoji="0" lang="zh-CN" altLang="en-US" sz="4800" b="1" i="0" u="none" strike="noStrike" kern="1200" cap="none" spc="3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gr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34350" y="901962"/>
            <a:ext cx="4057650" cy="5661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50434"/>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资源链接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210588" y="664956"/>
            <a:ext cx="10642282" cy="6186309"/>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重视道德修养是中华民族传统美德中的重要内容。</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大学</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中的“八目”即“格物、致知、诚意、正心、修身、齐家、治国、平天下”，是“修身、成人”思想的集中反映。</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大学</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指出：“古之欲明明德于天下者，先治其国；欲治其国者，先齐其家；欲齐其家者，先修其身；欲修其身者，先正其心；欲正其心者，先诚其意；欲诚其意者，先致其知；致知在格物。”意思是说，古代那些要想在天下弘扬光明正大品德的人，先要治理好自己的国家；要想治理好自己的国家，先要管理好自己的家庭和家族；要想管理好自己的家庭和家族，先要修养自身的品性；要想修养自身的品性，先要端正自己的心思；要想端正自己的心思，先要使自己的意念真诚；要想使自己的意念真诚，先要使自己获得知识；获得知识的途径在于认识、研究万事万物。</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49718" y="2162616"/>
            <a:ext cx="7910052"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在中华民族千古传颂的美德中，“忠”，是尽己报国的责任；“孝”，是生生不息的爱心；“诚”，是求真务实的品质； “信”，是立身兴业的基点；“礼”，是人际文明的规范；“义”，是人间正道的导向；“廉”，是清白正气的根基；“耻”，是人之为人的底线。</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82876" y="1994618"/>
            <a:ext cx="7718323"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中华民族精神在不同历史条件下奏响不同乐章。新民主主义革命时期的井冈山精神、长征精神、延安精神、红岩精神，社会主义建设和改革开放时期的雷锋精神、大庆精神、“两弹一星”精神、抗洪精神、抗击“非典”精神、载人航天精神等，这些都是民族精神主旋律的具体表现。</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46706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情景图欣赏</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9718" y="1959383"/>
            <a:ext cx="8925138" cy="3497519"/>
          </a:xfrm>
          <a:prstGeom prst="rect">
            <a:avLst/>
          </a:prstGeom>
          <a:noFill/>
          <a:ln>
            <a:noFill/>
          </a:ln>
          <a:effectLst>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7213" y="1755058"/>
            <a:ext cx="8879451" cy="3775587"/>
          </a:xfrm>
          <a:prstGeom prst="rect">
            <a:avLst/>
          </a:prstGeom>
          <a:noFill/>
          <a:ln>
            <a:noFill/>
          </a:ln>
          <a:effectLst>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9718" y="1938645"/>
            <a:ext cx="8417758" cy="3311781"/>
          </a:xfrm>
          <a:prstGeom prst="rect">
            <a:avLst/>
          </a:prstGeom>
          <a:noFill/>
          <a:ln>
            <a:noFill/>
          </a:ln>
          <a:effectLst>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49717" y="2524883"/>
            <a:ext cx="8302205" cy="1754326"/>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从以上图片中任选一幅说一说，图片的内容集中体现了我国在哪一历史时期什么样的民族精神？和同学交流自己的感受。</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00864" y="2251106"/>
            <a:ext cx="7674077"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自故以来，中华传统美德深深熔铸在以爱国主义为核心的“团结统一、爱好和平、勤劳勇敢、自强小息”的伟大民族精神之中。自尊、自信、自强的民族精神是我们的民族之魂。我们今天倡导的时代精神，是同中华传统美德一脉相承的。</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活动探究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05897" y="2010139"/>
            <a:ext cx="8647471"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“河山只在我梦萦，祖国已多年未亲近可是不管怎样，也改变不了我的中国心  洋装虽然穿在身，我心依然是中国心。我的祖先早已把我的一切，烙上中国印，长江长城，黄山黄河，在我心中重千斤。无论何时，无论何地，心中一样亲流在心里的血，澎湃着中华的声音。就算身在他乡，也改变不了我的中国心”</a:t>
            </a:r>
            <a:endParaRPr lang="en-US"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4080474" y="879187"/>
            <a:ext cx="3057247"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二、</a:t>
            </a:r>
            <a:r>
              <a:rPr lang="zh-CN" altLang="zh-CN" sz="3200" dirty="0">
                <a:latin typeface="微软雅黑" panose="020B0503020204020204" pitchFamily="34" charset="-122"/>
                <a:ea typeface="微软雅黑" panose="020B0503020204020204" pitchFamily="34" charset="-122"/>
              </a:rPr>
              <a:t>我的中国心</a:t>
            </a:r>
            <a:endParaRPr lang="zh-CN" altLang="en-US" sz="3200" dirty="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43548" y="2136339"/>
            <a:ext cx="8332839"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“长江长城，黄山黄河，在我心中重千斤。”这句歌词给我的启示：</a:t>
            </a:r>
            <a:r>
              <a:rPr lang="en-US" altLang="zh-CN" sz="2400" dirty="0">
                <a:latin typeface="微软雅黑" panose="020B0503020204020204" pitchFamily="34" charset="-122"/>
                <a:ea typeface="微软雅黑" panose="020B0503020204020204" pitchFamily="34" charset="-122"/>
              </a:rPr>
              <a:t>________________________________________________________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“洋装虽然穿在身，我心依然是中国心。”我对此的理解是：</a:t>
            </a:r>
            <a:r>
              <a:rPr lang="en-US" altLang="zh-CN" sz="2400" dirty="0">
                <a:latin typeface="微软雅黑" panose="020B0503020204020204" pitchFamily="34" charset="-122"/>
                <a:ea typeface="微软雅黑" panose="020B0503020204020204" pitchFamily="34" charset="-122"/>
              </a:rPr>
              <a:t>________________________________________________________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情景导入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549718" y="2197876"/>
            <a:ext cx="8205019"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古往今来，一个国家、一个民族要兴旺发达、自立于世界民族之林，必须具有一种高昂的民族精神。</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民族精神是鼓舞国家前进的号角，是凝聚人民力量的灵魂，是滋养民众品格的精神食粮，是一个国家、一个民族赖以生存和发展的精神支柱和不竭动力。</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97624" y="2330611"/>
            <a:ext cx="7570839"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爱国主义就是千百年来固定下来的对自己祖国的一种最深厚的感情。这种感情集中表现为对祖国的忠诚和热爱，表现为人们为争取自己祖国的独立和富强而英勇献身的奋斗精神。爱国主义是中华民族精神的核心内容。</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87485" y="1177485"/>
            <a:ext cx="9620865" cy="507831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宏志班的学生贫而不坠青云之志，始终对生活充满信心，始终铭记着社会对他们的关心。他们懂礼貌，讲文明，守纪律。他们对老师尊敬，对同学友爱，关心班集体。吃的、穿的虽然差一些，他们却不以为意，十分珍惜来之不易的学习机会。他们刻苦学习，矢志读书，除了紧张的学习之外，还抽时间参加各种社会活动，帮助那些需要帮助的人。</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“特别有礼貌，特别守纪律，特别能忍耐，特别能吃苦，特别有志气，特别有作为”是宏志班的班训。历届宏志班的学生们都表示，他们将通过各种方式来回报社会。</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07691" y="2967335"/>
            <a:ext cx="4635909" cy="1754326"/>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■结合自身学习和生活实际，分析自己应向宏志班的学生学习什么。</a:t>
            </a:r>
            <a:endParaRPr lang="zh-CN" altLang="en-US" sz="2400" dirty="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42395" y="1738609"/>
            <a:ext cx="5080905" cy="3924771"/>
          </a:xfrm>
          <a:prstGeom prst="rect">
            <a:avLst/>
          </a:prstGeom>
          <a:noFill/>
          <a:ln>
            <a:noFill/>
          </a:ln>
          <a:effectLst>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名言思考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68128" y="2504372"/>
            <a:ext cx="7718323"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唯有民魂是值得宝贵的，唯有它发扬起来，中国才有真进步。</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鲁迅</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64890" y="1570355"/>
            <a:ext cx="9060427" cy="4524315"/>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中学生是中华民族传统美德的传承者，是体现时代进步要求的新道德规范的实践者。民族精神要在我们身上得到发扬。</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中学生应从培养良好的行为习惯开始，自觉培养民族精神，把民族精神转化为基本道德习惯，努力培养热爱学习的品质以及对社会的责任感，这才是真正意义上对民族精神的弘扬。</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中华民族精神是伟大的。其伟大之处在于它支撑着中华民族创造了古代的辉煌，走出了近代的泥泞，重获现代的新生，并鼓舞我们继续奋斗，迎接中华民族的伟大复兴。</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创意空间</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658760" y="2035386"/>
            <a:ext cx="10019072" cy="3997376"/>
          </a:xfrm>
          <a:prstGeom prst="rect">
            <a:avLst/>
          </a:prstGeom>
        </p:spPr>
        <p:txBody>
          <a:bodyPr wrap="square">
            <a:spAutoFit/>
          </a:bodyPr>
          <a:lstStyle/>
          <a:p>
            <a:pPr indent="457200" algn="ctr" eaLnBrk="1" hangingPunct="1">
              <a:lnSpc>
                <a:spcPct val="150000"/>
              </a:lnSpc>
            </a:pPr>
            <a:r>
              <a:rPr lang="zh-CN" altLang="en-US" sz="2800" dirty="0">
                <a:latin typeface="微软雅黑" panose="020B0503020204020204" pitchFamily="34" charset="-122"/>
                <a:ea typeface="微软雅黑" panose="020B0503020204020204" pitchFamily="34" charset="-122"/>
              </a:rPr>
              <a:t>弘扬优秀传统文化</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作为传统道德的精华，中华传统美德具有生生不息、历久弥新的品质。</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当前最应该提倡的中华传统美德：</a:t>
            </a:r>
            <a:r>
              <a:rPr lang="en-US" altLang="zh-CN" sz="2400" dirty="0">
                <a:latin typeface="微软雅黑" panose="020B0503020204020204" pitchFamily="34" charset="-122"/>
                <a:ea typeface="微软雅黑" panose="020B0503020204020204" pitchFamily="34" charset="-122"/>
              </a:rPr>
              <a:t>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提倡的原因：</a:t>
            </a:r>
            <a:r>
              <a:rPr lang="en-US" altLang="zh-CN" sz="2400" dirty="0">
                <a:latin typeface="微软雅黑" panose="020B0503020204020204" pitchFamily="34" charset="-122"/>
                <a:ea typeface="微软雅黑" panose="020B0503020204020204" pitchFamily="34" charset="-122"/>
              </a:rPr>
              <a:t>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当前社会违背这样种美德的表现：</a:t>
            </a:r>
            <a:r>
              <a:rPr lang="en-US" altLang="zh-CN" sz="2400" dirty="0">
                <a:latin typeface="微软雅黑" panose="020B0503020204020204" pitchFamily="34" charset="-122"/>
                <a:ea typeface="微软雅黑" panose="020B0503020204020204" pitchFamily="34" charset="-122"/>
              </a:rPr>
              <a:t>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提倡和有效传承这种美德的措施：</a:t>
            </a:r>
            <a:r>
              <a:rPr lang="en-US" altLang="zh-CN" sz="2400" dirty="0">
                <a:latin typeface="微软雅黑" panose="020B0503020204020204" pitchFamily="34" charset="-122"/>
                <a:ea typeface="微软雅黑" panose="020B0503020204020204" pitchFamily="34" charset="-122"/>
              </a:rPr>
              <a:t>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1428690" y="736965"/>
            <a:ext cx="9942316" cy="5816977"/>
          </a:xfrm>
          <a:prstGeom prst="rect">
            <a:avLst/>
          </a:prstGeom>
        </p:spPr>
        <p:txBody>
          <a:bodyPr wrap="square">
            <a:spAutoFit/>
          </a:bodyPr>
          <a:lstStyle/>
          <a:p>
            <a:pPr indent="457200" eaLnBrk="1" hangingPunct="1">
              <a:lnSpc>
                <a:spcPct val="150000"/>
              </a:lnSpc>
            </a:pPr>
            <a:r>
              <a:rPr lang="zh-CN" altLang="en-US" sz="3200" dirty="0">
                <a:latin typeface="微软雅黑" panose="020B0503020204020204" pitchFamily="34" charset="-122"/>
                <a:ea typeface="微软雅黑" panose="020B0503020204020204" pitchFamily="34" charset="-122"/>
              </a:rPr>
              <a:t>单选题</a:t>
            </a:r>
            <a:endParaRPr lang="zh-CN" altLang="en-US" sz="32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．范仲淹：“先天下之忧而忧，后天下之乐而乐。”顾炎武：“天下兴亡，匹夫有责。”邓小平：“我是中国人民的儿子，我深深地爱着我的祖国和人民。”这都说明</a:t>
            </a:r>
            <a:r>
              <a:rPr lang="en-US" altLang="zh-CN"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①</a:t>
            </a:r>
            <a:r>
              <a:rPr lang="zh-CN" altLang="en-US" sz="2400" dirty="0">
                <a:latin typeface="微软雅黑" panose="020B0503020204020204" pitchFamily="34" charset="-122"/>
                <a:ea typeface="微软雅黑" panose="020B0503020204020204" pitchFamily="34" charset="-122"/>
              </a:rPr>
              <a:t>中华民族的传统美德具有生生不息、历久弥新的品质</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②随着时代的变化和实践的发展，中华民族的传统美德也在不断丰富和发展</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③中华民族的传统美德对于今天中国人的价值观念具有深刻的影响</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④国家利益和人民利益至高无上</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A.①②③④         B.③④      C.①②     D.①③       E.②④</a:t>
            </a:r>
            <a:endParaRPr lang="en-US" altLang="zh-CN" sz="2400" dirty="0">
              <a:latin typeface="微软雅黑" panose="020B0503020204020204" pitchFamily="34" charset="-122"/>
              <a:ea typeface="微软雅黑" panose="020B0503020204020204" pitchFamily="34" charset="-122"/>
            </a:endParaRPr>
          </a:p>
        </p:txBody>
      </p:sp>
      <p:sp>
        <p:nvSpPr>
          <p:cNvPr id="5" name="矩形 4"/>
          <p:cNvSpPr/>
          <p:nvPr/>
        </p:nvSpPr>
        <p:spPr>
          <a:xfrm>
            <a:off x="5525651" y="2654399"/>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6"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59858" y="1171575"/>
            <a:ext cx="8087032" cy="5078313"/>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．“我家两堵墙，前后百米长。德义中间走，礼让站两旁。”歌曲</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六尺巷</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亮相</a:t>
            </a:r>
            <a:r>
              <a:rPr lang="en-US" altLang="zh-CN" sz="2400" dirty="0">
                <a:latin typeface="微软雅黑" panose="020B0503020204020204" pitchFamily="34" charset="-122"/>
                <a:ea typeface="微软雅黑" panose="020B0503020204020204" pitchFamily="34" charset="-122"/>
              </a:rPr>
              <a:t>2016</a:t>
            </a:r>
            <a:r>
              <a:rPr lang="zh-CN" altLang="en-US" sz="2400" dirty="0">
                <a:latin typeface="微软雅黑" panose="020B0503020204020204" pitchFamily="34" charset="-122"/>
                <a:ea typeface="微软雅黑" panose="020B0503020204020204" pitchFamily="34" charset="-122"/>
              </a:rPr>
              <a:t>猴年央视春晚，受到观众好评，掀起了一股对六尺巷的关注和探访热潮。这反映了</a:t>
            </a:r>
            <a:r>
              <a:rPr lang="en-US" altLang="zh-CN"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传统美德引领先进文化发展的根本方向</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中华传统美德历久弥新</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以爱国主义为核心的传统美德是中华民族宝贵的精神财富</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人们的文化需求日趋单一化</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2775377" y="3013501"/>
            <a:ext cx="377026"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endParaRPr>
          </a:p>
        </p:txBody>
      </p:sp>
      <p:pic>
        <p:nvPicPr>
          <p:cNvPr id="5"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64889" y="2094637"/>
            <a:ext cx="7659329" cy="3416320"/>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．在我国，历来提倡“老吾老以及人之老，幼吾幼以及人之幼”这表明</a:t>
            </a:r>
            <a:r>
              <a:rPr lang="en-US" altLang="zh-CN"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崇尚尊老爱幼是中华民族的传统美德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对待传统文化应该取其精华、去其糟粕</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诚实守信是中华民族的传统美德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爱国是一种对自己祖国最深厚的情感</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4906219" y="2713082"/>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64890" y="900695"/>
            <a:ext cx="9709355" cy="5078313"/>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大美无言，草根有力”，从古至今，中华民族的传统美德常常通过平凡人不平凡的故事流传人间，彪炳史册。那些默默无闻的普通人，在生活中展现出来的善良、坚韧和信义、自强以朴实无华的“真善美”召唤着我们去追逐梦想。对此分析正确的是（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①民族精神体现了中华传统美德的精华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②善良、坚韧和信义、自强是传统美德，也是民族精神的具体表现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③民族精神自古就有， 无需培育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④民族精神具有生生不息、历久弥新的特点</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、①②④       </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、①②③      </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、①②③④      </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、②③④</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8106619" y="2727209"/>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6146"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36003" y="2435570"/>
            <a:ext cx="7762568"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屈原二十多岁的时候做了楚怀王的左徒，掌管楚国的内政外交，他主张制定宪令，联齐抗秦，这在当时是明智之策。但是，他的主张遭到别人的嫉恨，政改遇到百般阻拦。他不愿看到楚国的沦丧，又深感自己的政治理想无法实现，于是悲愤投江，享年</a:t>
            </a:r>
            <a:r>
              <a:rPr lang="en-US" altLang="zh-CN" sz="2400" dirty="0">
                <a:latin typeface="微软雅黑" panose="020B0503020204020204" pitchFamily="34" charset="-122"/>
                <a:ea typeface="微软雅黑" panose="020B0503020204020204" pitchFamily="34" charset="-122"/>
              </a:rPr>
              <a:t>62</a:t>
            </a:r>
            <a:r>
              <a:rPr lang="zh-CN" altLang="en-US" sz="2400" dirty="0">
                <a:latin typeface="微软雅黑" panose="020B0503020204020204" pitchFamily="34" charset="-122"/>
                <a:ea typeface="微软雅黑" panose="020B0503020204020204" pitchFamily="34" charset="-122"/>
              </a:rPr>
              <a:t>岁。</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4890162" y="1079242"/>
            <a:ext cx="3057247"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一、</a:t>
            </a:r>
            <a:r>
              <a:rPr lang="zh-CN" altLang="zh-CN" sz="3200" dirty="0">
                <a:latin typeface="微软雅黑" panose="020B0503020204020204" pitchFamily="34" charset="-122"/>
                <a:ea typeface="微软雅黑" panose="020B0503020204020204" pitchFamily="34" charset="-122"/>
              </a:rPr>
              <a:t>千古传美德</a:t>
            </a:r>
            <a:endParaRPr lang="zh-CN" altLang="en-US" sz="3200" dirty="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8"/>
          <p:cNvSpPr>
            <a:spLocks noChangeArrowheads="1"/>
          </p:cNvSpPr>
          <p:nvPr userDrawn="1"/>
        </p:nvSpPr>
        <p:spPr bwMode="auto">
          <a:xfrm>
            <a:off x="2646363" y="2373313"/>
            <a:ext cx="777081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6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谢谢观看！</a:t>
            </a:r>
            <a:endParaRPr kumimoji="0" lang="zh-CN" altLang="en-US" sz="5400" b="1" i="0" u="none" strike="noStrike" kern="1200" cap="none" spc="6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24736" y="1171574"/>
            <a:ext cx="4264435" cy="5260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950278" y="2970244"/>
            <a:ext cx="6096000" cy="1689052"/>
          </a:xfrm>
          <a:prstGeom prst="rect">
            <a:avLst/>
          </a:prstGeom>
        </p:spPr>
        <p:txBody>
          <a:bodyPr>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屈原身上体现出了中华民族哪些方面的美德？</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每年的端午节，人们为什么要纪念屈原？</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94386" y="1988855"/>
            <a:ext cx="8514735"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中华民族在自己的发展历程中，形成了代代传承的美德，如敬业乐群、公而忘私的奉献精神；天下兴亡、匹夫有责的爱国情操；自强不息、艰苦奋斗的昂扬锐气；鞠躬尽瘁、死而后已的为政风范；厚德载物、道济天下的广阔胸襟；奋不顾身、舍生取义的英雄气概；大道之行、天下为公的理想信念。从这些价值取向中，可以感受到中华传统美德的力量所在。</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35394" y="2393192"/>
            <a:ext cx="7777316"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在今天，我们要大力弘扬民族精神和时代精神，深入开展爱国主义、集体主义、社会主义教育，丰富人民精神世界，增强人民精神力量，倡导富强、民主、文明、和谐，倡导自由、平等、公正、法治，倡导爱国、敬业、诚信、友善，积极培育和践行社会主义核心价值观。</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活动探究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2826877"/>
            <a:ext cx="7851058" cy="1200329"/>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下列名言分别体现了中华民族哪些方面的传统美德？将右面的名言与左面的中华民族传统美德对应连线。</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8761" y="1375187"/>
            <a:ext cx="2497394" cy="4459041"/>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爱国主义</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远大志向</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诚实守信</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勤俭节约</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爱好学习</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团结友善</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知错能改</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自强不息</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4596580" y="963660"/>
            <a:ext cx="7128387" cy="5632311"/>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位卑未敢忘忧国。</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病起书怀</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人谁无过？过而能改，善莫大焉。</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左传</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学而不思则罔，思而不学则殆。</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论语</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与朋友交，言而有信。</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论语</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胜人者有力，自胜者强。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道德经</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天时不如地利，地利不如人和。</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孟子</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一粥一饭，当思来之不易；半丝半缕，恒念物力维艰。</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治家格言</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古之立大事者，不惟有超世之才，亦必有坚忍不拔之志。</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晁错论</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cxnSp>
        <p:nvCxnSpPr>
          <p:cNvPr id="6" name="直接箭头连接符 5"/>
          <p:cNvCxnSpPr/>
          <p:nvPr/>
        </p:nvCxnSpPr>
        <p:spPr bwMode="auto">
          <a:xfrm flipV="1">
            <a:off x="1907458" y="1375187"/>
            <a:ext cx="2689122" cy="335626"/>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8" name="直接箭头连接符 7"/>
          <p:cNvCxnSpPr/>
          <p:nvPr/>
        </p:nvCxnSpPr>
        <p:spPr bwMode="auto">
          <a:xfrm flipV="1">
            <a:off x="1907458" y="1991032"/>
            <a:ext cx="2689122" cy="3023420"/>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10" name="直接箭头连接符 9"/>
          <p:cNvCxnSpPr/>
          <p:nvPr/>
        </p:nvCxnSpPr>
        <p:spPr bwMode="auto">
          <a:xfrm flipV="1">
            <a:off x="1907458" y="2462981"/>
            <a:ext cx="2812026" cy="1430593"/>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12" name="直接箭头连接符 11"/>
          <p:cNvCxnSpPr/>
          <p:nvPr/>
        </p:nvCxnSpPr>
        <p:spPr bwMode="auto">
          <a:xfrm>
            <a:off x="1907458" y="2772697"/>
            <a:ext cx="2812026" cy="162232"/>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14" name="直接箭头连接符 13"/>
          <p:cNvCxnSpPr/>
          <p:nvPr/>
        </p:nvCxnSpPr>
        <p:spPr bwMode="auto">
          <a:xfrm flipV="1">
            <a:off x="1907458" y="3604707"/>
            <a:ext cx="2689122" cy="1925938"/>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16" name="直接箭头连接符 15"/>
          <p:cNvCxnSpPr/>
          <p:nvPr/>
        </p:nvCxnSpPr>
        <p:spPr bwMode="auto">
          <a:xfrm>
            <a:off x="1907458" y="3333135"/>
            <a:ext cx="2812026" cy="1460091"/>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18" name="直接箭头连接符 17"/>
          <p:cNvCxnSpPr/>
          <p:nvPr/>
        </p:nvCxnSpPr>
        <p:spPr bwMode="auto">
          <a:xfrm>
            <a:off x="1907458" y="2271252"/>
            <a:ext cx="2812026" cy="3672348"/>
          </a:xfrm>
          <a:prstGeom prst="straightConnector1">
            <a:avLst/>
          </a:prstGeom>
          <a:solidFill>
            <a:schemeClr val="accent1"/>
          </a:solidFill>
          <a:ln w="9525" cap="flat" cmpd="sng" algn="ctr">
            <a:solidFill>
              <a:srgbClr val="FF0000"/>
            </a:solidFill>
            <a:prstDash val="solid"/>
            <a:round/>
            <a:headEnd type="none" w="med" len="med"/>
            <a:tailEnd type="arrow"/>
          </a:ln>
        </p:spPr>
      </p:cxnSp>
      <p:cxnSp>
        <p:nvCxnSpPr>
          <p:cNvPr id="20" name="直接箭头连接符 19"/>
          <p:cNvCxnSpPr/>
          <p:nvPr/>
        </p:nvCxnSpPr>
        <p:spPr bwMode="auto">
          <a:xfrm flipV="1">
            <a:off x="1907458" y="4107426"/>
            <a:ext cx="2812026" cy="331839"/>
          </a:xfrm>
          <a:prstGeom prst="straightConnector1">
            <a:avLst/>
          </a:prstGeom>
          <a:solidFill>
            <a:schemeClr val="accent1"/>
          </a:solidFill>
          <a:ln w="9525" cap="flat" cmpd="sng" algn="ctr">
            <a:solidFill>
              <a:srgbClr val="FF0000"/>
            </a:solidFill>
            <a:prstDash val="solid"/>
            <a:round/>
            <a:headEnd type="none" w="med" len="med"/>
            <a:tailEnd type="arrow"/>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325328" y="2760858"/>
            <a:ext cx="7334865" cy="1754326"/>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中华民族传统美德是我国劳动人民在长期生活实践中形成的优良品德。它规范人们的言行，调整人际关系，促进社会和谐发展。</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笔筒.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3368" y="4834080"/>
            <a:ext cx="1838632" cy="2023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3663</Words>
  <Paragraphs>168</Paragraphs>
  <Slides>30</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微软雅黑</vt:lpstr>
      <vt:lpstr>Calibri Light</vt:lpstr>
      <vt:lpstr>Calibri</vt:lpstr>
      <vt:lpstr>Arial Unicode MS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2017-10-18T05:46:39Z</dcterms:created>
  <dcterms:modified xsi:type="dcterms:W3CDTF">2018-08-11T20:54:06Z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