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4"/>
  </p:handoutMasterIdLst>
  <p:sldIdLst>
    <p:sldId id="280" r:id="rId3"/>
    <p:sldId id="283" r:id="rId5"/>
    <p:sldId id="285" r:id="rId6"/>
    <p:sldId id="287" r:id="rId7"/>
    <p:sldId id="288" r:id="rId8"/>
    <p:sldId id="290" r:id="rId9"/>
    <p:sldId id="291" r:id="rId10"/>
    <p:sldId id="292" r:id="rId11"/>
    <p:sldId id="293" r:id="rId12"/>
    <p:sldId id="294" r:id="rId13"/>
    <p:sldId id="295" r:id="rId14"/>
    <p:sldId id="296" r:id="rId15"/>
    <p:sldId id="297" r:id="rId16"/>
    <p:sldId id="298" r:id="rId17"/>
    <p:sldId id="299" r:id="rId18"/>
    <p:sldId id="300" r:id="rId19"/>
    <p:sldId id="301" r:id="rId20"/>
    <p:sldId id="302" r:id="rId21"/>
    <p:sldId id="303" r:id="rId22"/>
    <p:sldId id="304" r:id="rId23"/>
    <p:sldId id="305" r:id="rId24"/>
    <p:sldId id="306" r:id="rId25"/>
    <p:sldId id="307" r:id="rId26"/>
    <p:sldId id="308" r:id="rId27"/>
    <p:sldId id="289" r:id="rId28"/>
    <p:sldId id="309" r:id="rId29"/>
    <p:sldId id="310" r:id="rId30"/>
    <p:sldId id="311" r:id="rId31"/>
    <p:sldId id="312" r:id="rId32"/>
    <p:sldId id="268" r:id="rId33"/>
  </p:sldIdLst>
  <p:sldSz cx="12192000" cy="6858000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65" d="100"/>
          <a:sy n="65" d="100"/>
        </p:scale>
        <p:origin x="-906" y="-114"/>
      </p:cViewPr>
      <p:guideLst>
        <p:guide orient="horz" pos="2160"/>
        <p:guide pos="384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223978-00F3-446A-B3B1-AF0CFAA94FB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BA75364-FC86-4038-8B6A-C71A1C454C4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1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1" Type="http://schemas.openxmlformats.org/officeDocument/2006/relationships/theme" Target="../theme/theme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7.xml"/><Relationship Id="rId1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0.xml"/><Relationship Id="rId1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1.xml"/><Relationship Id="rId1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2.xml"/><Relationship Id="rId1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4.xml"/><Relationship Id="rId1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6.xml"/><Relationship Id="rId1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7.xml"/><Relationship Id="rId1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8.xml"/><Relationship Id="rId1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9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83" name="组合 8"/>
          <p:cNvGrpSpPr/>
          <p:nvPr/>
        </p:nvGrpSpPr>
        <p:grpSpPr>
          <a:xfrm>
            <a:off x="604684" y="1987550"/>
            <a:ext cx="6518429" cy="1533942"/>
            <a:chOff x="140173" y="2105678"/>
            <a:chExt cx="5940425" cy="1533736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3859" y="2105678"/>
              <a:ext cx="3344709" cy="553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第三单元 </a:t>
              </a:r>
              <a:r>
                <a:rPr kumimoji="0" lang="en-US" altLang="zh-CN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· </a:t>
              </a:r>
              <a:r>
                <a:rPr kumimoji="0" lang="zh-CN" altLang="en-US" sz="20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多彩的民族文化</a:t>
              </a:r>
              <a:endPara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140173" y="2808529"/>
              <a:ext cx="5940425" cy="8308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 eaLnBrk="1" hangingPunct="1">
                <a:defRPr/>
              </a:pPr>
              <a:r>
                <a:rPr kumimoji="0" lang="zh-CN" altLang="en-US" sz="4800" b="1" i="0" u="none" strike="noStrike" kern="1200" cap="none" spc="30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第十</a:t>
              </a:r>
              <a:r>
                <a:rPr lang="zh-CN" altLang="en-US" sz="48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 七</a:t>
              </a:r>
              <a:r>
                <a:rPr lang="zh-CN" altLang="en-US" sz="4800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彩文化</a:t>
              </a:r>
              <a:endParaRPr kumimoji="0" lang="zh-CN" altLang="en-US" sz="4800" b="1" i="0" u="none" strike="noStrike" kern="1200" cap="none" spc="30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4350" y="901962"/>
            <a:ext cx="4057650" cy="5661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事例探究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98647" y="2690336"/>
            <a:ext cx="739385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同国家，拥有不同的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文化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。谈到中国，人们会想到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长城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；聊起印度，人们一定忘不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了泰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姬陵；谈及埃及，人们一定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绕不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开金字塔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图片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5291" y="3783310"/>
            <a:ext cx="3416710" cy="3074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探究思考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4223" y="2028210"/>
            <a:ext cx="5159016" cy="37978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761999" y="3014152"/>
            <a:ext cx="521109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同国家或地区有不同的文化特征，与同学分享自己了解的其他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国家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具有代表性的文化名人、传统节日、建筑及风俗习惯等。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探究新知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71368" y="2637107"/>
            <a:ext cx="70104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同民族文化之间的交流、借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鉴和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融合，是世界文化不断进步的重要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因素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。中华文化也是在不断学习和吸收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外来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文化的过程中发展进步的。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图片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5291" y="3783310"/>
            <a:ext cx="3416710" cy="3074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名言思考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78193" y="2386384"/>
            <a:ext cx="770357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旅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行的目的是“看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”看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就意味着增进对其他民族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、文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化和地方的了解与评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价。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——【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古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希腊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梭伦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图片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5291" y="3783310"/>
            <a:ext cx="3416710" cy="3074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情景图欣赏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0505" y="1846621"/>
            <a:ext cx="9445589" cy="3934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探究思考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49718" y="2505670"/>
            <a:ext cx="751184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观察国家体育场的图片，其体现了中西方文化融合的地方有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___________________________________________________________________________________________________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图片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5291" y="3783310"/>
            <a:ext cx="3416710" cy="3074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资源链接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56132" y="2075150"/>
            <a:ext cx="858847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国是一个多民族、多语言、多方言的国家，共有八十余种语言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、三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十余种文字。各民族文化相互交流借鉴，共同发展，形成了多元统一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的中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华文化特性。随着中国的蓬勃发展，世界上学习、使用中国语言的外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国人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也越来越多。目前，世界上除中国外已有超过一万所大学开设了关于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中国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语言的专业或课程，汉语已成为美国的第二大外语。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图片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5291" y="3783310"/>
            <a:ext cx="3416710" cy="3074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情景图欣赏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275743" y="1044262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zh-CN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尊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重不同的文化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282" y="2114857"/>
            <a:ext cx="10234905" cy="3946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探究思考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8558" y="1962149"/>
            <a:ext cx="4879466" cy="3494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498322" y="2551836"/>
            <a:ext cx="6096000" cy="224305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选一幅图，说一说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：哪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些国家的人是按图中使用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餐具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的方式就餐的？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列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举一个国家的风俗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习惯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、文物古迹、文学艺术等，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与同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学一起交流。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探究新知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10505" y="1796449"/>
            <a:ext cx="971805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各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民族文化都是人类的精神财富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，各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有特点和优点。我们尊重不同文化的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差异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，就要尊重不同民族的语言文字、宗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教信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仰、生活方式和风俗习惯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善于学习和借鉴其他民族的优秀文化。中华文化是世界文化的重要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组成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部分。我国文化的发展，不能离开人类文明的发展。要开展多种形式的对外文化交流，博采各国文化之所长，特别要善于吸收发达国家中那些为现代社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会所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需要而又适合我国国情的文明成果，同时向世界展示中华文化建设的成就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，坚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决抵制各种腐朽思想文化的侵蚀。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情景导入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77845" y="2286366"/>
            <a:ext cx="730536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世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界是一幅美丽的画卷，七彩颜色是它的基本元素；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世界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一部规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模宏大的交响乐，不同音符是它的基本单位。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世界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上每个民族、每个国家都有自己独特的文化。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同肤色，不同民族，不同语言，不同信仰，构成了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异彩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纷呈的世界。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图片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5291" y="3783310"/>
            <a:ext cx="3416710" cy="3074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名言思考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09135" y="2731361"/>
            <a:ext cx="721687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各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美其美，美人之美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，美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美与共，天下大同。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       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一费孝通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图片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5291" y="3783310"/>
            <a:ext cx="3416710" cy="3074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资源链接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56132" y="1771378"/>
            <a:ext cx="8588477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ctr" eaLnBrk="1" hangingPunct="1"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各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国的风俗习惯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同的国家和民族，由于不同的历史、文化、宗教等因素，各有特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殊的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风俗习惯和礼节。例如，信奉伊斯兰教的民众不食猪肉；印度、印度尼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西亚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、马里以及阿拉伯国家的人们，不用左手与他人接触或传递东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西；一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些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筷子进食的东方国家，用餐时不能把筷子插在饭碗中间；伊朗称好不伸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大拇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指；保加利亚、尼泊尔等一些国家摇头表示称赞，点头表示不同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意。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图片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5291" y="3783310"/>
            <a:ext cx="3416710" cy="3074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725562" y="1751984"/>
            <a:ext cx="7713406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ctr" eaLnBrk="1" hangingPunct="1"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不同国家的见面礼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同的国家、不同的民族有着不同的风俗习惯和礼仪。在信仰佛教的东南亚国家里，见面时行双手合十礼；在日本，人们不习惯于身体接触而行鞠躬礼；在波兰，男女之间见面，男子要吻妇女的手致意；在欧美国家，熟人见面有拥抱的习惯。而世界上大多数国家的人见面是以握手致意的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资源链接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5" name="Picture 2" descr="D:\做书人与自然\道德与法治资源\2017\2017\png\图片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5291" y="3783310"/>
            <a:ext cx="3416710" cy="3074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资源链接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61426" y="1241951"/>
            <a:ext cx="9207911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ctr" eaLnBrk="1" hangingPunct="1"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鲜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花：各国风俗有不同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鲜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花文雅而又时尚。但是，由于各个国家文化和习俗的差异，相同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的鲜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花也许代表不同的含义。所以，把鲜花当作礼品馈赠友人时，应当首先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了解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鲜花所表示的含义。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玫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瑰在许多国家都是赠送亲友、用以表达一种美好感情的礼物。但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在印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度和欧洲一些国家，玫瑰却作为对死者虔诚的悼念品。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兰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花是很多国家的国花，例如新加坡、哥伦比亚等国。然而，在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巴西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，绛紫色的兰花却是用于丧葬的。菊花为许多亚洲国家的人们所喜爱。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然而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，在拉丁美洲的一些国家中，人们却把菊花看成妖花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资源链接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87794" y="1932992"/>
            <a:ext cx="778714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在俄罗斯，送给女主人的花束一定要送单数，这会使她感到非常高兴。送给男子的花必须是高茎、颜色鲜艳的大花。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在我国的一些传统节日或喜庆日子里，到亲友家做客或拜访时，送的花束色彩要鲜艳、热烈。可选用红色、黄色、粉色、橙色等暖色调的花，切忌送整束白色系列的花束。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Picture 2" descr="D:\做书人与自然\道德与法治资源\2017\2017\png\图片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5291" y="3783310"/>
            <a:ext cx="3416710" cy="3074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创意空间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27122" y="1993941"/>
            <a:ext cx="8146025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ctr" eaLnBrk="1" hangingPunct="1"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共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享世界文化之美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介绍一种自己了解的我国文化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    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析这种文化的独特之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处。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介绍一种自己了解的他国文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化。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分析这种文化的独特之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处。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图片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5291" y="3783310"/>
            <a:ext cx="3416710" cy="3074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课堂检测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61426" y="803219"/>
            <a:ext cx="8898195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单选题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．田园风光、工业革命、披头士、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猜火车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007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、“憨豆先生”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一个个令英国人引以为傲的文化符号逐一登场。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27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日晚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著名导演丹尼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博伊尔以“奇迹之岛”为主题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在伦敦奥运会开幕式上向全世界呈现了一场视觉盛宴。此次奥运会开幕式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说明世界文化呈现多元和谐局面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标志着各种文化的差异正在消失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让世界进一步了解了英国文化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说明英国文化是世界上最优秀的文化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106585" y="3809914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pic>
        <p:nvPicPr>
          <p:cNvPr id="5" name="Picture 2" descr="D:\做书人与自然\道德与法治资源\2017\2017\png\图片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5291" y="3783310"/>
            <a:ext cx="3416710" cy="3074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课堂检测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61426" y="1817638"/>
            <a:ext cx="818786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．长城、故宫、兵马俑，是中华文明留下的见证；传统节日、戏曲、剪纸、刺绣，都是活着的文化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中国有着丰富的文化遗产，加强对这些文化遗产的保护和开发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     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①有助于增强民族文化认同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②有助于增强民族自豪感和责任心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③是实现民族团结和国家统一的政治基础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④能有效抵御外来文化的传播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、①③          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、②③         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、③④           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、①②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776689" y="3013501"/>
            <a:ext cx="4187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pic>
        <p:nvPicPr>
          <p:cNvPr id="5" name="Picture 2" descr="D:\做书人与自然\道德与法治资源\2017\2017\png\图片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5291" y="3783310"/>
            <a:ext cx="3416710" cy="3074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课堂检测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07689" y="1906128"/>
            <a:ext cx="8485239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．习近平在出访时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除引用大量“志合者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不以山海为远”等“中国式语言”外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还广泛援引到访国家的谚语。这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是尊重世界文化多样性与丰富性的表现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②说明中华文化是世界上最优秀的文化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③有利于宣传中华民族优秀文化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让世界了解中国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④体现了发展先进文化的中心环节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A.②④            B.①③        C.①②③       D.①③④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748474" y="2521663"/>
            <a:ext cx="3770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pic>
        <p:nvPicPr>
          <p:cNvPr id="5" name="Picture 2" descr="D:\做书人与自然\道德与法治资源\2017\2017\png\图片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5291" y="3783310"/>
            <a:ext cx="3416710" cy="3074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课堂检测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82876" y="1581036"/>
            <a:ext cx="824926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．现代奥运会已成为世界文化交流的盛会。世界期待着我们以东方人的智慧把一场浓缩西方文明精华的盛大“礼仪”演绎给全人类。这种期待从一个侧面说明（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．文化的全球化是西方文明的全球化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．人类文化正走向多元、交融、共荣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．人类文化正在消除差异，走向统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．文化的多样性意味着文化的对立冲突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966810" y="2752495"/>
            <a:ext cx="3770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pic>
        <p:nvPicPr>
          <p:cNvPr id="9218" name="Picture 2" descr="D:\做书人与自然\道德与法治资源\2017\2017\png\图片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5291" y="3783310"/>
            <a:ext cx="3416710" cy="3074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活动探究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12065" y="1078577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zh-CN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异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彩纷呈的文化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86863" y="1953337"/>
            <a:ext cx="83517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信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封是一种文化现象，同复杂的社会文化有着深刻的联系，从侧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面反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映了一个民族的历史、语言、心理、习俗等。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3967" y="3153665"/>
            <a:ext cx="8833362" cy="3379870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8"/>
          <p:cNvSpPr>
            <a:spLocks noChangeArrowheads="1"/>
          </p:cNvSpPr>
          <p:nvPr userDrawn="1"/>
        </p:nvSpPr>
        <p:spPr bwMode="auto">
          <a:xfrm>
            <a:off x="2646363" y="2373313"/>
            <a:ext cx="7770813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60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谢谢观看！</a:t>
            </a:r>
            <a:endParaRPr kumimoji="0" lang="zh-CN" altLang="en-US" sz="5400" b="1" i="0" u="none" strike="noStrike" kern="1200" cap="none" spc="60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探究思考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49718" y="2563365"/>
            <a:ext cx="751184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一比：张莉莉和爱丽丝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 Alice)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分别来自中国和美国，她们最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近都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收到了一封信。看看她们的信封有什么不同。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说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一说：中西文化的不同在生活中还有哪些体现？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图片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5291" y="3783310"/>
            <a:ext cx="3416710" cy="3074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探究新知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20645" y="2271618"/>
            <a:ext cx="745285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世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界上不同的国家、地区和民族，在自己的历史发展过程中创造了各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自独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特的文化。文化的不同，不仅表现在语言和文字方面，还表现在日常生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活方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式和传统习俗等方面。由于文化的多样，世界才变得丰富多彩。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图片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5291" y="3783310"/>
            <a:ext cx="3416710" cy="3074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景图欣赏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5426" y="1968296"/>
            <a:ext cx="9946639" cy="3975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事例探究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8810" y="2020528"/>
            <a:ext cx="4725350" cy="3500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350838" y="2413338"/>
            <a:ext cx="6096000" cy="279704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巴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西的狂欢节、中国的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春节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和欧美一些国家的圣诞节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都是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传统节日。在节日里，人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们用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各种方式表达自己喜悦的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心情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和内心的祝福。丰富多彩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的传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统节日，体现了不同国家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的文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化特色。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探究思考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96181" y="2531014"/>
            <a:ext cx="847049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■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说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一说：在这些国家的传统节日中，人们在服饰、习俗、礼仪等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方面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有哪些特点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■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查一查：其他国家的传统节日有哪些？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图片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5291" y="3783310"/>
            <a:ext cx="3416710" cy="3074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278" y="1853534"/>
            <a:ext cx="10037270" cy="3901584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2942</Words>
  <Paragraphs>159</Paragraphs>
  <Slides>30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Calibri Light</vt:lpstr>
      <vt:lpstr>Calibri</vt:lpstr>
      <vt:lpstr>Arial Unicode MS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Administrator</cp:lastModifiedBy>
  <dcterms:created xsi:type="dcterms:W3CDTF">2017-10-18T05:47:37Z</dcterms:created>
  <dcterms:modified xsi:type="dcterms:W3CDTF">2018-08-11T20:54:06Z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2052-10.1.0.6876</vt:lpwstr>
  </property>
</Properties>
</file>