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280" r:id="rId3"/>
    <p:sldId id="283" r:id="rId5"/>
    <p:sldId id="285" r:id="rId6"/>
    <p:sldId id="287" r:id="rId7"/>
    <p:sldId id="288"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289" r:id="rId28"/>
    <p:sldId id="309" r:id="rId29"/>
    <p:sldId id="310" r:id="rId30"/>
    <p:sldId id="311" r:id="rId31"/>
    <p:sldId id="312" r:id="rId32"/>
    <p:sldId id="268" r:id="rId33"/>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7" d="100"/>
          <a:sy n="87" d="100"/>
        </p:scale>
        <p:origin x="66" y="312"/>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0223978-00F3-446A-B3B1-AF0CFAA94FB7}"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BA75364-FC86-4038-8B6A-C71A1C454C4A}"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ln>
            <a:solidFill>
              <a:srgbClr val="000000">
                <a:alpha val="100000"/>
              </a:srgbClr>
            </a:solidFill>
            <a:miter lim="800000"/>
          </a:ln>
        </p:spPr>
      </p:sp>
      <p:sp>
        <p:nvSpPr>
          <p:cNvPr id="4099"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1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1" Type="http://schemas.openxmlformats.org/officeDocument/2006/relationships/theme" Target="../theme/theme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83" name="组合 8"/>
          <p:cNvGrpSpPr/>
          <p:nvPr/>
        </p:nvGrpSpPr>
        <p:grpSpPr>
          <a:xfrm>
            <a:off x="604684" y="1987550"/>
            <a:ext cx="6518429" cy="1533942"/>
            <a:chOff x="140173" y="2105678"/>
            <a:chExt cx="5940425" cy="1533736"/>
          </a:xfrm>
        </p:grpSpPr>
        <p:sp>
          <p:nvSpPr>
            <p:cNvPr id="25" name="矩形 24"/>
            <p:cNvSpPr>
              <a:spLocks noChangeArrowheads="1"/>
            </p:cNvSpPr>
            <p:nvPr/>
          </p:nvSpPr>
          <p:spPr bwMode="auto">
            <a:xfrm>
              <a:off x="1703859" y="2105678"/>
              <a:ext cx="3344709" cy="55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第四单</a:t>
              </a: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元 </a:t>
              </a:r>
              <a:r>
                <a:rPr kumimoji="0" lang="en-US" altLang="zh-CN"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遵守生活的约定</a:t>
              </a:r>
              <a:endPar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140173" y="2808529"/>
              <a:ext cx="5940425"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defRPr/>
              </a:pPr>
              <a:r>
                <a:rPr kumimoji="0" lang="zh-CN" altLang="en-US" sz="4800" b="1" i="0" u="none" strike="noStrike" kern="1200" cap="none" spc="3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第十二</a:t>
              </a:r>
              <a:r>
                <a:rPr lang="zh-CN" altLang="en-US" sz="4800" b="1" spc="300">
                  <a:solidFill>
                    <a:schemeClr val="tx1">
                      <a:lumMod val="85000"/>
                      <a:lumOff val="15000"/>
                    </a:schemeClr>
                  </a:solidFill>
                  <a:latin typeface="微软雅黑" panose="020B0503020204020204" pitchFamily="34" charset="-122"/>
                  <a:ea typeface="微软雅黑" panose="020B0503020204020204" pitchFamily="34" charset="-122"/>
                </a:rPr>
                <a:t>课 人言为信</a:t>
              </a:r>
              <a:endParaRPr kumimoji="0" lang="zh-CN" altLang="en-US" sz="4800" b="1" i="0" u="none" strike="noStrike" kern="1200" cap="none" spc="3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gr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34350" y="901962"/>
            <a:ext cx="4057650" cy="5661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68128" y="2495386"/>
            <a:ext cx="7600335"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●说一说：诚信经营对于企业生存和发展有什么重要意义？</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●想一想：诚信对一个国家在国际交往中的作用是什么？</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镜头回放</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971367" y="2437437"/>
            <a:ext cx="7718323"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有一位中国学生去德国留学，学习成绩非常优秀，毕业后却找不到工作他很纳闷，也很不服气，去问原因  人家告诉他，我们不是对你的学识和才能不满，而是因为我们查到你有三次乘坐公共交通车辆逃票的记录。</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49718" y="2498607"/>
            <a:ext cx="7703574"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诚信是交往之道。养成溅信品德，坚持减信做事，才能获得信任和尊重，才能有利于交往和合作，才能享有信誉和成功。从这个意义上说，诚信也是合作之道，是正当的竞争之道。</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79637" y="1571685"/>
            <a:ext cx="8794956" cy="390504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一名顾客在一家汽车维修店修车后说： “在我的账单上多写点零件，回公司报销后，有你一份好处。”但遭到店主的婉拒顾客又说： “我的生意不算小，会常来。你肯定能赚很多钱！”店主仍不为所动。“我看你是太傻了。”顾客说。店主火了，请顾客离开。这时顾客露出微笑并满怀敬佩地握住店主的手说：“对不起，我是一家运输公司的老板，我一直在寻找一个固定的、信得过的维修店，今天我终于找到了这样的维修店！”</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526027" y="2538361"/>
            <a:ext cx="6184489"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●如果这位顾客真的走了，店主会不会后悔呢？</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●有人认为：店主讲诚信是为了赚更多的钱。你是如何认识的？</a:t>
            </a:r>
            <a:endParaRPr lang="zh-CN" altLang="en-US" sz="24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64773" y="2120750"/>
            <a:ext cx="4653265" cy="3697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46706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情景图欣赏</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7231" y="1570355"/>
            <a:ext cx="8138653" cy="44911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950278" y="2642870"/>
            <a:ext cx="9144000"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●这种现象存在于我们生活中吗？反思自己是否曾经怀疑过他人的话。</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●如果我经常被别人怀疑，我的感受是：</a:t>
            </a:r>
            <a:r>
              <a:rPr lang="en-US" altLang="zh-CN" sz="2400" dirty="0">
                <a:latin typeface="微软雅黑" panose="020B0503020204020204" pitchFamily="34" charset="-122"/>
                <a:ea typeface="微软雅黑" panose="020B0503020204020204" pitchFamily="34" charset="-122"/>
              </a:rPr>
              <a:t>___________________________________________________________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30362" y="1570355"/>
            <a:ext cx="9144000" cy="4524315"/>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不仅是一个人的基本道德品质、一种普遍的社会道德要求，还是社会主义和谐社会的重要特征。在社会生活中，离不开人际交往，而人际交往必须遵守共同的道德规范。只有人人诚实，才能形成良好的社会风气，才能建立良好的社会秩序。</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诚信者多助，失信者寡助。诚信，就个人而言，是高尚的人格力量；就企业而言，是宝贵的无形资产；就社会而言，是社会和谐有序发展的基石；就国家而言，是良好的国际形象，是一张走向世界的通行证。</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名言思考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446479" y="2460125"/>
            <a:ext cx="9437830" cy="1754326"/>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建立健全社会征信体系，褒扬诚信，惩戒失信。</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中共中央关于全面深化改革若干重大问题的决定</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46706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情景图欣赏</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550654" y="1171575"/>
            <a:ext cx="2656496"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二、</a:t>
            </a:r>
            <a:r>
              <a:rPr lang="zh-CN" altLang="zh-CN" sz="3200" dirty="0">
                <a:latin typeface="微软雅黑" panose="020B0503020204020204" pitchFamily="34" charset="-122"/>
                <a:ea typeface="微软雅黑" panose="020B0503020204020204" pitchFamily="34" charset="-122"/>
              </a:rPr>
              <a:t>诚信做人</a:t>
            </a:r>
            <a:endParaRPr lang="zh-CN" altLang="en-US" sz="3200" dirty="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73950" y="2277244"/>
            <a:ext cx="7069701" cy="3867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情景导入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549718" y="2448598"/>
            <a:ext cx="7865806"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人性之美莫过于诚，诚为一切善法之源；人性之贵莫过于信，信乃人生立世之本。踏踏实实做事，堂堂正正做人，心中多坦然。</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诚实守信是中华民族的传统美德，也是做人的基本准则。</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94386" y="2345360"/>
            <a:ext cx="8264013"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考试时，小郑遇到了不会做的题。他想，考试作弊是小事，小事失信，大事守信就行了。于是，就偷偷地翻起了课本。</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●作弊是小事吗？小事失信，大事守信可能吗？</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●班上有人作弊取得了好成绩，不作弊的人是不是吃亏了呢？</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27355" y="1738808"/>
            <a:ext cx="9719187" cy="4524315"/>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诚信做人，就是要对己诚实、对人守信。</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对己诚实，在于不自欺、不说谎、不作假，实事求是。实事求是才能反映事物的本来面目，做老实人、办老实事，就要从事物的本来面目出发．如果出于个人私利违背实事求是的原则，很可能会损害他人或集体的利益。只有对自己诚实才能对他人诚实。</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对人守信，在于言行一致，承诺的事情一定要做到。承诺是一件严肃的事情，在没有把握达到别人的要求时，我们不要轻易许下诺言；一旦有所承诺，应该努力兑现；遇到失误，要勇于承担责任，知错就改。</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82878" y="2690336"/>
            <a:ext cx="7482348"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诚信做人需要智慧。在现实生活中，往往会发生诚实者受到欺骗的情况。为了避免这种情况的发生，我们要将诚信与智慧结合起来，必要时用灵活的方法保护自己。</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资源链接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49717" y="671691"/>
            <a:ext cx="9909779" cy="6186309"/>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并不意味着放弃自己的隐私权。每个人都有自己的内心秘密，诚信并不意味着要公布自己的全部秘密。我们一方面要恪守诚信的品质，另一方面也要尊重自己及他人的隐私。当二者发生冲突时，我们要结合具体情境，坚持原则，权衡利弊，按照实际情况妥善处理。</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诚信并不是在任何情况下，都得把整个事情的真相说出来。在某些特定的场合，当我们知道说出真相会伤害别人的感情时，真诚善意的掩饰更能实现对他人的尊重和关爱。</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坚持诚信，要讲实话如果我们的实话伤害了别人，就要考虑表达的方式  同样是实话，换一种说法，效果就大不一样。</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坚持诚信，需要勇气有些时候，坚持诚信需要付出巨大的代价，甚至会受到不公正的对待，这就要求我们有特别的勇气。</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创意空间</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182300" y="1604133"/>
            <a:ext cx="8205019" cy="4062651"/>
          </a:xfrm>
          <a:prstGeom prst="rect">
            <a:avLst/>
          </a:prstGeom>
        </p:spPr>
        <p:txBody>
          <a:bodyPr wrap="square">
            <a:spAutoFit/>
          </a:bodyPr>
          <a:lstStyle/>
          <a:p>
            <a:pPr indent="457200" algn="ctr" eaLnBrk="1" hangingPunct="1">
              <a:lnSpc>
                <a:spcPct val="150000"/>
              </a:lnSpc>
            </a:pPr>
            <a:r>
              <a:rPr lang="zh-CN" altLang="en-US" sz="2800" dirty="0">
                <a:latin typeface="微软雅黑" panose="020B0503020204020204" pitchFamily="34" charset="-122"/>
                <a:ea typeface="微软雅黑" panose="020B0503020204020204" pitchFamily="34" charset="-122"/>
              </a:rPr>
              <a:t>分享：诚信的成语与故事</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春秋时期，子贞问孔子为政之道  孔子说：“足食，足兵，民信之矣。”子责问： “必小得已而去，于斯三者何先？”孔子答道：“去兵”子贡再问：  “必不得已而去，于斯二者何先？”孔子道：“去食  自古皆有死，民无信不立。”</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历史上，有很多关于诚信的成语和故事，清收集我国古代反映“诚信”的成语和故事。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0074" y="1647634"/>
            <a:ext cx="7799900" cy="387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720165"/>
            <a:ext cx="8293510" cy="4154984"/>
          </a:xfrm>
          <a:prstGeom prst="rect">
            <a:avLst/>
          </a:prstGeom>
        </p:spPr>
        <p:txBody>
          <a:bodyPr wrap="square">
            <a:spAutoFit/>
          </a:bodyPr>
          <a:lstStyle/>
          <a:p>
            <a:pPr indent="457200" eaLnBrk="1" hangingPunct="1">
              <a:lnSpc>
                <a:spcPct val="150000"/>
              </a:lnSpc>
            </a:pPr>
            <a:r>
              <a:rPr lang="zh-CN" altLang="en-US" sz="3200" dirty="0">
                <a:latin typeface="微软雅黑" panose="020B0503020204020204" pitchFamily="34" charset="-122"/>
                <a:ea typeface="微软雅黑" panose="020B0503020204020204" pitchFamily="34" charset="-122"/>
              </a:rPr>
              <a:t>选择题：</a:t>
            </a:r>
            <a:endParaRPr lang="zh-CN" altLang="en-US" sz="32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做人要讲诚信，但做到诚信的具体条件又是复杂的。对此，下列说法正确的是    （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．大事情不能说谎，小事情可以说谎</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．善意的谎言有时能使人们的感情更融洽</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．为了表明自己的诚实，可以泄露朋友的隐私</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．不论什么情况，医生都对病人说真实的病情</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5708181" y="3185341"/>
            <a:ext cx="377026"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endParaRPr>
          </a:p>
        </p:txBody>
      </p:sp>
      <p:pic>
        <p:nvPicPr>
          <p:cNvPr id="5"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nvSpPr>
        <p:spPr>
          <a:xfrm>
            <a:off x="1177968" y="1961890"/>
            <a:ext cx="7567826" cy="2862322"/>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下图漫画</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水中之‘谜’</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告诫我们  （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．要有高超的修车技术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．要诚信创造财富</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．要掌握这一生财之“道”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．诚信只从自己利益出发</a:t>
            </a:r>
            <a:endParaRPr lang="zh-CN" altLang="en-US" sz="2400" dirty="0">
              <a:latin typeface="微软雅黑" panose="020B0503020204020204" pitchFamily="34" charset="-122"/>
              <a:ea typeface="微软雅黑" panose="020B0503020204020204" pitchFamily="34" charset="-122"/>
            </a:endParaRPr>
          </a:p>
        </p:txBody>
      </p:sp>
      <p:pic>
        <p:nvPicPr>
          <p:cNvPr id="7172" name="图片 10" descr="学科网(www.zxxk.com)--教育资源门户，提供试卷、教案、课件、论文、素材及各类教学资源下载，还有大量而丰富的教学相关资讯！"/>
          <p:cNvPicPr preferRelativeResize="0">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76245" y="3098083"/>
            <a:ext cx="3644387" cy="1901620"/>
          </a:xfrm>
          <a:custGeom>
            <a:avLst/>
            <a:gdLst>
              <a:gd name="G0" fmla="+- 0 0 0"/>
              <a:gd name="G1" fmla="+- 0 0 0"/>
              <a:gd name="G2" fmla="+- 0 0 0"/>
              <a:gd name="G3" fmla="+- 10800 0 0"/>
              <a:gd name="G4" fmla="+- 0 0 0"/>
              <a:gd name="T0" fmla="*/ 360 256 1"/>
              <a:gd name="T1" fmla="*/ 0 256 1"/>
              <a:gd name="G5" fmla="+- G2 T0 T1"/>
              <a:gd name="G6" fmla="?: G2 G2 G5"/>
              <a:gd name="G7" fmla="+- 0 0 G6"/>
              <a:gd name="G8" fmla="+- 0 0 0"/>
              <a:gd name="G9" fmla="+- 0 0 0"/>
              <a:gd name="G10" fmla="+- 0 0 2700"/>
              <a:gd name="G11" fmla="cos G10 0"/>
              <a:gd name="G12" fmla="sin G10 0"/>
              <a:gd name="G13" fmla="cos 13500 0"/>
              <a:gd name="G14" fmla="sin 13500 0"/>
              <a:gd name="G15" fmla="+- G11 10800 0"/>
              <a:gd name="G16" fmla="+- G12 10800 0"/>
              <a:gd name="G17" fmla="+- G13 10800 0"/>
              <a:gd name="G18" fmla="+- G14 10800 0"/>
              <a:gd name="G19" fmla="*/ 0 1 2"/>
              <a:gd name="G20" fmla="+- G19 5400 0"/>
              <a:gd name="G21" fmla="cos G20 0"/>
              <a:gd name="G22" fmla="sin G20 0"/>
              <a:gd name="G23" fmla="+- G21 10800 0"/>
              <a:gd name="G24" fmla="+- G12 G23 G22"/>
              <a:gd name="G25" fmla="+- G22 G23 G11"/>
              <a:gd name="G26" fmla="cos 10800 0"/>
              <a:gd name="G27" fmla="sin 10800 0"/>
              <a:gd name="G28" fmla="cos 0 0"/>
              <a:gd name="G29" fmla="sin 0 0"/>
              <a:gd name="G30" fmla="+- G26 10800 0"/>
              <a:gd name="G31" fmla="+- G27 10800 0"/>
              <a:gd name="G32" fmla="+- G28 10800 0"/>
              <a:gd name="G33" fmla="+- G29 10800 0"/>
              <a:gd name="G34" fmla="+- G19 5400 0"/>
              <a:gd name="G35" fmla="cos G34 0"/>
              <a:gd name="G36" fmla="sin G34 0"/>
              <a:gd name="G37" fmla="+/ 0 0 2"/>
              <a:gd name="T2" fmla="*/ 180 256 1"/>
              <a:gd name="T3" fmla="*/ 0 256 1"/>
              <a:gd name="G38" fmla="+- G37 T2 T3"/>
              <a:gd name="G39" fmla="?: G2 G37 G38"/>
              <a:gd name="G40" fmla="cos 10800 G39"/>
              <a:gd name="G41" fmla="sin 10800 G39"/>
              <a:gd name="G42" fmla="cos 0 G39"/>
              <a:gd name="G43" fmla="sin 0 G39"/>
              <a:gd name="G44" fmla="+- G40 10800 0"/>
              <a:gd name="G45" fmla="+- G41 10800 0"/>
              <a:gd name="G46" fmla="+- G42 10800 0"/>
              <a:gd name="G47" fmla="+- G43 10800 0"/>
              <a:gd name="G48" fmla="+- G35 10800 0"/>
              <a:gd name="G49" fmla="+- G36 10800 0"/>
              <a:gd name="T4" fmla="*/ 10800 w 21600"/>
              <a:gd name="T5" fmla="*/ 10800 h 21600"/>
              <a:gd name="T6" fmla="*/ 10800 w 21600"/>
              <a:gd name="T7" fmla="*/ 10800 h 21600"/>
              <a:gd name="T8" fmla="*/ 10800 w 21600"/>
              <a:gd name="T9" fmla="*/ 10800 h 21600"/>
              <a:gd name="T10" fmla="*/ 10800 w 21600"/>
              <a:gd name="T11" fmla="*/ 10800 h 21600"/>
              <a:gd name="T12" fmla="*/ 10800 w 21600"/>
              <a:gd name="T13" fmla="*/ 10800 h 21600"/>
              <a:gd name="T14" fmla="*/ 21600 w 21600"/>
              <a:gd name="T15" fmla="*/ 10800 h 21600"/>
              <a:gd name="T16" fmla="*/ 10800 w 21600"/>
              <a:gd name="T17" fmla="*/ 21600 h 21600"/>
              <a:gd name="T18" fmla="*/ 0 w 21600"/>
              <a:gd name="T19" fmla="*/ 10800 h 21600"/>
              <a:gd name="T20" fmla="*/ 10800 w 21600"/>
              <a:gd name="T21" fmla="*/ 0 h 21600"/>
              <a:gd name="T22" fmla="*/ 21600 w 21600"/>
              <a:gd name="T23" fmla="*/ 10799 h 21600"/>
              <a:gd name="T24" fmla="*/ 21600 w 21600"/>
              <a:gd name="T25" fmla="*/ 10800 h 21600"/>
              <a:gd name="T26" fmla="*/ 24300 w 21600"/>
              <a:gd name="T27" fmla="*/ 10800 h 21600"/>
              <a:gd name="T28" fmla="*/ 16200 w 21600"/>
              <a:gd name="T29" fmla="*/ 18900 h 21600"/>
              <a:gd name="T30" fmla="*/ 8100 w 21600"/>
              <a:gd name="T31" fmla="*/ 10800 h 21600"/>
              <a:gd name="T32" fmla="*/ 10800 w 21600"/>
              <a:gd name="T33" fmla="*/ 10800 h 21600"/>
              <a:gd name="T34" fmla="*/ 3163 w 21600"/>
              <a:gd name="T35" fmla="*/ 3163 h 21600"/>
              <a:gd name="T36" fmla="*/ 18437 w 21600"/>
              <a:gd name="T37" fmla="*/ 18437 h 21600"/>
            </a:gdLst>
            <a:ahLst/>
            <a:cxnLst>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21600" h="21600">
                <a:moveTo>
                  <a:pt x="10800" y="10800"/>
                </a:moveTo>
                <a:cubicBezTo>
                  <a:pt x="10800" y="10800"/>
                  <a:pt x="10800" y="10800"/>
                  <a:pt x="10800" y="10800"/>
                </a:cubicBezTo>
                <a:cubicBezTo>
                  <a:pt x="10800" y="10800"/>
                  <a:pt x="10800" y="10800"/>
                  <a:pt x="10800" y="10800"/>
                </a:cubicBezTo>
                <a:cubicBezTo>
                  <a:pt x="10800" y="10800"/>
                  <a:pt x="10800" y="10800"/>
                  <a:pt x="10800" y="10800"/>
                </a:cubicBezTo>
                <a:cubicBezTo>
                  <a:pt x="10800" y="10800"/>
                  <a:pt x="10800" y="10800"/>
                  <a:pt x="10800" y="10800"/>
                </a:cubicBezTo>
                <a:lnTo>
                  <a:pt x="21600" y="10800"/>
                </a:lnTo>
                <a:cubicBezTo>
                  <a:pt x="21600" y="16764"/>
                  <a:pt x="16764" y="21600"/>
                  <a:pt x="10800" y="21600"/>
                </a:cubicBezTo>
                <a:cubicBezTo>
                  <a:pt x="4835" y="21600"/>
                  <a:pt x="0" y="16764"/>
                  <a:pt x="0" y="10800"/>
                </a:cubicBezTo>
                <a:cubicBezTo>
                  <a:pt x="0" y="4835"/>
                  <a:pt x="4835" y="0"/>
                  <a:pt x="10800" y="0"/>
                </a:cubicBezTo>
                <a:cubicBezTo>
                  <a:pt x="16764" y="-1"/>
                  <a:pt x="21599" y="4835"/>
                  <a:pt x="21600" y="10799"/>
                </a:cubicBezTo>
                <a:lnTo>
                  <a:pt x="21600" y="10800"/>
                </a:lnTo>
                <a:lnTo>
                  <a:pt x="24300" y="10800"/>
                </a:lnTo>
                <a:lnTo>
                  <a:pt x="16200" y="18900"/>
                </a:lnTo>
                <a:lnTo>
                  <a:pt x="8100" y="10800"/>
                </a:lnTo>
                <a:lnTo>
                  <a:pt x="10800" y="1080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7551730" y="2079212"/>
            <a:ext cx="377026"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89354" y="1926641"/>
            <a:ext cx="7969045" cy="3970318"/>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吉林省“大学生诚信就业公益大讲堂”在师大举行。这是吉林省大学生诚信就业“百千万”工程自启动以来的第十场。说明诚信教育（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能彻底杜绝大学生的不诚信行为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．有利于增强大学生的诚信意识</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．是建设诚信社会的核心途径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推进以诚实守信为核心的法治建设</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5696850" y="3096851"/>
            <a:ext cx="377026"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endParaRPr>
          </a:p>
        </p:txBody>
      </p:sp>
      <p:pic>
        <p:nvPicPr>
          <p:cNvPr id="5"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369575" y="1371630"/>
            <a:ext cx="8323006" cy="3970318"/>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有些医生不把实情告诉患有重病的病人，而是说：“你的病并不严重，只要自己有信心就一定能治好。”下列对医生隐瞒病人病情的行为认识正确的是     （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这是医生看到不治之症的必然表现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善意的谎言并不违背诚实的道德</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这是医生推卸责任的表现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做诚实的人就不应该撒谎</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8263069" y="2620127"/>
            <a:ext cx="377026"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endParaRPr>
          </a:p>
        </p:txBody>
      </p:sp>
      <p:pic>
        <p:nvPicPr>
          <p:cNvPr id="9218"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5258576" y="1078577"/>
            <a:ext cx="2646878"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一、</a:t>
            </a:r>
            <a:r>
              <a:rPr lang="zh-CN" altLang="zh-CN" sz="3200" dirty="0">
                <a:latin typeface="微软雅黑" panose="020B0503020204020204" pitchFamily="34" charset="-122"/>
                <a:ea typeface="微软雅黑" panose="020B0503020204020204" pitchFamily="34" charset="-122"/>
              </a:rPr>
              <a:t>诚信是金</a:t>
            </a:r>
            <a:endParaRPr lang="zh-CN" altLang="en-US" sz="3200" dirty="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12217" y="2207342"/>
            <a:ext cx="6196838" cy="2423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1732201" y="5163235"/>
            <a:ext cx="8956869" cy="646331"/>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分别用“诚”“信”组词，看看这些词有什么共同的意思。</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8"/>
          <p:cNvSpPr>
            <a:spLocks noChangeArrowheads="1"/>
          </p:cNvSpPr>
          <p:nvPr userDrawn="1"/>
        </p:nvSpPr>
        <p:spPr bwMode="auto">
          <a:xfrm>
            <a:off x="2646363" y="2373313"/>
            <a:ext cx="777081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6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谢谢观看！</a:t>
            </a:r>
            <a:endParaRPr kumimoji="0" lang="zh-CN" altLang="en-US" sz="5400" b="1" i="0" u="none" strike="noStrike" kern="1200" cap="none" spc="6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236839" y="2766622"/>
            <a:ext cx="6096000" cy="1754326"/>
          </a:xfrm>
          <a:prstGeom prst="rect">
            <a:avLst/>
          </a:prstGeom>
        </p:spPr>
        <p:txBody>
          <a:bodyPr>
            <a:spAutoFit/>
          </a:bodyPr>
          <a:lstStyle/>
          <a:p>
            <a:pPr eaLnBrk="1" hangingPunct="1">
              <a:lnSpc>
                <a:spcPct val="150000"/>
              </a:lnSpc>
            </a:pPr>
            <a:r>
              <a:rPr lang="zh-CN" altLang="en-US" sz="2400" dirty="0">
                <a:latin typeface="微软雅黑" panose="020B0503020204020204" pitchFamily="34" charset="-122"/>
                <a:ea typeface="微软雅黑" panose="020B0503020204020204" pitchFamily="34" charset="-122"/>
              </a:rPr>
              <a:t>■查一查：有关诚信的名言。</a:t>
            </a:r>
            <a:endParaRPr lang="en-US" altLang="zh-CN" sz="2400" dirty="0">
              <a:latin typeface="微软雅黑" panose="020B0503020204020204" pitchFamily="34" charset="-122"/>
              <a:ea typeface="微软雅黑" panose="020B0503020204020204" pitchFamily="34" charset="-122"/>
            </a:endParaRPr>
          </a:p>
          <a:p>
            <a:pPr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eaLnBrk="1" hangingPunct="1">
              <a:lnSpc>
                <a:spcPct val="150000"/>
              </a:lnSpc>
            </a:pPr>
            <a:r>
              <a:rPr lang="zh-CN" altLang="en-US" sz="2400" dirty="0">
                <a:latin typeface="微软雅黑" panose="020B0503020204020204" pitchFamily="34" charset="-122"/>
                <a:ea typeface="微软雅黑" panose="020B0503020204020204" pitchFamily="34" charset="-122"/>
              </a:rPr>
              <a:t>■说一说：对诚信的理解。</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946787" y="1227714"/>
            <a:ext cx="8775289" cy="507831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诚实，即忠诚老实，言行与内心思想一致，实事求是，讲究信用。诚实是一种良好的道德思想、行为、品质，需要在人与人交往的过程中形成并体现。</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“减”就是真诚、诚实、诚恳。“信”就是有信义、守信用、重承诺、讲信誉。诚实与守信二者有密切联系，诚实是守信的思想基础，守信是诚实的外在表现。只有内心诚实，做事才能守信用。</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诚信就是要内诚于己，外信于人。通俗地说，诚信就是说老实话、办老实事、做老实人。</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名言思考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986115" y="2796119"/>
            <a:ext cx="7334865" cy="1754326"/>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与朋友交，言而有信。</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论语</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镜头回放</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561575" y="1571685"/>
            <a:ext cx="6709379" cy="507831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一对生活贫困的农村夫妇，在城里经营一家彩票销售站 。 一天，他们发现一张由他们垫钱，替他人购买的彩票中了</a:t>
            </a:r>
            <a:r>
              <a:rPr lang="en-US" altLang="zh-CN" sz="2400" dirty="0">
                <a:latin typeface="微软雅黑" panose="020B0503020204020204" pitchFamily="34" charset="-122"/>
                <a:ea typeface="微软雅黑" panose="020B0503020204020204" pitchFamily="34" charset="-122"/>
              </a:rPr>
              <a:t>82</a:t>
            </a:r>
            <a:r>
              <a:rPr lang="zh-CN" altLang="en-US" sz="2400" dirty="0">
                <a:latin typeface="微软雅黑" panose="020B0503020204020204" pitchFamily="34" charset="-122"/>
                <a:ea typeface="微软雅黑" panose="020B0503020204020204" pitchFamily="34" charset="-122"/>
              </a:rPr>
              <a:t>万元的大奖。这</a:t>
            </a:r>
            <a:r>
              <a:rPr lang="en-US" altLang="zh-CN" sz="2400" dirty="0">
                <a:latin typeface="微软雅黑" panose="020B0503020204020204" pitchFamily="34" charset="-122"/>
                <a:ea typeface="微软雅黑" panose="020B0503020204020204" pitchFamily="34" charset="-122"/>
              </a:rPr>
              <a:t>82</a:t>
            </a:r>
            <a:r>
              <a:rPr lang="zh-CN" altLang="en-US" sz="2400" dirty="0">
                <a:latin typeface="微软雅黑" panose="020B0503020204020204" pitchFamily="34" charset="-122"/>
                <a:ea typeface="微软雅黑" panose="020B0503020204020204" pitchFamily="34" charset="-122"/>
              </a:rPr>
              <a:t>万元无疑能够改变一家人的命运！还债、给孩子交学费、改变生活状况</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况且委托人并不知道自己购买的彩票的号码但这对夫妇没有将这笔可能永远也挣不到的巨款据为己有  他们认为，人活着就应该“做事不虚不假，做人不欺不骗，不取一时之财，讲仁讲义讲良心”。</a:t>
            </a:r>
            <a:endParaRPr lang="zh-CN" altLang="en-US" sz="24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40561" y="2407442"/>
            <a:ext cx="4594722" cy="3226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79638" y="2528104"/>
            <a:ext cx="8352503" cy="2308324"/>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诚信是立身之本。一个人拥有减信的品质，不欺人、不自欺，才能建立自信，获得力量；才能做人堂堂正正，做事坦坦荡荡；才能获得心灵的安宁，享受到自我肯定的喜悦。诚信是人生最重要的财富。</a:t>
            </a:r>
            <a:endParaRPr lang="zh-CN" altLang="en-US" sz="2400" dirty="0">
              <a:latin typeface="微软雅黑" panose="020B0503020204020204" pitchFamily="34" charset="-122"/>
              <a:ea typeface="微软雅黑" panose="020B0503020204020204" pitchFamily="34" charset="-122"/>
            </a:endParaRPr>
          </a:p>
        </p:txBody>
      </p:sp>
      <p:pic>
        <p:nvPicPr>
          <p:cNvPr id="4" name="Picture 2" descr="D:\做书人与自然\道德与法治资源\2017\2017\png\孤单的朋友.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8416412" y="4114800"/>
            <a:ext cx="3775587"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66683" y="1744573"/>
            <a:ext cx="8588477" cy="4524315"/>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创办于</a:t>
            </a:r>
            <a:r>
              <a:rPr lang="en-US" altLang="zh-CN" sz="2400" dirty="0">
                <a:latin typeface="微软雅黑" panose="020B0503020204020204" pitchFamily="34" charset="-122"/>
                <a:ea typeface="微软雅黑" panose="020B0503020204020204" pitchFamily="34" charset="-122"/>
              </a:rPr>
              <a:t>1669</a:t>
            </a:r>
            <a:r>
              <a:rPr lang="zh-CN" altLang="en-US" sz="2400" dirty="0">
                <a:latin typeface="微软雅黑" panose="020B0503020204020204" pitchFamily="34" charset="-122"/>
                <a:ea typeface="微软雅黑" panose="020B0503020204020204" pitchFamily="34" charset="-122"/>
              </a:rPr>
              <a:t>年的同仁堂，虽经历了三百多年的时代变迁和风风雨雨，但“炮制虽繁必不敢省人工，品味虽贵必不敢减物力”的祖训始终不变。这使同仁堂数百年不衰，并获得“天下第一中药店”的殊荣。</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某地火腿产业曾因个别企业不注意执行卫生标准，使用国家明令禁止使用的食品添加剂，而引发“多米诺骨牌”式的信任危机。有的商场撤掉该地火腿产品的专柜，有的停止进货，有的要求退货，对该地火腿产业造成了空前的打击。</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3218</Words>
  <Paragraphs>163</Paragraphs>
  <Slides>30</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微软雅黑</vt:lpstr>
      <vt:lpstr>Calibri Light</vt:lpstr>
      <vt:lpstr>Calibri</vt:lpstr>
      <vt:lpstr>Arial Unicode MS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2017-10-18T05:49:05Z</dcterms:created>
  <dcterms:modified xsi:type="dcterms:W3CDTF">2018-08-11T20:54:06Z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