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280" r:id="rId3"/>
    <p:sldId id="283" r:id="rId5"/>
    <p:sldId id="285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  <p:sldId id="289" r:id="rId28"/>
    <p:sldId id="310" r:id="rId29"/>
    <p:sldId id="309" r:id="rId30"/>
    <p:sldId id="311" r:id="rId31"/>
    <p:sldId id="312" r:id="rId32"/>
    <p:sldId id="313" r:id="rId33"/>
    <p:sldId id="314" r:id="rId34"/>
    <p:sldId id="315" r:id="rId35"/>
    <p:sldId id="316" r:id="rId36"/>
    <p:sldId id="268" r:id="rId37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66" y="312"/>
      </p:cViewPr>
      <p:guideLst>
        <p:guide orient="horz" pos="2160"/>
        <p:guide pos="38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5" Type="http://schemas.openxmlformats.org/officeDocument/2006/relationships/theme" Target="../theme/theme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2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4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7.xml"/><Relationship Id="rId1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9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0.xml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1.xml"/><Relationship Id="rId1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83" name="组合 8"/>
          <p:cNvGrpSpPr/>
          <p:nvPr/>
        </p:nvGrpSpPr>
        <p:grpSpPr>
          <a:xfrm>
            <a:off x="604684" y="1987550"/>
            <a:ext cx="6518429" cy="1533942"/>
            <a:chOff x="140173" y="2105678"/>
            <a:chExt cx="5940425" cy="153373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59" y="2105678"/>
              <a:ext cx="3344709" cy="553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第四单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元 </a:t>
              </a:r>
              <a:r>
                <a:rPr kumimoji="0" lang="en-US" altLang="zh-CN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遵守生活的约定</a:t>
              </a: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0173" y="2808529"/>
              <a:ext cx="5940425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eaLnBrk="1" hangingPunct="1">
                <a:defRPr/>
              </a:pPr>
              <a:r>
                <a:rPr kumimoji="0" lang="zh-CN" altLang="en-US" sz="48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第十三</a:t>
              </a:r>
              <a:r>
                <a:rPr lang="zh-CN" altLang="en-US" sz="4800" b="1" spc="3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 文明交往</a:t>
              </a:r>
              <a:endParaRPr kumimoji="0" lang="zh-CN" altLang="en-US" sz="4800" b="1" i="0" u="none" strike="noStrike" kern="1200" cap="none" spc="30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350" y="901962"/>
            <a:ext cx="4057650" cy="5661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37008" y="1215509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■想一想，完成下列表格。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338825" y="2002774"/>
          <a:ext cx="9353757" cy="4467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7919"/>
                <a:gridCol w="3117919"/>
                <a:gridCol w="3117919"/>
              </a:tblGrid>
              <a:tr h="522411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言行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态度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940339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客人来访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微笑致意，主动问候，起立欢迎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热情、友好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22411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进老师办公室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22411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到同学家做客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522411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与长辈一起就餐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94033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在公共场所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遇到久别的朋友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76400" y="2061920"/>
            <a:ext cx="77773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礼貌是文明交往的前提。人与人之问以礼相待，才能建立起和谐的人际关系。讲究文明礼貌，要以尊重、真减、善良、平等之心与他人友好相处；明确自己的社会角色，一言一行、一举一动都符合一定的分寸和礼仪；在自己的利益与他人的利益发生冲突时，要能够站在他人的立场上考虑问题，宽以待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367170"/>
            <a:ext cx="71431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礼义之始，在于正容体，齐颜色，顺辞令。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礼记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镜头回放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149" y="2139895"/>
            <a:ext cx="745285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一次，列宁下楼，在楼梯狭窄的过道上，正碰见一个女工端着一盆水上楼。那女工一看是列宁，就要退回去给他让路。列宁阻止她说：“不必这样，你端着东西已走了半截，而我现在空着手，请你先过去吧！”他把“请”字说得很响亮，很亲切。然后自己紧靠着墙，等女工上楼了，他才下楼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77845" y="2690336"/>
            <a:ext cx="76298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“诚于中而形于外”，文明礼貌的言谈举止是以内在的修养为基础的。我们心中有善、有爱、有美，言谈举止才会彬彬有礼、合乎分寸，我们才会在与人交往中，受到别人的欢迎和尊重。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事例探究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6064" y="1571685"/>
            <a:ext cx="9188245" cy="445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个企业家看到一个衣衫褴褛的卖铅笔的小贩，顿生怜悯之情。他把一元钱放进小贩的怀中就走了，后来觉得不妥，返身从小贩那儿取出了一支铅笔，抱歉地说自己忘记拿笔了，并说：“你我都是商人，你是卖家，我是买家。”几年后，一位穿着考究的商人在商务洽谈会上认出了这位企业家，自我介绍说：  “您可能不记得我了，我也不知道您的名字，但我永远忘不了您，您就是那位重新给我自尊的人。我一直觉得自己是一个卖铅笔的小贩，是您告诉我‘我是一个商人’，现在，我真的成了一个小有成就的商人。”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967335"/>
            <a:ext cx="77773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●“你我都是商人”说明企业家具有怎样的品质？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●这对卖铅笔的小贩起到什么作用？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97626" y="2655076"/>
            <a:ext cx="80870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尊重是指敬重、重视。尊重他人是一种高尚的美德，也是个人内心修养的外在表现。我们不仅要尊重父母、师长、同伴，而且还要以尊重的态度与不相识的人交往。只有尊重、帮助他人，以礼相待，才能与人为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280" y="979846"/>
            <a:ext cx="5907958" cy="5615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30361" y="2775606"/>
            <a:ext cx="75413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在日常生活中，我注意生活细节了吗？举例说说自己在学习生活中哪些方面做得好，哪些方面还有待提高。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情景导入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004646"/>
            <a:ext cx="83759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相逢点头笑，握手问个好。谁又无年老？谁又无年少？人世间怎能够不打交道。你也有礼貌，我也有礼貌，这世界会变得更加美好。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中国是礼仪之邦，素以讲究礼仪而闻名于世。现代社会，人们交往频繁，社交礼仪日益重要。亲切友好的问候、彬彬有礼的举止，不但给他人带来快乐，也使我们自己得到尊重。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1883072"/>
            <a:ext cx="880970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见面语：“早上好”下午好”“晚上好”“您好，很高兴认识您”“请多指教”等。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感谢语：“谢谢”“劳驾了”“让您费心了”“实在过意不去”“感谢您的帮助”等。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致歉语：打扰对方或向对方致歉： “对不起”“请原谅”  “很抱歉”“请稍等”“请多包涵”等。接受对方致歉时：“别客气”“没关系”“请不要放在心上”等。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告别语：“再见”“欢迎再来”“祝您一路顺风”等。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74607" y="2587097"/>
            <a:ext cx="79985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以礼相待要文雅，运用文明的语言，不恶语伤人；以礼相待要礼让，不卑不亢，平等待人；以礼相待要和气，以理服人，不强加于人；以礼相待要谦逊，做到“己称谦，他称恭”，不盛气凌人。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149" y="2058476"/>
            <a:ext cx="8065205" cy="369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5077976" y="1140797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礼仪展风采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01959" y="2982991"/>
            <a:ext cx="715612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●这些行为符合在校中学生的仪表规范吗？为什么？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8127" y="1938168"/>
            <a:ext cx="774781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礼仪是维系社会正常生活的一种道德行为规范，是人们在长期共同生活和交往中逐渐形成的，它以风俗、习惯等形式固定下来。礼仪是一个人乃至一个民族、一个国家文化修养和道德修养的外在表现。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良好的礼仪习惯，既是对他人的尊重，也是自尊的表现。它可以转化为一个人良好的修养、风度，会影响一个人的发展。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活动探究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30430" y="1414899"/>
            <a:ext cx="529503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■想一想下面校园生活中的礼仪要求。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561424" y="2268246"/>
          <a:ext cx="9411376" cy="3911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05688"/>
                <a:gridCol w="4705688"/>
              </a:tblGrid>
              <a:tr h="651888">
                <a:tc>
                  <a:txBody>
                    <a:bodyPr/>
                    <a:lstStyle/>
                    <a:p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升国旗时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651888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上下楼梯时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651888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在楼道内行走时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651888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在教室里上自习时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651888">
                <a:tc>
                  <a:txBody>
                    <a:bodyPr/>
                    <a:lstStyle/>
                    <a:p>
                      <a:r>
                        <a:rPr lang="zh-CN" altLang="en-US" sz="24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在食堂用餐时</a:t>
                      </a:r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  <a:tr h="651888">
                <a:tc>
                  <a:txBody>
                    <a:bodyPr/>
                    <a:lstStyle/>
                    <a:p>
                      <a:endParaRPr lang="zh-CN" altLang="en-US" sz="24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资源链接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707100"/>
            <a:ext cx="991091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学生的交往礼仪与技能主要包括讲礼貌、尊敬长辈、爱护环境，从小事做起、讲礼貌，要学会使用“请”“谢谢”“对不起”等礼貌用语，谈吐文雅，说话和气。与人交谈时，要尊重对方，多用商量的口吻说话，允许别人发表自己的观点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尊敬长辈，如走路、用餐、乘车时先给长辈方便，先征询长辈的需求，在他们有困难时，要主动助一臂之力。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爱护环境，要求不随地吐痰，不乱扔垃圾，不在公共场合喧哗，保持整洁有序的环境等。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从小事做起，要求讲礼貌、尊敬长辈、爱护环境，从自己身边的一点一滴做起，从对父母、对同学、对师长讲礼貌开始，从爱护自己的房间、教室开始。坚持下去就会养成有礼貌、讲文明的习惯。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148" y="2837820"/>
            <a:ext cx="78215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良好的社交礼仪修养不是与生俱来的，而是后天学习和环境熏陶的结果、我们应当注意学习，积极实践，努力把自己培养成为一个有修养。懂礼仪的人。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132" y="2781370"/>
            <a:ext cx="57543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想一想：上合（上海合作组织）峰会为什么要采取“圆桌会议”的形式？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017" y="2448231"/>
            <a:ext cx="4168840" cy="228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12373" y="1789861"/>
            <a:ext cx="8042787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明交往，对个人而言，体现了人际交往中的尊重和平等的价值观，有利于实现双方的自尊自爱，促进和凿人际关系的形成。对社会而言，体现了不同国家、地区之间的尊重、平等与互惠的价值观，是不同性别、年龄、阶层、国家和地区的人沟通与合作的公平公正的平台。它既能维护人们普遍享有平等、民主、自由等权利，更有助于尊重与保护欠发达、弱小国家和地区的权利、地位与价值，促进多元化、多层次的国际秩序的和谐与平衡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情景图欣赏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409" y="2190904"/>
            <a:ext cx="8223108" cy="3811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4663708" y="1079242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礼貌显素质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创意空间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91148" y="2109385"/>
            <a:ext cx="8101781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创编礼仪之歌  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■做客的礼仪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事先预约，不做不速之客；守时践约，不做失约之客；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登门有礼，不做冒失之客；衣冠整洁，不做邋遢之客；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举止文雅，不做粗俗之客；适时告辞，不做难辞之客。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■请按以上的方式续写：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_________________________________________________________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132" y="1431667"/>
            <a:ext cx="9928178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单选题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中华民族是礼仪之邦，自古强调“为人子，方少时，亲师友，习礼仪。”下列同学的行为不符合交往礼仪的是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．小玲上学和放学回家都与父母打招呼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．小勇得到别人的帮助后，都要对帮助他的人说一声“谢谢”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．小宇进老师办公室之前先敲门、喊报告，经允许后才进入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．小伟穿着拖鞋，光着膀子进教室上课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95025" y="2782669"/>
            <a:ext cx="4187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5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1444" y="1859340"/>
            <a:ext cx="1114978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现代社交礼仪是一个公民的基本素养，下列符合礼仪基本要求的有（       ）  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①握手时，要等尊者和女性主动伸手；握女性的手时，只握手指部分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②在日常礼貌用语中，“拜托了”是感谢语，“留步”是见面语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③坐有坐姿，站有站相。与人会谈时，不要跷二郎腿，也不要弯腰驼背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④在公众场合可 以高声喧哗说笑；听交响乐等高雅音乐会时，可以尽情鼓掌喝彩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A.②④       B.②③        C.①③       D.③④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572465" y="2020218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课堂检测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40426" y="1184146"/>
            <a:ext cx="8853948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3. 2014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日南京青年奥林匹克运动会正式开幕。志愿者“小青柠”、会场的工作人员以及 南京的市民都十分遵循礼仪，亲切友好的态度给世人留下美好的印象。下列关于礼仪的作用表述正确的有（     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①礼仪有助于我们进一步提升道德水 平和精神境界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②礼仪能展示我们内心的自信、蓬勃的朝气和振奋的精神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③礼仪有助于陶冶身心，给人以美的感受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④我们要自觉讲文明、守礼仪，提升自己的文明素养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、①②③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、②③④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、①③④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、①②③④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56495" y="3013501"/>
            <a:ext cx="4010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819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247" y="1604348"/>
            <a:ext cx="9365449" cy="4324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012" y="1533371"/>
            <a:ext cx="7818182" cy="4230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490" y="1533833"/>
            <a:ext cx="8844884" cy="4513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07690" y="2424865"/>
            <a:ext cx="85442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●图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和图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的行为有什么不同？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●如果图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中有人有急事要乘扶梯快速上楼，会有什么感受？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●如果我是图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中阅览图书的人，会有什么感受？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●如果图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的情景发生在我家，父母会有什么感受？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探究新知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9718" y="2572349"/>
            <a:ext cx="80575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礼貌是人际交往中对他人表示尊重与友好的态度和行为，是体现个人素质和社会文明水平的道德准则。礼貌不仅反映我们自身的素质、思想境界，而且还能反映一个国家、一个民族的精神风貌和文明程度。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0838" y="117157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名言思考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0141" y="2828836"/>
            <a:ext cx="802803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礼貌是儿童与青年所应当特别小心地养成习惯的第一件大事。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eaLnBrk="1" hangingPunct="1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——【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英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约翰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洛克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2" descr="D:\做书人与自然\道德与法治资源\2017\2017\png\卡通人 副本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4309" y="2681954"/>
            <a:ext cx="1757691" cy="4176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3269</Words>
  <Paragraphs>194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Calibri Light</vt:lpstr>
      <vt:lpstr>Calibri</vt:lpstr>
      <vt:lpstr>Arial Unicode MS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2017-10-18T05:52:22Z</dcterms:created>
  <dcterms:modified xsi:type="dcterms:W3CDTF">2018-08-11T20:54:06Z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