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6"/>
  </p:handoutMasterIdLst>
  <p:sldIdLst>
    <p:sldId id="280" r:id="rId3"/>
    <p:sldId id="283" r:id="rId5"/>
    <p:sldId id="285" r:id="rId6"/>
    <p:sldId id="287" r:id="rId7"/>
    <p:sldId id="288" r:id="rId8"/>
    <p:sldId id="290" r:id="rId9"/>
    <p:sldId id="291" r:id="rId10"/>
    <p:sldId id="292" r:id="rId11"/>
    <p:sldId id="293" r:id="rId12"/>
    <p:sldId id="294" r:id="rId13"/>
    <p:sldId id="295" r:id="rId14"/>
    <p:sldId id="296" r:id="rId15"/>
    <p:sldId id="297" r:id="rId16"/>
    <p:sldId id="298" r:id="rId17"/>
    <p:sldId id="299" r:id="rId18"/>
    <p:sldId id="300" r:id="rId19"/>
    <p:sldId id="301" r:id="rId20"/>
    <p:sldId id="302" r:id="rId21"/>
    <p:sldId id="303" r:id="rId22"/>
    <p:sldId id="304" r:id="rId23"/>
    <p:sldId id="305" r:id="rId24"/>
    <p:sldId id="306" r:id="rId25"/>
    <p:sldId id="307" r:id="rId26"/>
    <p:sldId id="308" r:id="rId27"/>
    <p:sldId id="289" r:id="rId28"/>
    <p:sldId id="309" r:id="rId29"/>
    <p:sldId id="310" r:id="rId30"/>
    <p:sldId id="311" r:id="rId31"/>
    <p:sldId id="312" r:id="rId32"/>
    <p:sldId id="313" r:id="rId33"/>
    <p:sldId id="314" r:id="rId34"/>
    <p:sldId id="268" r:id="rId35"/>
  </p:sldIdLst>
  <p:sldSz cx="12192000" cy="6858000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57" d="100"/>
          <a:sy n="57" d="100"/>
        </p:scale>
        <p:origin x="69" y="282"/>
      </p:cViewPr>
      <p:guideLst>
        <p:guide orient="horz" pos="2160"/>
        <p:guide pos="384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3" Type="http://schemas.openxmlformats.org/officeDocument/2006/relationships/theme" Target="../theme/theme1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4.xml"/><Relationship Id="rId1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7.xml"/><Relationship Id="rId1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8.xml"/><Relationship Id="rId1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9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1.xml"/><Relationship Id="rId1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83" name="组合 8"/>
          <p:cNvGrpSpPr/>
          <p:nvPr/>
        </p:nvGrpSpPr>
        <p:grpSpPr>
          <a:xfrm>
            <a:off x="0" y="1987550"/>
            <a:ext cx="7993626" cy="2272605"/>
            <a:chOff x="140173" y="2105678"/>
            <a:chExt cx="5940425" cy="2272300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59" y="2105678"/>
              <a:ext cx="3344709" cy="553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第四单元 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· 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危害之中有法护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40173" y="2808529"/>
              <a:ext cx="5940425" cy="1569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eaLnBrk="1" hangingPunct="1">
                <a:defRPr/>
              </a:pPr>
              <a:r>
                <a:rPr kumimoji="0" lang="zh-CN" altLang="en-US" sz="4800" b="1" i="0" u="none" strike="noStrike" kern="1200" cap="none" spc="30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第十五</a:t>
              </a:r>
              <a:r>
                <a:rPr lang="zh-CN" altLang="en-US" sz="48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 灾害事故能自救</a:t>
              </a:r>
              <a:endParaRPr kumimoji="0" lang="zh-CN" altLang="en-US" sz="4800" b="1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350" y="901962"/>
            <a:ext cx="4057650" cy="5661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镜头回放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0774" y="1710705"/>
            <a:ext cx="79248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有一段野长城未经开发，地形复杂，只有一条荒野小路能够上下山，途中还要经过多处峭壁、悬崖，十分危险，当地政府在多处设置了“禁止攀爬，前方无路”的警示牌。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月的一天，几个“驴友”结伴爬野长城。他们不顾警示，挑战这段野长城，结果下山时一人一脚踩空，不慎坠入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米深的山崖，他的朋友及时报警，消防队迅速调集警力赶往现场。经历“极度生死体验”的坠崖者，在消防官兵、民警及当地医生的共同努力下平安获救。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2020" y="1977922"/>
            <a:ext cx="3156176" cy="3989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48347" y="1563389"/>
            <a:ext cx="83377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如果你参加海上旅行，上了轮船之后，要做的第一件事是什么？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．跑到甲板上去看风景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．了解逃生路线，寻找逃生设备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．寻找餐厅和游乐设施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我的选择是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请对全班同学的选择结果进行统计。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对此结果，我的认识是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____________________________________________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19664" y="1016096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应对灾害事故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Picture 2" descr="D:\做书人与自然\道德与法治资源\2017\2017\png\图片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8536" y="4940711"/>
            <a:ext cx="2322565" cy="1790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30361" y="2657619"/>
            <a:ext cx="788055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要想避免灾害事故的发生，就要对灾害事故时时保持警惕。生命对于每个人来说都是极为宝贵的，失去生命就失去了一切。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图片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8536" y="4940711"/>
            <a:ext cx="2322565" cy="1790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情景图欣赏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3242" y="1171575"/>
            <a:ext cx="7802357" cy="541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71368" y="2899357"/>
            <a:ext cx="68481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■图中安全生活的好习惯有哪些？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■与同学交流生活中存在的隐患和不安全习惯。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图片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8536" y="4940711"/>
            <a:ext cx="2322565" cy="1790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38632" y="2687116"/>
            <a:ext cx="782156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为避免灾害事故的伤害，我们要关注生活的细节，培养安全意识。提高安全和自我保护意识是远离灾害事故的第一个锦囊。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图片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8536" y="4940711"/>
            <a:ext cx="2322565" cy="1790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镜头回放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66334" y="1298078"/>
            <a:ext cx="8352503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年元旦凌晨，有一家四口人在睡眠中煤气中毒，所幸中毒较轻的孩子施救及时，四人全部获救。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生小曹说，事发时，爸爸起床上厕所，突觉头重脚轻，扑倒在电视机旁。小曹被惊醒，下床查看时，还没明白怎么回事，就瘫在地上了。小曹意识到家人煤气中毒了，奋力挣扎着爬到厨房，打开门窗，叫醒刚刚倒地的爸爸，二人合力将妈妈和姥姥抬到室外，随后拨打“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120”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求救。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要想在身处危险环境时成功自救，我们平日要学习科普知识，增强防范危险和灾难的意识，提高自救能力。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情景图欣赏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9718" y="1883031"/>
            <a:ext cx="9369638" cy="3795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4521" y="1946326"/>
            <a:ext cx="9836876" cy="3790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48348" y="2914106"/>
            <a:ext cx="696615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●图中哪些做法是正确的？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●与同学交流发生火灾、地震时正确的逃生方法。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图片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8536" y="4940711"/>
            <a:ext cx="2322565" cy="1790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56618" y="1970886"/>
            <a:ext cx="802803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唐山大地震前的一天，老张问儿子如果地震了怎么办。儿子说躲进大衣柜。老张听了也没在意。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1976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日，地震真的发生了，老张一边喊一边向外跑，儿子却真的往大衣柜处跑，他刚跑到大衣柜前，就被倒塌的大衣柜压得动弹不得，最终不幸遇难。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远离灾害事故，必须提高自我保护意识和能力。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图片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8536" y="4940711"/>
            <a:ext cx="2322565" cy="1790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84555" y="2967335"/>
            <a:ext cx="735944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当灾难来临时，人并不是无能为力的，不同的方法会产生不同的结果。掌握自我保护的方法是远离灾害事故的第二个锦囊。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图片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8536" y="4940711"/>
            <a:ext cx="2322565" cy="1790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资源链接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09136" y="1370965"/>
            <a:ext cx="8824452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 eaLnBrk="1" hangingPunct="1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火灾逃生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及时关闭电源、煤气灶阀门，呼唤他人帮助灭火，迅速拔打“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119”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报警。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争取从楼道逃生，千万不要乘坐电梯。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若楼道已浓烟滚滚，把门关好，把水泼在木门上，用湿布填堵门缝。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若房间已充满浓烟，可用湿毛巾掩住口鼻，在地上爬行前进。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不可仓促跳楼。楼层不高，可把被单等物结成绳，系在结实物品上，沿绳爬下。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8348" y="1046311"/>
            <a:ext cx="8337755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 eaLnBrk="1" hangingPunct="1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地震逃生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大地震从开始到结束，时间不过十几秒到几十秒，抓紧时间避震最为关键。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如果在平房内，要迅速钻到床下、桌下，并用被褥、枕头、脸盆等物护住头部。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如果在楼房内，不要往楼外跑，要迅速躲进厕所或厨房，不要去阳台或窗下。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如果被埋在废墟下，不要乱喊乱叫，要设法保存体力，把压在口、鼻、胸附近的东西扒掉，便于呼吸，等待救助。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09368" y="1200832"/>
            <a:ext cx="9306232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 eaLnBrk="1" hangingPunct="1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自护自救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伤口是细菌侵入的门户，在事故现场进行良好的包扎不仅有助于减少感染和搬运中的再污染，还能止血，减轻疼痛。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了充分暴露伤口，要在包扎前脱掉衣服、鞋子，先脱未受伤的一侧，这样既方便又可减轻伤员的疼痛。如果伤员伤情严重，不能脱衣服，可沿衣缝把伤员的衣服剪开。当伤情危重，暴露伤口困难时，可根据伤口的部位，在衣服外面加压包扎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包扎的材料为绷带、三角巾，也可就地取材，使用毛巾、手帕、衣服等。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情景图欣赏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289" y="1758438"/>
            <a:ext cx="6945414" cy="408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1162" y="1684234"/>
            <a:ext cx="7507238" cy="4461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76400" y="2899357"/>
            <a:ext cx="77773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●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怎样避免上述事故的发生？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●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我们身边还有哪些类似的行为？说一说正确的做法。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图片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8536" y="4940711"/>
            <a:ext cx="2322565" cy="1790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59857" y="1881115"/>
            <a:ext cx="823451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法律法规是保护公民生命安全的金色盾牌，法律法规的许多条款都是用鲜血总结出来的。违犯法律法规就等于把自己置于危险之中。避免意外事故、减少伤害的第三个锦囊，就是加强道德修养，遵纪守法，自觉抵制各种不良行为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灾害、事故时有发生，但并不可怕。只要我们做好充分的准备，掌握一定的自护方法，增强守法意识，就能紧张有序，减少或避免对人身的伤害。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图片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8536" y="4940711"/>
            <a:ext cx="2322565" cy="1790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创意空间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97626" y="1371630"/>
            <a:ext cx="7851058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 eaLnBrk="1" hangingPunct="1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设计“家庭逃生急救包”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将本课学习的内容细致地讲给父母听，并与他们一起分享学习成果。同时和爸爸妈妈一起设计“家庭逃生急救包”，包括主要用品及功能介绍。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我家的逃生急救包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食品：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药品：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用品：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其他：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图片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8536" y="4940711"/>
            <a:ext cx="2322565" cy="1790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25329" y="2067683"/>
            <a:ext cx="7983794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选择题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、火灾报警电话是（       ）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110              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119           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120              D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122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830974" y="2911195"/>
            <a:ext cx="3770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9218" name="Picture 2" descr="D:\做书人与自然\道德与法治资源\2017\2017\png\图片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8536" y="4940711"/>
            <a:ext cx="2322565" cy="1790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情境图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876" y="1969985"/>
            <a:ext cx="9340008" cy="3796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4203645" y="986910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身边的灾害事故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35394" y="2401133"/>
            <a:ext cx="740860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、地震时在家应立即（       ）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、选择牢固的地方躲避            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、立即往外跑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、扶东西站稳                    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、为便于闪躲应在较大开间的房屋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27552" y="2551159"/>
            <a:ext cx="4010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5" name="Picture 2" descr="D:\做书人与自然\道德与法治资源\2017\2017\png\图片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8536" y="4940711"/>
            <a:ext cx="2322565" cy="1790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64665" y="1581036"/>
            <a:ext cx="758257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、某一自然灾害的灾情指标有受灾面积、成灾面积、绝收面积、减产面积、经济损失等。该自然灾害可能是（       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①干旱    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②洪涝    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③地震    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④风暴潮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．①② 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．③④ 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．①③ 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．②④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0694" y="2811855"/>
            <a:ext cx="3770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5" name="Picture 2" descr="D:\做书人与自然\道德与法治资源\2017\2017\png\图片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8536" y="4940711"/>
            <a:ext cx="2322565" cy="1790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2646363" y="2373313"/>
            <a:ext cx="7770813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2084" y="1570355"/>
            <a:ext cx="6606664" cy="4359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07340" y="2855111"/>
            <a:ext cx="650895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■共同交流：威胁我们生命安全的意外灾害事故有哪些？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图片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8536" y="4940711"/>
            <a:ext cx="2322565" cy="1790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9716" y="1365238"/>
            <a:ext cx="9703301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然灾害是指由于自然界异常变化造成的人员伤亡、财产损失、社会失稳、资源破坏等现象或一系列事件。自然灾害对人类社会造成的危害往往是触目惊心的。它包括地震、火山爆发、泥石流、海啸、台风、洪水等突发性灾害；也包括地面沉降、土地沙漠化、干旱、海岸线变化等较长时问后才能逐渐显现的渐变性灾害；还包括臭氧层空洞、水体污染、水土流失、酸雨等人类活动导致的环境灾害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意外事故是指出乎预料的、突发的、非本意的、使人受到伤害的客观事件。生活中某些交通事故、火灾事故、溺水事故、中毒事故就属于意外事故。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名言思考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9718" y="2628122"/>
            <a:ext cx="773307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天有不测风云，人有旦夕祸福。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谚语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图片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8536" y="4940711"/>
            <a:ext cx="2322565" cy="1790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资源链接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04103" y="2542853"/>
            <a:ext cx="788055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由于导致意外事故发生的原因非常复杂，往往包括许多偶然因素，因而事故的发生具有随机性。在一起事故发生之前，人们无法准确地预测什么时候、什么地方会发生什么样的事故。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图片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8536" y="4940711"/>
            <a:ext cx="2322565" cy="1790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97626" y="2469110"/>
            <a:ext cx="77773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自然灾害和意外事故对我们的生命和财产二安全造成极大的威胁。人的生命是宝贵的，同时也是脆弱的，我们要学会在自然灾害面前保护自己，避免意外事故的发生。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图片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8536" y="4940711"/>
            <a:ext cx="2322565" cy="1790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2695</Words>
  <Paragraphs>159</Paragraphs>
  <Slides>32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Calibri Light</vt:lpstr>
      <vt:lpstr>Calibri</vt:lpstr>
      <vt:lpstr>Arial Unicode MS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dcterms:created xsi:type="dcterms:W3CDTF">2013-07-01T03:05:00Z</dcterms:created>
  <dcterms:modified xsi:type="dcterms:W3CDTF">2018-08-11T20:54:06Z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