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79" r:id="rId3"/>
    <p:sldId id="276" r:id="rId4"/>
    <p:sldId id="257" r:id="rId5"/>
    <p:sldId id="262" r:id="rId6"/>
    <p:sldId id="263" r:id="rId7"/>
    <p:sldId id="261" r:id="rId8"/>
    <p:sldId id="260" r:id="rId9"/>
    <p:sldId id="272" r:id="rId10"/>
    <p:sldId id="259" r:id="rId11"/>
    <p:sldId id="273" r:id="rId12"/>
    <p:sldId id="274" r:id="rId13"/>
    <p:sldId id="270" r:id="rId14"/>
    <p:sldId id="271" r:id="rId15"/>
    <p:sldId id="277" r:id="rId16"/>
    <p:sldId id="268" r:id="rId17"/>
    <p:sldId id="275" r:id="rId18"/>
    <p:sldId id="278" r:id="rId19"/>
    <p:sldId id="264" r:id="rId20"/>
    <p:sldId id="280" r:id="rId21"/>
  </p:sldIdLst>
  <p:sldSz cx="12192000" cy="6858000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8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日期占位符 6"/>
          <p:cNvSpPr>
            <a:spLocks noGrp="1"/>
          </p:cNvSpPr>
          <p:nvPr>
            <p:ph type="dt" sz="half" idx="2"/>
          </p:nvPr>
        </p:nvSpPr>
        <p:spPr>
          <a:xfrm rot="5400000">
            <a:off x="10453688" y="1017588"/>
            <a:ext cx="2011363" cy="512763"/>
          </a:xfrm>
          <a:prstGeom prst="rect">
            <a:avLst/>
          </a:prstGeom>
        </p:spPr>
        <p:txBody>
          <a:bodyPr rtlCol="0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10839450" y="5734050"/>
            <a:ext cx="812800" cy="5207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79D368-ED69-4386-8EC4-07FD9CF88AED}" type="slidenum"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9"/>
          <p:cNvSpPr>
            <a:spLocks noGrp="1"/>
          </p:cNvSpPr>
          <p:nvPr>
            <p:ph type="ftr" sz="quarter" idx="3"/>
          </p:nvPr>
        </p:nvSpPr>
        <p:spPr>
          <a:xfrm rot="5400000">
            <a:off x="9852819" y="3675856"/>
            <a:ext cx="3200400" cy="487363"/>
          </a:xfrm>
          <a:prstGeom prst="rect">
            <a:avLst/>
          </a:prstGeom>
        </p:spPr>
        <p:txBody>
          <a:bodyPr rtlCol="0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828800" y="6248400"/>
            <a:ext cx="2540000" cy="45720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4741863" y="6248400"/>
            <a:ext cx="3860800" cy="45720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958263" y="6248400"/>
            <a:ext cx="2540000" cy="45720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366956B-74FF-4F4A-8C65-03F41ED7E778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880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182880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3388" y="800100"/>
            <a:ext cx="8534400" cy="2085975"/>
          </a:xfr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小华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今年刚上初一，一年中他最期待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的就是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过年，因为过年的时候，有好多好吃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、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好玩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的，很多压岁钱，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最重要的是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可以收到很多同学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和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朋友的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贺卡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。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不过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，今年有点特别，还没到吃晚饭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时间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，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他掏出了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手机</a:t>
            </a:r>
            <a:r>
              <a:rPr kumimoji="0" lang="en-US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……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　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同学们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，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你们猜，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他要做什么呢？</a:t>
            </a:r>
          </a:p>
        </p:txBody>
      </p:sp>
      <p:pic>
        <p:nvPicPr>
          <p:cNvPr id="9219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018" y="2864104"/>
            <a:ext cx="2438400" cy="2948940"/>
          </a:xfrm>
          <a:effectLst>
            <a:softEdge rad="112500"/>
          </a:effectLst>
        </p:spPr>
      </p:pic>
      <p:pic>
        <p:nvPicPr>
          <p:cNvPr id="9220" name="图片 5" descr="201302200338273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588" y="3429000"/>
            <a:ext cx="3429000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616325"/>
            <a:ext cx="3657600" cy="132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524000" y="6172200"/>
            <a:ext cx="1447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视频拜年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48600" y="6172200"/>
            <a:ext cx="1447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手机拜年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sz="quarter" idx="1"/>
          </p:nvPr>
        </p:nvSpPr>
        <p:spPr>
          <a:xfrm>
            <a:off x="1181100" y="1143000"/>
            <a:ext cx="9829800" cy="24320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　礼仪规范与社会政治，经济，文化相适应。随着时代的发展变化，有的礼仪简化了，有的礼仪逐渐消失了，有的礼仪则增加了新的内容和要求。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　我们要与时俱进，理解和接纳礼仪的变化。</a:t>
            </a:r>
          </a:p>
        </p:txBody>
      </p:sp>
      <p:pic>
        <p:nvPicPr>
          <p:cNvPr id="15364" name="图片 5" descr="u=2103254437,3299429033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810000"/>
            <a:ext cx="46482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879850"/>
            <a:ext cx="2055813" cy="2368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0600" y="1625600"/>
            <a:ext cx="9525000" cy="1143000"/>
          </a:xfrm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　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大年初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六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，小华一家受邀请参加了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亲戚的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婚礼，亲身感受了一回中国传统的结婚礼仪，他看到了下面的一幕：</a:t>
            </a:r>
            <a:endParaRPr kumimoji="0" lang="zh-CN" altLang="en-US" sz="2400" b="0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843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3130550"/>
            <a:ext cx="4114800" cy="216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438400" y="3124200"/>
            <a:ext cx="2933700" cy="2438400"/>
          </a:xfrm>
          <a:noFill/>
          <a:ln>
            <a:noFill/>
          </a:ln>
        </p:spPr>
      </p:pic>
      <p:sp>
        <p:nvSpPr>
          <p:cNvPr id="13317" name="矩形 5"/>
          <p:cNvSpPr/>
          <p:nvPr/>
        </p:nvSpPr>
        <p:spPr>
          <a:xfrm>
            <a:off x="457200" y="685800"/>
            <a:ext cx="3892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取其精华，去其糟粕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内容占位符 3" descr="1123314535-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209800" y="677863"/>
            <a:ext cx="3505200" cy="2255837"/>
          </a:xfrm>
          <a:noFill/>
          <a:ln>
            <a:noFill/>
          </a:ln>
        </p:spPr>
      </p:pic>
      <p:pic>
        <p:nvPicPr>
          <p:cNvPr id="19459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163" y="663575"/>
            <a:ext cx="3221037" cy="227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3948113"/>
            <a:ext cx="3733800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0163" y="3943350"/>
            <a:ext cx="4135437" cy="2252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9"/>
          <p:cNvSpPr txBox="1">
            <a:spLocks noChangeArrowheads="1"/>
          </p:cNvSpPr>
          <p:nvPr/>
        </p:nvSpPr>
        <p:spPr bwMode="auto">
          <a:xfrm>
            <a:off x="2171700" y="3198813"/>
            <a:ext cx="7086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同学们，你们参加过中国传统婚礼吗？感觉如何？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596900"/>
            <a:ext cx="3200400" cy="668338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奢侈</a:t>
            </a:r>
            <a:r>
              <a:rPr kumimoji="0" lang="zh-CN" altLang="en-US" sz="3200" b="1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的豪华婚礼</a:t>
            </a:r>
          </a:p>
        </p:txBody>
      </p:sp>
      <p:pic>
        <p:nvPicPr>
          <p:cNvPr id="20483" name="内容占位符 3" descr="7904182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667000" y="1522413"/>
            <a:ext cx="3130550" cy="2073275"/>
          </a:xfrm>
          <a:noFill/>
          <a:ln>
            <a:noFill/>
          </a:ln>
        </p:spPr>
      </p:pic>
      <p:pic>
        <p:nvPicPr>
          <p:cNvPr id="2048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2568575"/>
            <a:ext cx="2990850" cy="316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6" descr="201212182328444379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4148138"/>
            <a:ext cx="3190875" cy="2124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533400" y="550863"/>
            <a:ext cx="2057400" cy="6683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婚礼陋习</a:t>
            </a:r>
          </a:p>
        </p:txBody>
      </p:sp>
      <p:sp>
        <p:nvSpPr>
          <p:cNvPr id="16387" name="文本框 1"/>
          <p:cNvSpPr txBox="1"/>
          <p:nvPr/>
        </p:nvSpPr>
        <p:spPr>
          <a:xfrm>
            <a:off x="609600" y="1658938"/>
            <a:ext cx="10820400" cy="4894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一、恶搞新郎新娘的长辈。主要表现在对双方父母进行各种惊世骇俗的打扮，比如满脸涂上煤灰、鞋油或牙膏等扮丑角。</a:t>
            </a:r>
          </a:p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二、讲排场，比面子。为了结婚，除了让父母出钱买婚房、备彩礼、租婚车、办礼仪外，还大摆奢侈酒席请很多无关的人参加，造成铺张浪费。</a:t>
            </a:r>
          </a:p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三、灌酒无节制。由于婚礼当天被劝大量喝酒，有人甚至因醉酒身亡，酿成悲剧。婚礼上的这种毫无节制的劝酒灌酒常常令人苦不堪言。</a:t>
            </a:r>
          </a:p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四、闹伴娘。很多地方还存在欺负伴娘的陋习。婚礼上闹伴娘，原本是图个热闹，但闹得太过火，就会闹出麻烦来，甚至演变成犯罪。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五、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内容占位符 2"/>
          <p:cNvSpPr>
            <a:spLocks noGrp="1"/>
          </p:cNvSpPr>
          <p:nvPr>
            <p:ph sz="quarter"/>
          </p:nvPr>
        </p:nvSpPr>
        <p:spPr>
          <a:xfrm>
            <a:off x="2362200" y="1905000"/>
            <a:ext cx="7772400" cy="2057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sz="1800"/>
            </a:lvl1pPr>
            <a:lvl2pPr lvl="1">
              <a:defRPr sz="1700"/>
            </a:lvl2pPr>
            <a:lvl3pPr lvl="2">
              <a:defRPr sz="1800"/>
            </a:lvl3pPr>
            <a:lvl4pPr lvl="3">
              <a:defRPr sz="1600"/>
            </a:lvl4pPr>
            <a:lvl5pPr lvl="4">
              <a:defRPr sz="1200"/>
            </a:lvl5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请你来谈谈：以中国传统婚礼为例，我们究竟应该用怎样的眼光去看待中国传统礼仪呢？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（提示：可从积极和消极两方面来谈）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2"/>
          <p:cNvSpPr>
            <a:spLocks noGrp="1"/>
          </p:cNvSpPr>
          <p:nvPr>
            <p:ph sz="quarter" idx="1"/>
          </p:nvPr>
        </p:nvSpPr>
        <p:spPr>
          <a:xfrm>
            <a:off x="1524000" y="1828800"/>
            <a:ext cx="9753600" cy="175260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　礼仪必须符合公序良俗。我们对传统礼仪要取其精华，去其糟粕。在入乡随俗时，我们要自觉约束自己的言行，不能随波逐流。不要一味追求奢华，更不能奢侈，浪费。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3375" y="4495800"/>
            <a:ext cx="1298575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矩形 5"/>
          <p:cNvSpPr/>
          <p:nvPr/>
        </p:nvSpPr>
        <p:spPr>
          <a:xfrm>
            <a:off x="457200" y="685800"/>
            <a:ext cx="3892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取其精华，去其糟粕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4659313"/>
            <a:ext cx="1852613" cy="1858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3300" y="4876800"/>
            <a:ext cx="5105400" cy="45720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同学们，请你来帮助他解答疑惑吧。</a:t>
            </a:r>
            <a:endParaRPr kumimoji="0" lang="zh-CN" altLang="en-US" sz="2400" b="0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9460" name="内容占位符 2"/>
          <p:cNvSpPr>
            <a:spLocks noGrp="1"/>
          </p:cNvSpPr>
          <p:nvPr>
            <p:ph sz="quarter" idx="1"/>
          </p:nvPr>
        </p:nvSpPr>
        <p:spPr>
          <a:xfrm>
            <a:off x="609600" y="1447800"/>
            <a:ext cx="10591800" cy="2860675"/>
          </a:xfrm>
          <a:noFill/>
          <a:ln>
            <a:noFill/>
          </a:ln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　爸爸的初中同学从美国回来了，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大年初八，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他们一家三口到小华家做客。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　爸爸同学的儿子乔尼，让小华有点不适应：乔尼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送了个礼物给小华，小华顺手就放到了柜子里，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对方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有点不高兴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感觉；吃饭的时候，小华很客气，不停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地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给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乔尼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夹菜到碗里，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却一副不愿意吃的样子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小华很纳闷，我这么热情好客，为什么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乔尼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却一副不高兴的样子呢？ </a:t>
            </a:r>
          </a:p>
        </p:txBody>
      </p:sp>
      <p:sp>
        <p:nvSpPr>
          <p:cNvPr id="19461" name="矩形 5"/>
          <p:cNvSpPr/>
          <p:nvPr/>
        </p:nvSpPr>
        <p:spPr>
          <a:xfrm>
            <a:off x="457200" y="685800"/>
            <a:ext cx="43037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与国际接轨的传统礼仪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4659313"/>
            <a:ext cx="1852613" cy="1858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90700" y="1905000"/>
            <a:ext cx="8610600" cy="166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文化本身具有多样性和丰富性。在我们遵循自己的文化传统的同时，也要学会理解和尊重其他国家和地区的文化传统，并将自己的传统文化与国际接轨，不断地与时俱进。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0700" y="1752600"/>
            <a:ext cx="8610600" cy="21336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　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中国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传统礼仪有很多程序和风俗，在现代生活中，要与时俱进，不断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更新礼仪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形式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，学会将我国传统礼仪同国际通用礼仪相结合，做有国际礼仪观念的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现代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人。 </a:t>
            </a:r>
            <a:endParaRPr kumimoji="0" lang="zh-CN" altLang="en-US" sz="2400" b="0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250326" y="2168067"/>
            <a:ext cx="3750674" cy="101566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934215">
                <a:alpha val="10999"/>
              </a:srgb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时移礼易</a:t>
            </a:r>
            <a:endParaRPr kumimoji="0" lang="zh-CN" altLang="en-US" sz="6000" b="1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099" name="文本框 1"/>
          <p:cNvSpPr txBox="1"/>
          <p:nvPr/>
        </p:nvSpPr>
        <p:spPr>
          <a:xfrm>
            <a:off x="514350" y="604838"/>
            <a:ext cx="36004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400" b="1" dirty="0">
                <a:latin typeface="宋体" panose="02010600030101010101" pitchFamily="2" charset="-122"/>
              </a:rPr>
              <a:t>第</a:t>
            </a:r>
            <a:r>
              <a:rPr lang="zh-CN" altLang="en-US" sz="2400" b="1" dirty="0">
                <a:latin typeface="宋体" panose="02010600030101010101" pitchFamily="2" charset="-122"/>
              </a:rPr>
              <a:t>一单元</a:t>
            </a:r>
            <a:r>
              <a:rPr lang="en-US" altLang="zh-CN" sz="2400" b="1" dirty="0">
                <a:latin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</a:rPr>
              <a:t>学习文明礼仪</a:t>
            </a:r>
          </a:p>
        </p:txBody>
      </p:sp>
      <p:sp>
        <p:nvSpPr>
          <p:cNvPr id="4102" name="文本框 2"/>
          <p:cNvSpPr txBox="1"/>
          <p:nvPr/>
        </p:nvSpPr>
        <p:spPr>
          <a:xfrm>
            <a:off x="1090613" y="1447800"/>
            <a:ext cx="21097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课 以礼相待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gray">
          <a:xfrm>
            <a:off x="2423592" y="2852936"/>
            <a:ext cx="5472608" cy="1615508"/>
          </a:xfrm>
          <a:prstGeom prst="rect">
            <a:avLst/>
          </a:prstGeom>
        </p:spPr>
        <p:txBody>
          <a:bodyPr wrap="none" numCol="1" fromWordArt="1">
            <a:prstTxWarp prst="textDeflate">
              <a:avLst>
                <a:gd name="adj" fmla="val 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glow rad="165100">
                    <a:schemeClr val="bg1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谢 谢</a:t>
            </a:r>
            <a:r>
              <a:rPr kumimoji="0" lang="en-US" altLang="zh-CN" sz="5400" b="1" i="0" u="none" strike="noStrike" kern="1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glow rad="165100">
                    <a:schemeClr val="bg1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!</a:t>
            </a:r>
            <a:endParaRPr kumimoji="0" lang="zh-CN" altLang="en-US" sz="5400" b="1" i="0" u="none" strike="noStrike" kern="1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glow rad="165100">
                  <a:schemeClr val="bg1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内容占位符 2"/>
          <p:cNvSpPr>
            <a:spLocks noGrp="1"/>
          </p:cNvSpPr>
          <p:nvPr>
            <p:ph sz="quarter"/>
          </p:nvPr>
        </p:nvSpPr>
        <p:spPr>
          <a:xfrm>
            <a:off x="533400" y="685800"/>
            <a:ext cx="55626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sz="1800"/>
            </a:lvl1pPr>
            <a:lvl2pPr lvl="1">
              <a:defRPr sz="1700"/>
            </a:lvl2pPr>
            <a:lvl3pPr lvl="2">
              <a:defRPr sz="1800"/>
            </a:lvl3pPr>
            <a:lvl4pPr lvl="3">
              <a:defRPr sz="1600"/>
            </a:lvl4pPr>
            <a:lvl5pPr lvl="4">
              <a:defRPr sz="1200"/>
            </a:lvl5pPr>
          </a:lstStyle>
          <a:p>
            <a:pPr marL="0" lvl="0" indent="0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传统礼仪的过去和现在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895600" y="2362200"/>
            <a:ext cx="6781800" cy="655638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R="0" defTabSz="914400" eaLnBrk="1" fontAlgn="auto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kern="1200" cap="small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同学们，你们了解生活中的礼仪和它的新变化吗？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sz="quarter" idx="4294967295"/>
          </p:nvPr>
        </p:nvGraphicFramePr>
        <p:xfrm>
          <a:off x="609600" y="1905000"/>
          <a:ext cx="10591800" cy="4037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8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81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礼仪</a:t>
                      </a:r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传统礼仪方式</a:t>
                      </a:r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当今新兴方式</a:t>
                      </a:r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5689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过春节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贴春联、</a:t>
                      </a:r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+mn-ea"/>
                        </a:rPr>
                        <a:t>贴年画、</a:t>
                      </a:r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剪窗花、贴“福”字、吃年夜饭、做年糕、包饺子、燃放烟花爆竹、守岁、拜年</a:t>
                      </a:r>
                      <a:r>
                        <a:rPr lang="en-US" altLang="zh-CN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电话拜年、短信拜年、微博拜年、放电子鞭炮、电子红包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68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见面问候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1692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办婚礼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59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公共场合穿着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2389"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176" name="矩形 5"/>
          <p:cNvSpPr/>
          <p:nvPr/>
        </p:nvSpPr>
        <p:spPr>
          <a:xfrm>
            <a:off x="457200" y="685800"/>
            <a:ext cx="30686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传统礼仪我知道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4835525"/>
            <a:ext cx="3657600" cy="879475"/>
          </a:xfrm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见面</a:t>
            </a:r>
            <a:r>
              <a:rPr kumimoji="0" lang="zh-CN" altLang="en-US" sz="28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打招呼问候</a:t>
            </a:r>
            <a:r>
              <a:rPr kumimoji="0" lang="zh-CN" altLang="en-US" sz="2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方式</a:t>
            </a:r>
            <a:endParaRPr kumimoji="0" lang="zh-CN" altLang="en-US" sz="2800" b="0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1267" name="图片 5" descr="3000008684651288586546147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754063"/>
            <a:ext cx="36068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2506663"/>
            <a:ext cx="4105275" cy="2484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内容占位符 4"/>
          <p:cNvPicPr>
            <a:picLocks noGrp="1"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7315200" y="3714750"/>
            <a:ext cx="4203700" cy="2663825"/>
          </a:xfr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39725" y="5953125"/>
            <a:ext cx="2057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与时俱进</a:t>
            </a:r>
            <a:endParaRPr kumimoji="0" lang="zh-CN" altLang="en-US" sz="2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big_562cad65-6f10-419c-b540-1b12e4b5806f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46925" y="1447800"/>
            <a:ext cx="2225675" cy="2967038"/>
          </a:xfrm>
          <a:noFill/>
          <a:ln>
            <a:noFill/>
          </a:ln>
        </p:spPr>
      </p:pic>
      <p:sp>
        <p:nvSpPr>
          <p:cNvPr id="11" name="右箭头 10"/>
          <p:cNvSpPr/>
          <p:nvPr/>
        </p:nvSpPr>
        <p:spPr>
          <a:xfrm>
            <a:off x="5715000" y="2743200"/>
            <a:ext cx="762000" cy="3810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图片 11" descr="201206251048467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447800"/>
            <a:ext cx="3352800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标题 1"/>
          <p:cNvSpPr txBox="1"/>
          <p:nvPr/>
        </p:nvSpPr>
        <p:spPr>
          <a:xfrm>
            <a:off x="4953000" y="4953000"/>
            <a:ext cx="2667000" cy="6508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公共场合</a:t>
            </a:r>
            <a:r>
              <a:rPr kumimoji="0" lang="zh-CN" altLang="en-US" sz="2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穿着</a:t>
            </a:r>
            <a:endParaRPr kumimoji="0" lang="en-US" altLang="zh-CN" sz="2800" b="0" i="0" u="none" strike="noStrike" kern="1200" cap="small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0" y="5857875"/>
            <a:ext cx="2514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与国际接轨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内容占位符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976" y="1814202"/>
            <a:ext cx="3810000" cy="2133600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12292" name="图片 4" descr="wedding-car-2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14202"/>
            <a:ext cx="3200400" cy="2217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0883" y="4304795"/>
            <a:ext cx="3562349" cy="2198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6429" y="4227776"/>
            <a:ext cx="3810000" cy="2064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>
          <a:xfrm>
            <a:off x="533400" y="379413"/>
            <a:ext cx="1676400" cy="6508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anose="0204060405050502030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婚礼形式</a:t>
            </a:r>
            <a:endParaRPr kumimoji="0" lang="en-US" altLang="zh-CN" sz="2800" b="0" i="0" u="none" strike="noStrike" kern="1200" cap="small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813" y="1030288"/>
            <a:ext cx="21351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创新与融合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4" descr="u=694883953,247669187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3505200"/>
            <a:ext cx="428625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8534400" cy="236220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　现代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社会，人们的生活节奏越来越快，活动范围越来越广，思想观念和处世方式都</a:t>
            </a:r>
            <a:r>
              <a:rPr kumimoji="0" lang="zh-CN" altLang="zh-CN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时移礼</a:t>
            </a:r>
            <a:r>
              <a:rPr kumimoji="0" lang="zh-CN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易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，一些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繁琐的礼仪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程序被舍弃，一些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礼仪的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表达方式被简化。</a:t>
            </a:r>
            <a:r>
              <a:rPr kumimoji="0" lang="en-US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en-US" altLang="zh-CN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高效</a:t>
            </a:r>
            <a:r>
              <a:rPr kumimoji="0" lang="zh-CN" altLang="en-US" sz="2400" b="0" i="0" u="none" strike="noStrike" kern="1200" cap="small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、环保、节俭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等理念已成为</a:t>
            </a:r>
            <a:r>
              <a:rPr kumimoji="0" lang="zh-CN" altLang="en-US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普遍、现实</a:t>
            </a:r>
            <a:r>
              <a:rPr kumimoji="0" lang="zh-CN" altLang="en-US" sz="2400" b="0" i="0" u="none" strike="noStrike" kern="1200" cap="small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的选择。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/>
          </p:cNvSpPr>
          <p:nvPr>
            <p:ph sz="quarter" idx="1"/>
          </p:nvPr>
        </p:nvSpPr>
        <p:spPr bwMode="auto">
          <a:xfrm>
            <a:off x="609600" y="2133600"/>
            <a:ext cx="11125200" cy="2743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大年初一，小华全家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要去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奶奶家拜年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按照当地的规矩，一进门，晚辈要向长辈们磕头，然后长辈们发新年红包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每年都这样，可真不舒服，今年我不想再磕上十几个头了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小华心想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同学们，换做你们，你会如何处理这个问题呢？请说出你的解决方法。</a:t>
            </a:r>
          </a:p>
        </p:txBody>
      </p:sp>
      <p:sp>
        <p:nvSpPr>
          <p:cNvPr id="11267" name="矩形 5"/>
          <p:cNvSpPr/>
          <p:nvPr/>
        </p:nvSpPr>
        <p:spPr>
          <a:xfrm>
            <a:off x="457200" y="685800"/>
            <a:ext cx="30686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灵活应对我能行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182</Words>
  <Paragraphs>58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黑体</vt:lpstr>
      <vt:lpstr>华文楷体</vt:lpstr>
      <vt:lpstr>宋体</vt:lpstr>
      <vt:lpstr>Arial</vt:lpstr>
      <vt:lpstr>Century Schoolbook</vt:lpstr>
      <vt:lpstr>Wingdings</vt:lpstr>
      <vt:lpstr>Wingdings 2</vt:lpstr>
      <vt:lpstr>凸显</vt:lpstr>
      <vt:lpstr>　　小华今年刚上初一，一年中他最期待的就是过年，因为过年的时候，有好多好吃的、好玩的，很多压岁钱，最重要的是可以收到很多同学和朋友的贺卡。不过，今年有点特别，还没到吃晚饭的时间，他掏出了手机…… 　　同学们，你们猜，他要做什么呢？</vt:lpstr>
      <vt:lpstr>PowerPoint 演示文稿</vt:lpstr>
      <vt:lpstr>PowerPoint 演示文稿</vt:lpstr>
      <vt:lpstr>PowerPoint 演示文稿</vt:lpstr>
      <vt:lpstr>见面打招呼问候方式</vt:lpstr>
      <vt:lpstr>PowerPoint 演示文稿</vt:lpstr>
      <vt:lpstr>PowerPoint 演示文稿</vt:lpstr>
      <vt:lpstr>　　现代社会，人们的生活节奏越来越快，活动范围越来越广，思想观念和处世方式都时移礼易，一些繁琐的礼仪程序被舍弃，一些礼仪的表达方式被简化。 　　高效、环保、节俭等理念已成为普遍、现实的选择。</vt:lpstr>
      <vt:lpstr>PowerPoint 演示文稿</vt:lpstr>
      <vt:lpstr>PowerPoint 演示文稿</vt:lpstr>
      <vt:lpstr>　　大年初六，小华一家受邀请参加了亲戚的婚礼，亲身感受了一回中国传统的结婚礼仪，他看到了下面的一幕：</vt:lpstr>
      <vt:lpstr>PowerPoint 演示文稿</vt:lpstr>
      <vt:lpstr>奢侈的豪华婚礼</vt:lpstr>
      <vt:lpstr>PowerPoint 演示文稿</vt:lpstr>
      <vt:lpstr>PowerPoint 演示文稿</vt:lpstr>
      <vt:lpstr>PowerPoint 演示文稿</vt:lpstr>
      <vt:lpstr>同学们，请你来帮助他解答疑惑吧。</vt:lpstr>
      <vt:lpstr>PowerPoint 演示文稿</vt:lpstr>
      <vt:lpstr>　　中国传统礼仪有很多程序和风俗，在现代生活中，要与时俱进，不断更新礼仪的形式，学会将我国传统礼仪同国际通用礼仪相结合，做有国际礼仪观念的现代人。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2017-07-31T03:01:45Z</dcterms:created>
  <dcterms:modified xsi:type="dcterms:W3CDTF">2018-08-11T20:59:17Z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