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36"/>
  </p:notesMasterIdLst>
  <p:sldIdLst>
    <p:sldId id="317" r:id="rId2"/>
    <p:sldId id="257" r:id="rId3"/>
    <p:sldId id="327" r:id="rId4"/>
    <p:sldId id="333" r:id="rId5"/>
    <p:sldId id="344" r:id="rId6"/>
    <p:sldId id="338" r:id="rId7"/>
    <p:sldId id="339" r:id="rId8"/>
    <p:sldId id="340" r:id="rId9"/>
    <p:sldId id="341" r:id="rId10"/>
    <p:sldId id="320" r:id="rId11"/>
    <p:sldId id="321" r:id="rId12"/>
    <p:sldId id="322" r:id="rId13"/>
    <p:sldId id="345" r:id="rId14"/>
    <p:sldId id="346" r:id="rId15"/>
    <p:sldId id="331" r:id="rId16"/>
    <p:sldId id="336" r:id="rId17"/>
    <p:sldId id="332" r:id="rId18"/>
    <p:sldId id="318" r:id="rId19"/>
    <p:sldId id="337" r:id="rId20"/>
    <p:sldId id="342" r:id="rId21"/>
    <p:sldId id="335" r:id="rId22"/>
    <p:sldId id="343" r:id="rId23"/>
    <p:sldId id="347" r:id="rId24"/>
    <p:sldId id="324" r:id="rId25"/>
    <p:sldId id="348" r:id="rId26"/>
    <p:sldId id="350" r:id="rId27"/>
    <p:sldId id="349" r:id="rId28"/>
    <p:sldId id="351" r:id="rId29"/>
    <p:sldId id="352" r:id="rId30"/>
    <p:sldId id="330" r:id="rId31"/>
    <p:sldId id="325" r:id="rId32"/>
    <p:sldId id="334" r:id="rId33"/>
    <p:sldId id="353" r:id="rId34"/>
    <p:sldId id="354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6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5DDE5D-C4BC-442A-AA96-CB9EEC15B920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2916C06-399A-4438-A6E5-B3DA8BF7B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36B4A-2F7B-4346-BDD9-65D2C174B4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rgbClr val="898989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0A616D2-0E7A-4238-99C7-BE4BF893B3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Box 1"/>
          <p:cNvSpPr txBox="1">
            <a:spLocks noChangeArrowheads="1"/>
          </p:cNvSpPr>
          <p:nvPr/>
        </p:nvSpPr>
        <p:spPr bwMode="auto">
          <a:xfrm>
            <a:off x="3276600" y="620713"/>
            <a:ext cx="25193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</a:rPr>
              <a:t>用脚打的</a:t>
            </a: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00150" y="1196975"/>
            <a:ext cx="65278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3811588"/>
            <a:ext cx="4284662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804863"/>
            <a:ext cx="8351837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b="1">
                <a:solidFill>
                  <a:srgbClr val="0000FF"/>
                </a:solidFill>
              </a:rPr>
              <a:t>“皇帝和鞋匠的灵魂都是用同样的模型铸造的。”</a:t>
            </a:r>
            <a:endParaRPr lang="en-US" altLang="zh-CN" sz="2500" b="1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500" b="1">
                <a:solidFill>
                  <a:srgbClr val="0000FF"/>
                </a:solidFill>
              </a:rPr>
              <a:t>                                            ——</a:t>
            </a:r>
            <a:r>
              <a:rPr lang="zh-CN" altLang="en-US" sz="2500" b="1">
                <a:solidFill>
                  <a:srgbClr val="0000FF"/>
                </a:solidFill>
              </a:rPr>
              <a:t>法国思想家蒙田</a:t>
            </a:r>
          </a:p>
        </p:txBody>
      </p:sp>
      <p:sp>
        <p:nvSpPr>
          <p:cNvPr id="3" name="下箭头 2"/>
          <p:cNvSpPr/>
          <p:nvPr/>
        </p:nvSpPr>
        <p:spPr>
          <a:xfrm>
            <a:off x="3400425" y="1941513"/>
            <a:ext cx="630238" cy="1382712"/>
          </a:xfrm>
          <a:prstGeom prst="down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68425" y="3429000"/>
            <a:ext cx="665956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500" b="1">
                <a:solidFill>
                  <a:srgbClr val="FF0000"/>
                </a:solidFill>
              </a:rPr>
              <a:t>人格没有高低贵贱之分，都是平等的。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2888" y="765175"/>
            <a:ext cx="5049837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b="1">
                <a:solidFill>
                  <a:srgbClr val="0000FF"/>
                </a:solidFill>
              </a:rPr>
              <a:t>第二章 公民的基本权利和义务</a:t>
            </a:r>
          </a:p>
          <a:p>
            <a:pPr>
              <a:lnSpc>
                <a:spcPct val="150000"/>
              </a:lnSpc>
            </a:pPr>
            <a:r>
              <a:rPr lang="zh-CN" altLang="en-US" sz="2500" b="1">
                <a:solidFill>
                  <a:srgbClr val="0000FF"/>
                </a:solidFill>
              </a:rPr>
              <a:t>第三十三条 凡具有中华人民共和国国籍的人都是中华人民共和国公民。</a:t>
            </a:r>
          </a:p>
          <a:p>
            <a:pPr>
              <a:lnSpc>
                <a:spcPct val="150000"/>
              </a:lnSpc>
            </a:pPr>
            <a:r>
              <a:rPr lang="zh-CN" altLang="en-US" sz="2500" b="1">
                <a:solidFill>
                  <a:srgbClr val="FF0000"/>
                </a:solidFill>
              </a:rPr>
              <a:t>中华人民共和国公民在法律面前一律平等。</a:t>
            </a:r>
          </a:p>
          <a:p>
            <a:pPr>
              <a:lnSpc>
                <a:spcPct val="150000"/>
              </a:lnSpc>
            </a:pPr>
            <a:r>
              <a:rPr lang="zh-CN" altLang="en-US" sz="2500" b="1">
                <a:solidFill>
                  <a:srgbClr val="0000FF"/>
                </a:solidFill>
              </a:rPr>
              <a:t>国家尊重和保障人权。任何公民享有宪法和法律规定的权利，同时必须履行宪法和法律规定的义务。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1175" y="1004888"/>
            <a:ext cx="3230563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9425" y="2781300"/>
            <a:ext cx="5772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750" y="1757363"/>
            <a:ext cx="86169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</a:rPr>
              <a:t>人与人之间在</a:t>
            </a:r>
            <a:r>
              <a:rPr lang="en-US" altLang="zh-CN" sz="3000" b="1">
                <a:solidFill>
                  <a:srgbClr val="0000FF"/>
                </a:solidFill>
              </a:rPr>
              <a:t>______</a:t>
            </a:r>
            <a:r>
              <a:rPr lang="zh-CN" altLang="en-US" sz="3000" b="1">
                <a:solidFill>
                  <a:srgbClr val="0000FF"/>
                </a:solidFill>
              </a:rPr>
              <a:t>和</a:t>
            </a:r>
            <a:r>
              <a:rPr lang="en-US" altLang="zh-CN" sz="3000" b="1">
                <a:solidFill>
                  <a:srgbClr val="0000FF"/>
                </a:solidFill>
              </a:rPr>
              <a:t>________</a:t>
            </a:r>
            <a:r>
              <a:rPr lang="zh-CN" altLang="en-US" sz="3000" b="1">
                <a:solidFill>
                  <a:srgbClr val="0000FF"/>
                </a:solidFill>
              </a:rPr>
              <a:t>上是平等的。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59113" y="1628775"/>
            <a:ext cx="13684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000">
                <a:solidFill>
                  <a:srgbClr val="FF0000"/>
                </a:solidFill>
                <a:latin typeface="华文琥珀"/>
                <a:ea typeface="华文琥珀"/>
                <a:cs typeface="华文琥珀"/>
              </a:rPr>
              <a:t>人格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0" y="1628775"/>
            <a:ext cx="37449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000">
                <a:solidFill>
                  <a:srgbClr val="FF0000"/>
                </a:solidFill>
                <a:latin typeface="华文琥珀"/>
                <a:ea typeface="华文琥珀"/>
                <a:cs typeface="华文琥珀"/>
              </a:rPr>
              <a:t>法律地位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654050"/>
            <a:ext cx="9182100" cy="587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" y="765175"/>
            <a:ext cx="916305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" y="3068638"/>
            <a:ext cx="36861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79613" y="1844675"/>
            <a:ext cx="66960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</a:rPr>
              <a:t>如何平等待人呢？大家说一说。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3968750" y="51181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5629275" y="3625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240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18436" name="Picture 5" descr="21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6050" y="3271838"/>
            <a:ext cx="1173163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19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4419600"/>
            <a:ext cx="14493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 descr="18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6100" y="4365625"/>
            <a:ext cx="11049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8" descr="18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73438" y="4419600"/>
            <a:ext cx="827087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0" y="1524000"/>
            <a:ext cx="2195513" cy="2667000"/>
          </a:xfrm>
          <a:prstGeom prst="wedgeEllipseCallout">
            <a:avLst>
              <a:gd name="adj1" fmla="val -11236"/>
              <a:gd name="adj2" fmla="val 36347"/>
            </a:avLst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000" b="1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不想被人欺骗，就不要欺骗别人</a:t>
            </a: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2590800" y="1600200"/>
            <a:ext cx="2597150" cy="2590800"/>
          </a:xfrm>
          <a:prstGeom prst="cloudCallout">
            <a:avLst>
              <a:gd name="adj1" fmla="val -20245"/>
              <a:gd name="adj2" fmla="val 47917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不想被人伤害，就不要伤害别人</a:t>
            </a:r>
          </a:p>
          <a:p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5180013" y="609600"/>
            <a:ext cx="2362200" cy="1447800"/>
          </a:xfrm>
          <a:prstGeom prst="wedgeRoundRectCallout">
            <a:avLst>
              <a:gd name="adj1" fmla="val -16060"/>
              <a:gd name="adj2" fmla="val 131579"/>
              <a:gd name="adj3" fmla="val 16667"/>
            </a:avLst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宋体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不想被人贬低，就不要贬低别人</a:t>
            </a:r>
          </a:p>
          <a:p>
            <a:pPr algn="ctr"/>
            <a:endParaRPr lang="en-US" altLang="zh-CN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6588125" y="2420938"/>
            <a:ext cx="2444750" cy="2303462"/>
          </a:xfrm>
          <a:prstGeom prst="cloudCallout">
            <a:avLst>
              <a:gd name="adj1" fmla="val 11514"/>
              <a:gd name="adj2" fmla="val 33736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sz="2200" b="1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当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，就不要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……</a:t>
            </a:r>
          </a:p>
        </p:txBody>
      </p:sp>
      <p:sp>
        <p:nvSpPr>
          <p:cNvPr id="18444" name="TextBox 11"/>
          <p:cNvSpPr txBox="1">
            <a:spLocks noChangeArrowheads="1"/>
          </p:cNvSpPr>
          <p:nvPr/>
        </p:nvSpPr>
        <p:spPr bwMode="auto">
          <a:xfrm>
            <a:off x="395288" y="679450"/>
            <a:ext cx="402113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</a:rPr>
              <a:t>对照例句来说一说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654050"/>
            <a:ext cx="9180513" cy="587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0825" y="655638"/>
            <a:ext cx="864235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/>
              <a:t>         </a:t>
            </a:r>
            <a:r>
              <a:rPr lang="zh-CN" altLang="en-US" sz="3200" b="1">
                <a:solidFill>
                  <a:srgbClr val="0000FF"/>
                </a:solidFill>
              </a:rPr>
              <a:t>尊重，是一缕春风、一泓清泉、一颗给人温暖的舒心丸、一剂催人奋进的强心剂。</a:t>
            </a:r>
            <a:endParaRPr lang="en-US" altLang="zh-CN" sz="3200" b="1">
              <a:solidFill>
                <a:srgbClr val="0000FF"/>
              </a:solidFill>
            </a:endParaRPr>
          </a:p>
          <a:p>
            <a:pPr>
              <a:lnSpc>
                <a:spcPts val="4000"/>
              </a:lnSpc>
            </a:pPr>
            <a:r>
              <a:rPr lang="zh-CN" altLang="en-US" sz="3200" b="1">
                <a:solidFill>
                  <a:srgbClr val="0000FF"/>
                </a:solidFill>
              </a:rPr>
              <a:t>       它常常与真诚、谦逊、宽容、赞赏、善于良、友爱相得益彰，与虚伪、狂妄、苛刻、嘲讽、凶恶、势利水火不容。</a:t>
            </a:r>
            <a:endParaRPr lang="en-US" altLang="zh-CN" sz="3200" b="1">
              <a:solidFill>
                <a:srgbClr val="0000FF"/>
              </a:solidFill>
            </a:endParaRPr>
          </a:p>
          <a:p>
            <a:pPr>
              <a:lnSpc>
                <a:spcPts val="4000"/>
              </a:lnSpc>
            </a:pPr>
            <a:r>
              <a:rPr lang="zh-CN" altLang="en-US" sz="3200" b="1">
                <a:solidFill>
                  <a:srgbClr val="0000FF"/>
                </a:solidFill>
              </a:rPr>
              <a:t>       给成功的人以尊重，表明了自己对别人成功的敬佩、赞美与追求；给失败的人以尊重，表明了自己对别人失败后的同情、安慰与鼓励。</a:t>
            </a:r>
            <a:endParaRPr lang="en-US" altLang="zh-CN" sz="3200" b="1">
              <a:solidFill>
                <a:srgbClr val="0000FF"/>
              </a:solidFill>
            </a:endParaRPr>
          </a:p>
          <a:p>
            <a:pPr>
              <a:lnSpc>
                <a:spcPts val="4000"/>
              </a:lnSpc>
            </a:pPr>
            <a:r>
              <a:rPr lang="zh-CN" altLang="en-US" sz="3200" b="1">
                <a:solidFill>
                  <a:srgbClr val="0000FF"/>
                </a:solidFill>
              </a:rPr>
              <a:t>       尊重他人就是尊重自己！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404813"/>
            <a:ext cx="9180513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5638" y="1196975"/>
            <a:ext cx="60769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华文隶书"/>
                <a:ea typeface="华文隶书"/>
                <a:cs typeface="华文隶书"/>
              </a:rPr>
              <a:t>二、学会宽容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125538"/>
            <a:ext cx="6192837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19175" y="549275"/>
            <a:ext cx="72723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</a:rPr>
              <a:t>外卖小哥冒雨送餐 因超时被客户侮辱扔饭菜</a:t>
            </a: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2700338" y="5876925"/>
            <a:ext cx="43926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说说看完之后你的感想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692150"/>
            <a:ext cx="531495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3284538"/>
            <a:ext cx="3521075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2327275" y="5259388"/>
            <a:ext cx="2447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生活方式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4813"/>
            <a:ext cx="9261475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矩形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" y="658813"/>
            <a:ext cx="9021763" cy="1335087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79388" y="1989138"/>
            <a:ext cx="8786812" cy="823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第二节  文明交往</a:t>
            </a: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331913" y="2997200"/>
            <a:ext cx="73453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华文隶书"/>
                <a:ea typeface="华文隶书"/>
                <a:cs typeface="华文隶书"/>
              </a:rPr>
              <a:t>第一框 </a:t>
            </a:r>
            <a:r>
              <a:rPr lang="zh-CN" altLang="en-US" sz="4000" b="1">
                <a:solidFill>
                  <a:srgbClr val="0000FF"/>
                </a:solidFill>
                <a:latin typeface="华文隶书"/>
                <a:ea typeface="华文隶书"/>
                <a:cs typeface="华文隶书"/>
              </a:rPr>
              <a:t>平等待人 </a:t>
            </a:r>
            <a:r>
              <a:rPr lang="zh-CN" altLang="en-US" sz="4000" b="1">
                <a:solidFill>
                  <a:srgbClr val="0000FF"/>
                </a:solidFill>
              </a:rPr>
              <a:t>学会宽容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571500"/>
            <a:ext cx="4657725" cy="285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3068638"/>
            <a:ext cx="4535487" cy="317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1"/>
          <p:cNvSpPr txBox="1">
            <a:spLocks noChangeArrowheads="1"/>
          </p:cNvSpPr>
          <p:nvPr/>
        </p:nvSpPr>
        <p:spPr bwMode="auto">
          <a:xfrm>
            <a:off x="1908175" y="5732463"/>
            <a:ext cx="1627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思维方式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688" y="620713"/>
            <a:ext cx="4710112" cy="284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3705225"/>
            <a:ext cx="5135562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1"/>
          <p:cNvSpPr txBox="1">
            <a:spLocks noChangeArrowheads="1"/>
          </p:cNvSpPr>
          <p:nvPr/>
        </p:nvSpPr>
        <p:spPr bwMode="auto">
          <a:xfrm>
            <a:off x="1547813" y="5445125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个性特征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620713"/>
            <a:ext cx="3751262" cy="397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2924175"/>
            <a:ext cx="4668837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1"/>
          <p:cNvSpPr txBox="1">
            <a:spLocks noChangeArrowheads="1"/>
          </p:cNvSpPr>
          <p:nvPr/>
        </p:nvSpPr>
        <p:spPr bwMode="auto">
          <a:xfrm>
            <a:off x="1547813" y="5445125"/>
            <a:ext cx="2376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道德修养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69963"/>
            <a:ext cx="9144000" cy="555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4213" y="692150"/>
            <a:ext cx="7956550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</a:rPr>
              <a:t>由于每个人的生活方式、思维习惯、行为习惯、个性特征不同，品德修养也有差异，人与人之间难免出现矛盾。面对矛盾，和而不同，求同存异，是我们宽容合作的基础。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69963"/>
            <a:ext cx="9144000" cy="555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1925" y="1125538"/>
            <a:ext cx="8713788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700" b="1">
                <a:solidFill>
                  <a:srgbClr val="0000FF"/>
                </a:solidFill>
              </a:rPr>
              <a:t>《</a:t>
            </a:r>
            <a:r>
              <a:rPr lang="zh-CN" altLang="en-US" sz="2700" b="1">
                <a:solidFill>
                  <a:srgbClr val="0000FF"/>
                </a:solidFill>
              </a:rPr>
              <a:t>老子</a:t>
            </a:r>
            <a:r>
              <a:rPr lang="en-US" altLang="zh-CN" sz="2700" b="1">
                <a:solidFill>
                  <a:srgbClr val="0000FF"/>
                </a:solidFill>
              </a:rPr>
              <a:t>》</a:t>
            </a:r>
            <a:r>
              <a:rPr lang="zh-CN" altLang="en-US" sz="2700" b="1">
                <a:solidFill>
                  <a:srgbClr val="0000FF"/>
                </a:solidFill>
              </a:rPr>
              <a:t>有言道：江海所以能为百谷王者，以其善下之。</a:t>
            </a:r>
            <a:endParaRPr lang="en-US" altLang="zh-CN" sz="2700" b="1">
              <a:solidFill>
                <a:srgbClr val="0000FF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2700" b="1">
                <a:solidFill>
                  <a:srgbClr val="0000FF"/>
                </a:solidFill>
              </a:rPr>
              <a:t>《</a:t>
            </a:r>
            <a:r>
              <a:rPr lang="zh-CN" altLang="en-US" sz="2700" b="1">
                <a:solidFill>
                  <a:srgbClr val="0000FF"/>
                </a:solidFill>
              </a:rPr>
              <a:t>论语</a:t>
            </a:r>
            <a:r>
              <a:rPr lang="en-US" altLang="zh-CN" sz="2700" b="1">
                <a:solidFill>
                  <a:srgbClr val="0000FF"/>
                </a:solidFill>
              </a:rPr>
              <a:t>》</a:t>
            </a:r>
            <a:r>
              <a:rPr lang="zh-CN" altLang="en-US" sz="2700" b="1">
                <a:solidFill>
                  <a:srgbClr val="0000FF"/>
                </a:solidFill>
              </a:rPr>
              <a:t>有言道：躬自厚而薄责于人。</a:t>
            </a:r>
            <a:endParaRPr lang="en-US" altLang="zh-CN" sz="2700" b="1">
              <a:solidFill>
                <a:srgbClr val="0000FF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2700" b="1">
                <a:solidFill>
                  <a:srgbClr val="0000FF"/>
                </a:solidFill>
              </a:rPr>
              <a:t>《</a:t>
            </a:r>
            <a:r>
              <a:rPr lang="zh-CN" altLang="en-US" sz="2700" b="1">
                <a:solidFill>
                  <a:srgbClr val="0000FF"/>
                </a:solidFill>
              </a:rPr>
              <a:t>晋书</a:t>
            </a:r>
            <a:r>
              <a:rPr lang="en-US" altLang="zh-CN" sz="2700" b="1">
                <a:solidFill>
                  <a:srgbClr val="0000FF"/>
                </a:solidFill>
              </a:rPr>
              <a:t>》</a:t>
            </a:r>
            <a:r>
              <a:rPr lang="zh-CN" altLang="en-US" sz="2700" b="1">
                <a:solidFill>
                  <a:srgbClr val="0000FF"/>
                </a:solidFill>
              </a:rPr>
              <a:t>有言道：人有不及，可以情恕。</a:t>
            </a:r>
            <a:endParaRPr lang="en-US" altLang="zh-CN" sz="2700" b="1">
              <a:solidFill>
                <a:srgbClr val="0000FF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2700" b="1">
                <a:solidFill>
                  <a:srgbClr val="0000FF"/>
                </a:solidFill>
              </a:rPr>
              <a:t>《</a:t>
            </a:r>
            <a:r>
              <a:rPr lang="zh-CN" altLang="en-US" sz="2700" b="1">
                <a:solidFill>
                  <a:srgbClr val="0000FF"/>
                </a:solidFill>
              </a:rPr>
              <a:t>文中子</a:t>
            </a:r>
            <a:r>
              <a:rPr lang="en-US" altLang="zh-CN" sz="2700" b="1">
                <a:solidFill>
                  <a:srgbClr val="0000FF"/>
                </a:solidFill>
              </a:rPr>
              <a:t>》</a:t>
            </a:r>
            <a:r>
              <a:rPr lang="zh-CN" altLang="en-US" sz="2700" b="1">
                <a:solidFill>
                  <a:srgbClr val="0000FF"/>
                </a:solidFill>
              </a:rPr>
              <a:t>有言道：君子不责人所不及。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4050"/>
            <a:ext cx="9144000" cy="587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1700213"/>
            <a:ext cx="78486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</a:rPr>
              <a:t>宽容是修身之法，是充满智慧的处世之道，宽容是中华民族的传统美德，也是当代人必备的道德品质。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1363663"/>
            <a:ext cx="47625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2195513" y="571500"/>
            <a:ext cx="5040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怎样学会宽容呢</a:t>
            </a:r>
            <a:r>
              <a:rPr lang="en-US" altLang="zh-CN" sz="3600" b="1">
                <a:solidFill>
                  <a:srgbClr val="0000FF"/>
                </a:solidFill>
              </a:rPr>
              <a:t>?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1013" y="2781300"/>
            <a:ext cx="5641975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750" y="620713"/>
            <a:ext cx="83534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1</a:t>
            </a:r>
            <a:r>
              <a:rPr lang="zh-CN" altLang="en-US" sz="2800" b="1">
                <a:solidFill>
                  <a:srgbClr val="0000FF"/>
                </a:solidFill>
              </a:rPr>
              <a:t>、心态。把心态放平和，不管什么事情，什么人，发生了什么样的变故，不管对方如何给你背后捅刀子，你都要保持平和的心态，不急不躁，这样，才不会给对方机会，也会让你宽容他人。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1738" y="2857500"/>
            <a:ext cx="6310312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333375"/>
            <a:ext cx="8208962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2</a:t>
            </a:r>
            <a:r>
              <a:rPr lang="zh-CN" altLang="en-US" sz="2800" b="1">
                <a:solidFill>
                  <a:srgbClr val="0000FF"/>
                </a:solidFill>
              </a:rPr>
              <a:t>、笑对。任何一个事情的发生，我们都没有必要抓住不放，实际上，笑对于切，你会发现，原来事情是那么地简单。有些人的行为，只会让你觉得就如狗咬一样，只会吠，却不会伤筋到骨。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188913"/>
            <a:ext cx="799306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</a:rPr>
              <a:t>3</a:t>
            </a:r>
            <a:r>
              <a:rPr lang="zh-CN" altLang="en-US" sz="2400" b="1">
                <a:solidFill>
                  <a:srgbClr val="0000FF"/>
                </a:solidFill>
              </a:rPr>
              <a:t>、积极。有些人被人捅了刀子后，不会有很积极的态度，可是如果你想要往好的方向发展，就要积极起来，用更努力的成绩，更辉煌的成就，让对方更加难受。实际上，你这样做，就是对你自己的宽容。</a:t>
            </a: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2754313"/>
            <a:ext cx="6559550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4813"/>
            <a:ext cx="9144000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5638" y="1196975"/>
            <a:ext cx="73453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华文隶书"/>
                <a:ea typeface="华文隶书"/>
                <a:cs typeface="华文隶书"/>
              </a:rPr>
              <a:t>一、平等待人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6225" y="549275"/>
            <a:ext cx="6672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遇到下列情景时，你会怎么做？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57338" y="1101725"/>
            <a:ext cx="7478712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/>
              <a:t>当同学错怪了你，未向你道歉时，</a:t>
            </a:r>
            <a:r>
              <a:rPr lang="en-US" altLang="zh-CN" sz="2200" b="1"/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zh-CN" altLang="en-US" sz="2200" b="1"/>
              <a:t>当同学无意中弄脏了你的衣服时，</a:t>
            </a:r>
            <a:r>
              <a:rPr lang="en-US" altLang="zh-CN" sz="2200" b="1"/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zh-CN" altLang="en-US" sz="2200" b="1"/>
              <a:t>当遇到敲诈勒索时，</a:t>
            </a:r>
          </a:p>
          <a:p>
            <a:pPr>
              <a:lnSpc>
                <a:spcPct val="150000"/>
              </a:lnSpc>
            </a:pPr>
            <a:r>
              <a:rPr lang="zh-CN" altLang="en-US" sz="2200" b="1"/>
              <a:t> </a:t>
            </a:r>
            <a:r>
              <a:rPr lang="en-US" altLang="zh-CN" sz="2200" b="1"/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zh-CN" altLang="en-US" sz="2200" b="1"/>
              <a:t>当老师当着全班同学的面错误地批评了你时，</a:t>
            </a:r>
            <a:r>
              <a:rPr lang="en-US" altLang="zh-CN" sz="2200" b="1"/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zh-CN" altLang="en-US" sz="2200" b="1"/>
              <a:t>当不法厂商出售假冒伪劣产品时，</a:t>
            </a:r>
            <a:r>
              <a:rPr lang="en-US" altLang="zh-CN" sz="2200" b="1"/>
              <a:t>_____________________________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9388" y="1052513"/>
            <a:ext cx="8856662" cy="517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0000FF"/>
                </a:solidFill>
              </a:rPr>
              <a:t>       宽容是大海，能容下江河，也能容下小溪；能容下竟游的百舸，也能容下一叶扁舟。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0000FF"/>
                </a:solidFill>
              </a:rPr>
              <a:t>       宽容是高山，能容下鲜花，也能容下荆棘；能容下参天大树，也能容下一棵小草。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0000FF"/>
                </a:solidFill>
              </a:rPr>
              <a:t>      宽容是丝丝春雨，能融化坚固的冰层，敲醒沉睡的爱心；宽容是萧萧的春风，能吹散自卑的阴云，换回迷失的良知。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0000FF"/>
                </a:solidFill>
              </a:rPr>
              <a:t>      宽容是涵养，是理解，是关怀体谅；宽容是给予，是奉献，是新月一弯，是彩霞一片。</a:t>
            </a:r>
          </a:p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0000FF"/>
                </a:solidFill>
              </a:rPr>
              <a:t>      学会宽容，你会友好待人，积极面对人生；宽以待人，你就多了一扇窗，拥有了一份温馨，同时净化了自己。</a:t>
            </a:r>
          </a:p>
        </p:txBody>
      </p:sp>
      <p:sp>
        <p:nvSpPr>
          <p:cNvPr id="34819" name="TextBox 4"/>
          <p:cNvSpPr txBox="1">
            <a:spLocks noChangeArrowheads="1"/>
          </p:cNvSpPr>
          <p:nvPr/>
        </p:nvSpPr>
        <p:spPr bwMode="auto">
          <a:xfrm>
            <a:off x="458788" y="503238"/>
            <a:ext cx="39687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诗歌朗诵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141413"/>
            <a:ext cx="63373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3319463" y="549275"/>
            <a:ext cx="2692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寒门贵子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1"/>
          <p:cNvSpPr txBox="1">
            <a:spLocks noChangeArrowheads="1"/>
          </p:cNvSpPr>
          <p:nvPr/>
        </p:nvSpPr>
        <p:spPr bwMode="auto">
          <a:xfrm>
            <a:off x="127000" y="134938"/>
            <a:ext cx="33242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Times New Roman" pitchFamily="18" charset="0"/>
              <a:buNone/>
            </a:pPr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课堂小结</a:t>
            </a:r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574675" y="966788"/>
            <a:ext cx="7959725" cy="5375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99">
                  <a:alpha val="70000"/>
                </a:srgbClr>
              </a:gs>
              <a:gs pos="100000">
                <a:schemeClr val="bg1">
                  <a:alpha val="64000"/>
                </a:schemeClr>
              </a:gs>
            </a:gsLst>
            <a:lin ang="5400000" scaled="1"/>
          </a:gradFill>
          <a:ln w="25400">
            <a:solidFill>
              <a:srgbClr val="CC66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buFont typeface="Times New Roman" pitchFamily="18" charset="0"/>
              <a:buNone/>
            </a:pPr>
            <a:r>
              <a:rPr lang="zh-CN" altLang="en-US" sz="2800" b="1">
                <a:solidFill>
                  <a:srgbClr val="000066"/>
                </a:solidFill>
                <a:latin typeface="Calibri" pitchFamily="34" charset="0"/>
              </a:rPr>
              <a:t>              </a:t>
            </a:r>
          </a:p>
          <a:p>
            <a:pPr eaLnBrk="0" hangingPunct="0">
              <a:buFont typeface="Times New Roman" pitchFamily="18" charset="0"/>
              <a:buNone/>
            </a:pPr>
            <a:r>
              <a:rPr lang="zh-CN" altLang="en-US" sz="2800" b="1">
                <a:solidFill>
                  <a:srgbClr val="000066"/>
                </a:solidFill>
                <a:latin typeface="Calibri" pitchFamily="34" charset="0"/>
              </a:rPr>
              <a:t>               </a:t>
            </a:r>
          </a:p>
          <a:p>
            <a:pPr eaLnBrk="0" hangingPunct="0">
              <a:buFont typeface="Times New Roman" pitchFamily="18" charset="0"/>
              <a:buNone/>
            </a:pPr>
            <a:endParaRPr lang="zh-CN" altLang="en-US" sz="28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endParaRPr lang="zh-CN" altLang="en-US" sz="28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endParaRPr lang="zh-CN" altLang="en-US" sz="28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endParaRPr lang="zh-CN" altLang="en-US" sz="28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endParaRPr lang="zh-CN" altLang="en-US" sz="28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endParaRPr lang="zh-CN" altLang="en-US" sz="28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r>
              <a:rPr lang="zh-CN" altLang="en-US" sz="2800" b="1">
                <a:solidFill>
                  <a:srgbClr val="000066"/>
                </a:solidFill>
                <a:latin typeface="宋体" charset="-122"/>
              </a:rPr>
              <a:t>    </a:t>
            </a:r>
          </a:p>
          <a:p>
            <a:pPr eaLnBrk="0" hangingPunct="0">
              <a:buFont typeface="Times New Roman" pitchFamily="18" charset="0"/>
              <a:buNone/>
            </a:pPr>
            <a:endParaRPr lang="zh-CN" altLang="en-US" sz="3200" b="1">
              <a:solidFill>
                <a:srgbClr val="000066"/>
              </a:solidFill>
              <a:latin typeface="宋体" charset="-122"/>
            </a:endParaRPr>
          </a:p>
          <a:p>
            <a:pPr eaLnBrk="0" hangingPunct="0">
              <a:buFont typeface="Times New Roman" pitchFamily="18" charset="0"/>
              <a:buNone/>
            </a:pPr>
            <a:r>
              <a:rPr lang="zh-CN" altLang="en-US" sz="3200" b="1">
                <a:solidFill>
                  <a:srgbClr val="000066"/>
                </a:solidFill>
                <a:latin typeface="宋体" charset="-122"/>
              </a:rPr>
              <a:t>    </a:t>
            </a:r>
            <a:endParaRPr lang="zh-CN" altLang="en-US" sz="32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endParaRPr lang="zh-CN" altLang="en-US" sz="32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r>
              <a:rPr lang="zh-CN" altLang="en-US" sz="2800" b="1">
                <a:solidFill>
                  <a:srgbClr val="000066"/>
                </a:solidFill>
                <a:latin typeface="Calibri" pitchFamily="34" charset="0"/>
              </a:rPr>
              <a:t> </a:t>
            </a:r>
            <a:r>
              <a:rPr lang="zh-CN" altLang="en-US" sz="2800">
                <a:latin typeface="Calibri" pitchFamily="34" charset="0"/>
              </a:rPr>
              <a:t> </a:t>
            </a:r>
            <a:endParaRPr lang="zh-CN" altLang="en-US" sz="28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endParaRPr lang="zh-CN" altLang="en-US" sz="28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r>
              <a:rPr lang="zh-CN" altLang="en-US" sz="3200" b="1">
                <a:solidFill>
                  <a:srgbClr val="000066"/>
                </a:solidFill>
                <a:latin typeface="Calibri" pitchFamily="34" charset="0"/>
              </a:rPr>
              <a:t>            </a:t>
            </a:r>
          </a:p>
          <a:p>
            <a:pPr eaLnBrk="0" hangingPunct="0">
              <a:buFont typeface="Times New Roman" pitchFamily="18" charset="0"/>
              <a:buNone/>
            </a:pPr>
            <a:endParaRPr lang="zh-CN" altLang="en-US" sz="32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endParaRPr lang="zh-CN" altLang="en-US" sz="36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endParaRPr lang="zh-CN" altLang="en-US" sz="36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endParaRPr lang="zh-CN" altLang="en-US" sz="3600" b="1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buFont typeface="Times New Roman" pitchFamily="18" charset="0"/>
              <a:buNone/>
            </a:pPr>
            <a:r>
              <a:rPr lang="zh-CN" altLang="en-US" sz="2800" b="1">
                <a:solidFill>
                  <a:srgbClr val="000066"/>
                </a:solidFill>
                <a:latin typeface="Calibri" pitchFamily="34" charset="0"/>
              </a:rPr>
              <a:t>         </a:t>
            </a:r>
            <a:endParaRPr lang="ko-KR" altLang="en-US" sz="2800" b="1">
              <a:solidFill>
                <a:srgbClr val="000066"/>
              </a:solidFill>
              <a:latin typeface="Calibri" pitchFamily="34" charset="0"/>
            </a:endParaRPr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1352550" y="2220913"/>
            <a:ext cx="6318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eaLnBrk="0" hangingPunct="0">
              <a:buFont typeface="Times New Roman" pitchFamily="18" charset="0"/>
              <a:buNone/>
            </a:pPr>
            <a:r>
              <a:rPr lang="zh-CN" altLang="en-US" sz="3200" b="1"/>
              <a:t>观看刘媛媛视频</a:t>
            </a:r>
            <a:r>
              <a:rPr lang="en-US" altLang="zh-CN" sz="3200" b="1"/>
              <a:t>《</a:t>
            </a:r>
            <a:r>
              <a:rPr lang="zh-CN" altLang="en-US" sz="3200" b="1"/>
              <a:t>寒门贵子</a:t>
            </a:r>
            <a:r>
              <a:rPr lang="en-US" altLang="zh-CN" sz="3200" b="1"/>
              <a:t>》</a:t>
            </a:r>
            <a:r>
              <a:rPr lang="en-US" altLang="zh-CN"/>
              <a:t>  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3"/>
          <p:cNvSpPr txBox="1">
            <a:spLocks noChangeArrowheads="1"/>
          </p:cNvSpPr>
          <p:nvPr/>
        </p:nvSpPr>
        <p:spPr bwMode="auto">
          <a:xfrm>
            <a:off x="2159000" y="2060575"/>
            <a:ext cx="69850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15000">
                <a:solidFill>
                  <a:srgbClr val="CC0000"/>
                </a:solidFill>
                <a:ea typeface="华文隶书"/>
                <a:cs typeface="华文隶书"/>
              </a:rPr>
              <a:t>谢谢！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850" y="620713"/>
            <a:ext cx="8569325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0000FF"/>
                </a:solidFill>
              </a:rPr>
              <a:t>        一位商人看到一个衣衫褴楼的铅笔推销员，顿生一股怜悯之情。他不假思索地将</a:t>
            </a:r>
            <a:r>
              <a:rPr lang="en-US" altLang="zh-CN" sz="2600" b="1">
                <a:solidFill>
                  <a:srgbClr val="0000FF"/>
                </a:solidFill>
              </a:rPr>
              <a:t>10</a:t>
            </a:r>
            <a:r>
              <a:rPr lang="zh-CN" altLang="en-US" sz="2600" b="1">
                <a:solidFill>
                  <a:srgbClr val="0000FF"/>
                </a:solidFill>
              </a:rPr>
              <a:t>元钱塞到卖铅笔人的手中，然后头也不回地走开了。走了没几步，他忽然觉得这样做不妥，于是连忙返回来，并抱歉地解释说自己忘了取笔，希望不要介意。最后，他郑重其事地说：“您和我一样，都是商人。”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3860800"/>
            <a:ext cx="3613150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195263" y="692150"/>
            <a:ext cx="8569325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          </a:t>
            </a:r>
            <a:r>
              <a:rPr lang="zh-CN" altLang="en-US" sz="2600" b="1">
                <a:solidFill>
                  <a:srgbClr val="0000FF"/>
                </a:solidFill>
              </a:rPr>
              <a:t>近日，一篇来自河北石家庄的网帖引发了网友的热议，帖子中称一位农民工小伙给一对母子让座时，那名女子竟嫌弃小伙坐过的座位太脏，还冲着孩子发火不让孩子坐。记者在采访中了解到，农民工因为知道自己衣服脏而不坐座位是很普遍的，无锡还有很多农民工因为担心其他乘客嫌脏而骑电动车上下班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9913" y="4579938"/>
            <a:ext cx="5400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两则例子给你什么启示？</a:t>
            </a:r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932238"/>
            <a:ext cx="3884613" cy="24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692150"/>
            <a:ext cx="46672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3521075"/>
            <a:ext cx="4597400" cy="28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Box 1"/>
          <p:cNvSpPr txBox="1">
            <a:spLocks noChangeArrowheads="1"/>
          </p:cNvSpPr>
          <p:nvPr/>
        </p:nvSpPr>
        <p:spPr bwMode="auto">
          <a:xfrm>
            <a:off x="1331913" y="5230813"/>
            <a:ext cx="2295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家庭状况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379413"/>
            <a:ext cx="9169400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5" y="549275"/>
            <a:ext cx="4262438" cy="35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149600"/>
            <a:ext cx="4052887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1"/>
          <p:cNvSpPr txBox="1">
            <a:spLocks noChangeArrowheads="1"/>
          </p:cNvSpPr>
          <p:nvPr/>
        </p:nvSpPr>
        <p:spPr bwMode="auto">
          <a:xfrm>
            <a:off x="2700338" y="5732463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社会地位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69963"/>
            <a:ext cx="9144000" cy="555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738" y="942975"/>
            <a:ext cx="38989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1766888"/>
            <a:ext cx="4441825" cy="296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1"/>
          <p:cNvSpPr txBox="1">
            <a:spLocks noChangeArrowheads="1"/>
          </p:cNvSpPr>
          <p:nvPr/>
        </p:nvSpPr>
        <p:spPr bwMode="auto">
          <a:xfrm>
            <a:off x="4246563" y="5610225"/>
            <a:ext cx="2486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个人素质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" y="476250"/>
            <a:ext cx="911225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687513"/>
            <a:ext cx="782478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</a:rPr>
              <a:t>人与人之间由于家庭状况、社会地位、个人素质等存在差异，但每个人在人格和法律地位上是平等的，每个人都拥有同等的权利和尊严。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5929</TotalTime>
  <Words>1431</Words>
  <Application/>
  <PresentationFormat>全屏显示(4:3)</PresentationFormat>
  <Paragraphs>85</Paragraphs>
  <Slides>34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Calibri</vt:lpstr>
      <vt:lpstr>华文隶书</vt:lpstr>
      <vt:lpstr>华文琥珀</vt:lpstr>
      <vt:lpstr>黑体</vt:lpstr>
      <vt:lpstr>Times New Roman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created xsi:type="dcterms:W3CDTF">2017-03-26T23:37:38Z</dcterms:created>
  <dcterms:modified xsi:type="dcterms:W3CDTF">2018-08-11T21:02:32Z</dcterms:modified>
  <cp:category/>
</cp:coreProperties>
</file>