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theme/theme1.xml" ContentType="application/vnd.openxmlformats-officedocument.theme+xml"/>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notesMasterIdLst>
    <p:notesMasterId r:id="rId41"/>
  </p:notesMasterIdLst>
  <p:sldIdLst>
    <p:sldId id="329" r:id="rId2"/>
    <p:sldId id="331" r:id="rId3"/>
    <p:sldId id="257" r:id="rId4"/>
    <p:sldId id="327" r:id="rId5"/>
    <p:sldId id="351" r:id="rId6"/>
    <p:sldId id="352" r:id="rId7"/>
    <p:sldId id="353" r:id="rId8"/>
    <p:sldId id="337" r:id="rId9"/>
    <p:sldId id="355" r:id="rId10"/>
    <p:sldId id="356" r:id="rId11"/>
    <p:sldId id="357" r:id="rId12"/>
    <p:sldId id="358" r:id="rId13"/>
    <p:sldId id="338" r:id="rId14"/>
    <p:sldId id="339" r:id="rId15"/>
    <p:sldId id="359" r:id="rId16"/>
    <p:sldId id="363" r:id="rId17"/>
    <p:sldId id="364" r:id="rId18"/>
    <p:sldId id="347" r:id="rId19"/>
    <p:sldId id="348" r:id="rId20"/>
    <p:sldId id="349" r:id="rId21"/>
    <p:sldId id="360" r:id="rId22"/>
    <p:sldId id="336" r:id="rId23"/>
    <p:sldId id="361" r:id="rId24"/>
    <p:sldId id="366" r:id="rId25"/>
    <p:sldId id="330" r:id="rId26"/>
    <p:sldId id="328" r:id="rId27"/>
    <p:sldId id="365" r:id="rId28"/>
    <p:sldId id="367" r:id="rId29"/>
    <p:sldId id="368" r:id="rId30"/>
    <p:sldId id="369" r:id="rId31"/>
    <p:sldId id="373" r:id="rId32"/>
    <p:sldId id="370" r:id="rId33"/>
    <p:sldId id="371" r:id="rId34"/>
    <p:sldId id="374" r:id="rId35"/>
    <p:sldId id="372" r:id="rId36"/>
    <p:sldId id="375" r:id="rId37"/>
    <p:sldId id="377" r:id="rId38"/>
    <p:sldId id="378" r:id="rId39"/>
    <p:sldId id="379" r:id="rId40"/>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5" d="100"/>
          <a:sy n="85" d="100"/>
        </p:scale>
        <p:origin x="-1378" y="-72"/>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ea typeface="+mn-ea"/>
              </a:defRPr>
            </a:lvl1pPr>
          </a:lstStyle>
          <a:p>
            <a:pPr>
              <a:defRPr/>
            </a:pPr>
            <a:fld id="{0F37D72C-EFE0-4EB8-9A22-EBBB7442425B}" type="datetimeFigureOut">
              <a:rPr lang="zh-CN" altLang="en-US"/>
              <a:pPr>
                <a:defRPr/>
              </a:pPr>
              <a:t>2017/9/14 Thursday</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endParaRPr lang="zh-CN" altLang="en-US" noProof="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ea typeface="+mn-ea"/>
              </a:defRPr>
            </a:lvl1pPr>
          </a:lstStyle>
          <a:p>
            <a:pPr>
              <a:defRPr/>
            </a:pPr>
            <a:fld id="{61D21375-92FB-47FA-8087-87D1F8CE8223}"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999" y="365136"/>
            <a:ext cx="1971773" cy="5812011"/>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28681" y="365136"/>
            <a:ext cx="5801013" cy="5812011"/>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0C1EC40C-170D-404A-9B34-76728E7EA0DB}" type="slidenum">
              <a:rPr lang="zh-CN" altLang="en-US"/>
              <a:pPr>
                <a:defRPr/>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628650" y="365125"/>
            <a:ext cx="7886700" cy="13255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文本占位符 2"/>
          <p:cNvSpPr>
            <a:spLocks noGrp="1"/>
          </p:cNvSpPr>
          <p:nvPr>
            <p:ph type="body" idx="1"/>
          </p:nvPr>
        </p:nvSpPr>
        <p:spPr bwMode="auto">
          <a:xfrm>
            <a:off x="628650" y="1825625"/>
            <a:ext cx="7886700" cy="435133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7" name="日期占位符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fontAlgn="base">
              <a:spcBef>
                <a:spcPct val="0"/>
              </a:spcBef>
              <a:spcAft>
                <a:spcPct val="0"/>
              </a:spcAft>
              <a:defRPr sz="1200">
                <a:solidFill>
                  <a:prstClr val="black">
                    <a:tint val="75000"/>
                  </a:prstClr>
                </a:solidFill>
                <a:latin typeface="Arial" pitchFamily="34" charset="0"/>
                <a:ea typeface="+mn-ea"/>
              </a:defRPr>
            </a:lvl1pPr>
          </a:lstStyle>
          <a:p>
            <a:pPr>
              <a:defRPr/>
            </a:pPr>
            <a:endParaRPr lang="zh-CN" altLang="en-US"/>
          </a:p>
        </p:txBody>
      </p:sp>
      <p:sp>
        <p:nvSpPr>
          <p:cNvPr id="8" name="页脚占位符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fontAlgn="base">
              <a:spcBef>
                <a:spcPct val="0"/>
              </a:spcBef>
              <a:spcAft>
                <a:spcPct val="0"/>
              </a:spcAft>
              <a:defRPr sz="1200">
                <a:solidFill>
                  <a:prstClr val="black">
                    <a:tint val="75000"/>
                  </a:prstClr>
                </a:solidFill>
                <a:latin typeface="Arial" pitchFamily="34" charset="0"/>
                <a:ea typeface="+mn-ea"/>
              </a:defRPr>
            </a:lvl1pPr>
          </a:lstStyle>
          <a:p>
            <a:pPr>
              <a:defRPr/>
            </a:pPr>
            <a:endParaRPr lang="zh-CN" altLang="en-US"/>
          </a:p>
        </p:txBody>
      </p:sp>
      <p:sp>
        <p:nvSpPr>
          <p:cNvPr id="9" name="灯片编号占位符 5"/>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fontAlgn="auto">
              <a:spcBef>
                <a:spcPts val="0"/>
              </a:spcBef>
              <a:spcAft>
                <a:spcPts val="0"/>
              </a:spcAft>
              <a:buFontTx/>
              <a:buNone/>
              <a:defRPr sz="1200">
                <a:solidFill>
                  <a:srgbClr val="898989"/>
                </a:solidFill>
                <a:latin typeface="Arial" pitchFamily="34" charset="0"/>
                <a:ea typeface="+mn-ea"/>
              </a:defRPr>
            </a:lvl1pPr>
          </a:lstStyle>
          <a:p>
            <a:pPr>
              <a:defRPr/>
            </a:pPr>
            <a:fld id="{A938CC9E-770D-49FD-A506-717B0983998C}"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685" r:id="rId1"/>
  </p:sldLayoutIdLst>
  <p:hf sldNum="0" hdr="0" ftr="0" dt="0"/>
  <p:txStyles>
    <p:titleStyle>
      <a:lvl1pPr algn="l" rtl="0" eaLnBrk="0" fontAlgn="base" hangingPunct="0">
        <a:lnSpc>
          <a:spcPct val="90000"/>
        </a:lnSpc>
        <a:spcBef>
          <a:spcPct val="0"/>
        </a:spcBef>
        <a:spcAft>
          <a:spcPct val="0"/>
        </a:spcAft>
        <a:defRPr sz="4400" kern="1200">
          <a:solidFill>
            <a:schemeClr val="tx1"/>
          </a:solidFill>
          <a:latin typeface="Arial" charset="0"/>
          <a:ea typeface="+mj-ea"/>
          <a:cs typeface="+mj-cs"/>
        </a:defRPr>
      </a:lvl1pPr>
      <a:lvl2pPr algn="l" rtl="0" eaLnBrk="0" fontAlgn="base" hangingPunct="0">
        <a:lnSpc>
          <a:spcPct val="90000"/>
        </a:lnSpc>
        <a:spcBef>
          <a:spcPct val="0"/>
        </a:spcBef>
        <a:spcAft>
          <a:spcPct val="0"/>
        </a:spcAft>
        <a:defRPr sz="4400">
          <a:solidFill>
            <a:schemeClr val="tx1"/>
          </a:solidFill>
          <a:latin typeface="Arial" charset="0"/>
          <a:ea typeface="宋体" pitchFamily="2" charset="-122"/>
        </a:defRPr>
      </a:lvl2pPr>
      <a:lvl3pPr algn="l" rtl="0" eaLnBrk="0" fontAlgn="base" hangingPunct="0">
        <a:lnSpc>
          <a:spcPct val="90000"/>
        </a:lnSpc>
        <a:spcBef>
          <a:spcPct val="0"/>
        </a:spcBef>
        <a:spcAft>
          <a:spcPct val="0"/>
        </a:spcAft>
        <a:defRPr sz="4400">
          <a:solidFill>
            <a:schemeClr val="tx1"/>
          </a:solidFill>
          <a:latin typeface="Arial" charset="0"/>
          <a:ea typeface="宋体" pitchFamily="2" charset="-122"/>
        </a:defRPr>
      </a:lvl3pPr>
      <a:lvl4pPr algn="l" rtl="0" eaLnBrk="0" fontAlgn="base" hangingPunct="0">
        <a:lnSpc>
          <a:spcPct val="90000"/>
        </a:lnSpc>
        <a:spcBef>
          <a:spcPct val="0"/>
        </a:spcBef>
        <a:spcAft>
          <a:spcPct val="0"/>
        </a:spcAft>
        <a:defRPr sz="4400">
          <a:solidFill>
            <a:schemeClr val="tx1"/>
          </a:solidFill>
          <a:latin typeface="Arial" charset="0"/>
          <a:ea typeface="宋体" pitchFamily="2" charset="-122"/>
        </a:defRPr>
      </a:lvl4pPr>
      <a:lvl5pPr algn="l" rtl="0" eaLnBrk="0" fontAlgn="base" hangingPunct="0">
        <a:lnSpc>
          <a:spcPct val="90000"/>
        </a:lnSpc>
        <a:spcBef>
          <a:spcPct val="0"/>
        </a:spcBef>
        <a:spcAft>
          <a:spcPct val="0"/>
        </a:spcAft>
        <a:defRPr sz="4400">
          <a:solidFill>
            <a:schemeClr val="tx1"/>
          </a:solidFill>
          <a:latin typeface="Arial" charset="0"/>
          <a:ea typeface="宋体" pitchFamily="2" charset="-122"/>
        </a:defRPr>
      </a:lvl5pPr>
      <a:lvl6pPr marL="457200" algn="l" rtl="0" fontAlgn="base">
        <a:lnSpc>
          <a:spcPct val="90000"/>
        </a:lnSpc>
        <a:spcBef>
          <a:spcPct val="0"/>
        </a:spcBef>
        <a:spcAft>
          <a:spcPct val="0"/>
        </a:spcAft>
        <a:defRPr sz="4400">
          <a:solidFill>
            <a:schemeClr val="tx1"/>
          </a:solidFill>
          <a:latin typeface="Calibri Light" pitchFamily="34" charset="0"/>
          <a:ea typeface="宋体" pitchFamily="2" charset="-122"/>
        </a:defRPr>
      </a:lvl6pPr>
      <a:lvl7pPr marL="914400" algn="l" rtl="0" fontAlgn="base">
        <a:lnSpc>
          <a:spcPct val="90000"/>
        </a:lnSpc>
        <a:spcBef>
          <a:spcPct val="0"/>
        </a:spcBef>
        <a:spcAft>
          <a:spcPct val="0"/>
        </a:spcAft>
        <a:defRPr sz="4400">
          <a:solidFill>
            <a:schemeClr val="tx1"/>
          </a:solidFill>
          <a:latin typeface="Calibri Light" pitchFamily="34" charset="0"/>
          <a:ea typeface="宋体" pitchFamily="2" charset="-122"/>
        </a:defRPr>
      </a:lvl7pPr>
      <a:lvl8pPr marL="1371600" algn="l" rtl="0" fontAlgn="base">
        <a:lnSpc>
          <a:spcPct val="90000"/>
        </a:lnSpc>
        <a:spcBef>
          <a:spcPct val="0"/>
        </a:spcBef>
        <a:spcAft>
          <a:spcPct val="0"/>
        </a:spcAft>
        <a:defRPr sz="4400">
          <a:solidFill>
            <a:schemeClr val="tx1"/>
          </a:solidFill>
          <a:latin typeface="Calibri Light" pitchFamily="34" charset="0"/>
          <a:ea typeface="宋体" pitchFamily="2" charset="-122"/>
        </a:defRPr>
      </a:lvl8pPr>
      <a:lvl9pPr marL="1828800" algn="l" rtl="0" fontAlgn="base">
        <a:lnSpc>
          <a:spcPct val="90000"/>
        </a:lnSpc>
        <a:spcBef>
          <a:spcPct val="0"/>
        </a:spcBef>
        <a:spcAft>
          <a:spcPct val="0"/>
        </a:spcAft>
        <a:defRPr sz="4400">
          <a:solidFill>
            <a:schemeClr val="tx1"/>
          </a:solidFill>
          <a:latin typeface="Calibri Light" pitchFamily="34" charset="0"/>
          <a:ea typeface="宋体" pitchFamily="2" charset="-122"/>
        </a:defRPr>
      </a:lvl9pPr>
    </p:titleStyle>
    <p:bodyStyle>
      <a:lvl1pPr marL="228600" indent="-227013" algn="l" rtl="0" eaLnBrk="0" fontAlgn="base" hangingPunct="0">
        <a:lnSpc>
          <a:spcPct val="90000"/>
        </a:lnSpc>
        <a:spcBef>
          <a:spcPts val="1000"/>
        </a:spcBef>
        <a:spcAft>
          <a:spcPct val="0"/>
        </a:spcAft>
        <a:buFont typeface="Arial" charset="0"/>
        <a:buChar char="•"/>
        <a:defRPr sz="2800" kern="1200">
          <a:solidFill>
            <a:schemeClr val="tx1"/>
          </a:solidFill>
          <a:latin typeface="Arial" charset="0"/>
          <a:ea typeface="+mn-ea"/>
          <a:cs typeface="+mn-cs"/>
        </a:defRPr>
      </a:lvl1pPr>
      <a:lvl2pPr marL="684213" indent="-227013" algn="l" rtl="0" eaLnBrk="0" fontAlgn="base" hangingPunct="0">
        <a:lnSpc>
          <a:spcPct val="90000"/>
        </a:lnSpc>
        <a:spcBef>
          <a:spcPts val="500"/>
        </a:spcBef>
        <a:spcAft>
          <a:spcPct val="0"/>
        </a:spcAft>
        <a:buFont typeface="Arial" charset="0"/>
        <a:buChar char="•"/>
        <a:defRPr sz="2400" kern="1200">
          <a:solidFill>
            <a:schemeClr val="tx1"/>
          </a:solidFill>
          <a:latin typeface="Arial" charset="0"/>
          <a:ea typeface="+mn-ea"/>
          <a:cs typeface="+mn-cs"/>
        </a:defRPr>
      </a:lvl2pPr>
      <a:lvl3pPr marL="1143000" indent="-227013" algn="l" rtl="0" eaLnBrk="0" fontAlgn="base" hangingPunct="0">
        <a:lnSpc>
          <a:spcPct val="90000"/>
        </a:lnSpc>
        <a:spcBef>
          <a:spcPts val="500"/>
        </a:spcBef>
        <a:spcAft>
          <a:spcPct val="0"/>
        </a:spcAft>
        <a:buFont typeface="Arial" charset="0"/>
        <a:buChar char="•"/>
        <a:defRPr sz="1900" kern="1200">
          <a:solidFill>
            <a:schemeClr val="tx1"/>
          </a:solidFill>
          <a:latin typeface="Arial" charset="0"/>
          <a:ea typeface="+mn-ea"/>
          <a:cs typeface="+mn-cs"/>
        </a:defRPr>
      </a:lvl3pPr>
      <a:lvl4pPr marL="1600200" indent="-227013" algn="l" rtl="0" eaLnBrk="0" fontAlgn="base" hangingPunct="0">
        <a:lnSpc>
          <a:spcPct val="90000"/>
        </a:lnSpc>
        <a:spcBef>
          <a:spcPts val="500"/>
        </a:spcBef>
        <a:spcAft>
          <a:spcPct val="0"/>
        </a:spcAft>
        <a:buFont typeface="Arial" charset="0"/>
        <a:buChar char="•"/>
        <a:defRPr sz="2000" kern="1200">
          <a:solidFill>
            <a:schemeClr val="tx1"/>
          </a:solidFill>
          <a:latin typeface="Arial" charset="0"/>
          <a:ea typeface="+mn-ea"/>
          <a:cs typeface="+mn-cs"/>
        </a:defRPr>
      </a:lvl4pPr>
      <a:lvl5pPr marL="2057400" indent="-227013" algn="l" rtl="0" eaLnBrk="0" fontAlgn="base" hangingPunct="0">
        <a:lnSpc>
          <a:spcPct val="90000"/>
        </a:lnSpc>
        <a:spcBef>
          <a:spcPts val="500"/>
        </a:spcBef>
        <a:spcAft>
          <a:spcPct val="0"/>
        </a:spcAft>
        <a:buFont typeface="Arial" charset="0"/>
        <a:buChar char="•"/>
        <a:defRPr sz="2000" kern="1200">
          <a:solidFill>
            <a:schemeClr val="tx1"/>
          </a:solidFill>
          <a:latin typeface="Arial" charset="0"/>
          <a:ea typeface="+mn-ea"/>
          <a:cs typeface="+mn-cs"/>
        </a:defRPr>
      </a:lvl5pPr>
      <a:lvl6pPr marL="2515235" indent="-227330" algn="l" defTabSz="91503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7330" algn="l" defTabSz="91503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7330" algn="l" defTabSz="91503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7330" algn="l" defTabSz="91503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1.xml"/><Relationship Id="rId1" Type="http://schemas.openxmlformats.org/officeDocument/2006/relationships/video" Target="NULL" TargetMode="External"/></Relationships>
</file>

<file path=ppt/slides/_rels/slide10.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slideLayout" Target="../slideLayouts/slideLayout1.xml"/><Relationship Id="rId1" Type="http://schemas.openxmlformats.org/officeDocument/2006/relationships/video" Target="NULL" TargetMode="External"/></Relationships>
</file>

<file path=ppt/slides/_rels/slide2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8.png"/><Relationship Id="rId1" Type="http://schemas.openxmlformats.org/officeDocument/2006/relationships/slideLayout" Target="../slideLayouts/slideLayout1.xml"/><Relationship Id="rId4" Type="http://schemas.openxmlformats.org/officeDocument/2006/relationships/image" Target="../media/image34.png"/></Relationships>
</file>

<file path=ppt/slides/_rels/slide29.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slideLayout" Target="../slideLayouts/slideLayout1.xml"/><Relationship Id="rId1" Type="http://schemas.openxmlformats.org/officeDocument/2006/relationships/video" Target="NULL" TargetMode="External"/></Relationships>
</file>

<file path=ppt/slides/_rels/slide3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jpe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8.png"/><Relationship Id="rId1" Type="http://schemas.openxmlformats.org/officeDocument/2006/relationships/slideLayout" Target="../slideLayouts/slideLayout1.xml"/><Relationship Id="rId4" Type="http://schemas.openxmlformats.org/officeDocument/2006/relationships/image" Target="../media/image40.png"/></Relationships>
</file>

<file path=ppt/slides/_rels/slide3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8.png"/><Relationship Id="rId1" Type="http://schemas.openxmlformats.org/officeDocument/2006/relationships/slideLayout" Target="../slideLayouts/slideLayout1.xml"/><Relationship Id="rId4" Type="http://schemas.openxmlformats.org/officeDocument/2006/relationships/image" Target="../media/image42.png"/></Relationships>
</file>

<file path=ppt/slides/_rels/slide36.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slideLayout" Target="../slideLayouts/slideLayout1.xml"/><Relationship Id="rId1" Type="http://schemas.openxmlformats.org/officeDocument/2006/relationships/video" Target="NULL" TargetMode="Externa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8.png"/><Relationship Id="rId1" Type="http://schemas.openxmlformats.org/officeDocument/2006/relationships/slideLayout" Target="../slideLayouts/slideLayout1.xml"/><Relationship Id="rId4" Type="http://schemas.openxmlformats.org/officeDocument/2006/relationships/image" Target="../media/image12.png"/></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7" name="TextBox 1"/>
          <p:cNvSpPr txBox="1">
            <a:spLocks noChangeArrowheads="1"/>
          </p:cNvSpPr>
          <p:nvPr/>
        </p:nvSpPr>
        <p:spPr bwMode="auto">
          <a:xfrm>
            <a:off x="2843213" y="560388"/>
            <a:ext cx="3516312" cy="492125"/>
          </a:xfrm>
          <a:prstGeom prst="rect">
            <a:avLst/>
          </a:prstGeom>
          <a:noFill/>
          <a:ln w="9525">
            <a:noFill/>
            <a:miter lim="800000"/>
            <a:headEnd/>
            <a:tailEnd/>
          </a:ln>
        </p:spPr>
        <p:txBody>
          <a:bodyPr>
            <a:spAutoFit/>
          </a:bodyPr>
          <a:lstStyle/>
          <a:p>
            <a:r>
              <a:rPr lang="zh-CN" altLang="en-US" sz="2600" b="1">
                <a:solidFill>
                  <a:srgbClr val="0000FF"/>
                </a:solidFill>
              </a:rPr>
              <a:t>个人离不开集体</a:t>
            </a:r>
          </a:p>
        </p:txBody>
      </p:sp>
      <p:pic>
        <p:nvPicPr>
          <p:cNvPr id="3" name="Shape">
            <a:hlinkClick r:id="" action="ppaction://media"/>
          </p:cNvPr>
          <p:cNvPicPr>
            <a:picLocks noRot="1" noChangeAspect="1"/>
          </p:cNvPicPr>
          <p:nvPr>
            <a:videoFile r:link="rId1"/>
          </p:nvPr>
        </p:nvPicPr>
        <p:blipFill>
          <a:blip r:embed="rId3"/>
          <a:srcRect/>
          <a:stretch>
            <a:fillRect/>
          </a:stretch>
        </p:blipFill>
        <p:spPr bwMode="auto">
          <a:xfrm>
            <a:off x="1403350" y="1052513"/>
            <a:ext cx="5745163" cy="4308475"/>
          </a:xfrm>
          <a:prstGeom prst="rect">
            <a:avLst/>
          </a:prstGeom>
          <a:noFill/>
          <a:ln w="9525">
            <a:noFill/>
            <a:miter lim="800000"/>
            <a:headEnd/>
            <a:tailEnd/>
          </a:ln>
        </p:spPr>
      </p:pic>
      <p:sp>
        <p:nvSpPr>
          <p:cNvPr id="4" name="TextBox 3"/>
          <p:cNvSpPr txBox="1">
            <a:spLocks noChangeArrowheads="1"/>
          </p:cNvSpPr>
          <p:nvPr/>
        </p:nvSpPr>
        <p:spPr bwMode="auto">
          <a:xfrm>
            <a:off x="1692275" y="5692775"/>
            <a:ext cx="6911975" cy="523875"/>
          </a:xfrm>
          <a:prstGeom prst="rect">
            <a:avLst/>
          </a:prstGeom>
          <a:noFill/>
          <a:ln w="9525">
            <a:noFill/>
            <a:miter lim="800000"/>
            <a:headEnd/>
            <a:tailEnd/>
          </a:ln>
        </p:spPr>
        <p:txBody>
          <a:bodyPr>
            <a:spAutoFit/>
          </a:bodyPr>
          <a:lstStyle/>
          <a:p>
            <a:r>
              <a:rPr lang="zh-CN" altLang="en-US" sz="2800" b="1">
                <a:solidFill>
                  <a:srgbClr val="0000FF"/>
                </a:solidFill>
              </a:rPr>
              <a:t>思考：为什么个人离不开集体？</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9" restart="whenNotActive" fill="hold" evtFilter="cancelBubble" nodeType="interactiveSeq">
                <p:stCondLst>
                  <p:cond evt="onClick" delay="0">
                    <p:tgtEl>
                      <p:spTgt spid="3"/>
                    </p:tgtEl>
                  </p:cond>
                </p:stCondLst>
                <p:endSync evt="end" delay="0">
                  <p:rtn val="all"/>
                </p:endSync>
                <p:childTnLst>
                  <p:par>
                    <p:cTn id="10" fill="hold">
                      <p:stCondLst>
                        <p:cond delay="0"/>
                      </p:stCondLst>
                      <p:childTnLst>
                        <p:par>
                          <p:cTn id="11" fill="hold">
                            <p:stCondLst>
                              <p:cond delay="0"/>
                            </p:stCondLst>
                            <p:childTnLst>
                              <p:par>
                                <p:cTn id="12" presetID="2" presetClass="mediacall" presetSubtype="0" fill="hold" nodeType="clickEffect">
                                  <p:stCondLst>
                                    <p:cond delay="0"/>
                                  </p:stCondLst>
                                  <p:childTnLst>
                                    <p:cmd type="call" cmd="togglePause">
                                      <p:cBhvr>
                                        <p:cTn id="13" dur="1" fill="hold"/>
                                        <p:tgtEl>
                                          <p:spTgt spid="3"/>
                                        </p:tgtEl>
                                      </p:cBhvr>
                                    </p:cmd>
                                  </p:childTnLst>
                                </p:cTn>
                              </p:par>
                            </p:childTnLst>
                          </p:cTn>
                        </p:par>
                      </p:childTnLst>
                    </p:cTn>
                  </p:par>
                </p:childTnLst>
              </p:cTn>
              <p:nextCondLst>
                <p:cond evt="onClick" delay="0">
                  <p:tgtEl>
                    <p:spTgt spid="3"/>
                  </p:tgtEl>
                </p:cond>
              </p:nextCondLst>
            </p:seq>
            <p:video>
              <p:cMediaNode vol="80000">
                <p:cTn id="14" fill="hold" display="0">
                  <p:stCondLst>
                    <p:cond delay="indefinite"/>
                  </p:stCondLst>
                </p:cTn>
                <p:tgtEl>
                  <p:spTgt spid="3"/>
                </p:tgtEl>
              </p:cMediaNode>
            </p:video>
          </p:childTnLst>
        </p:cTn>
      </p:par>
    </p:tnLst>
    <p:bldLst>
      <p:bldP spid="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p:cNvPicPr>
            <a:picLocks noChangeAspect="1" noChangeArrowheads="1"/>
          </p:cNvPicPr>
          <p:nvPr/>
        </p:nvPicPr>
        <p:blipFill>
          <a:blip r:embed="rId2"/>
          <a:srcRect/>
          <a:stretch>
            <a:fillRect/>
          </a:stretch>
        </p:blipFill>
        <p:spPr bwMode="auto">
          <a:xfrm>
            <a:off x="355600" y="622300"/>
            <a:ext cx="3659188" cy="4818063"/>
          </a:xfrm>
          <a:prstGeom prst="rect">
            <a:avLst/>
          </a:prstGeom>
          <a:noFill/>
          <a:ln w="9525">
            <a:noFill/>
            <a:miter lim="800000"/>
            <a:headEnd/>
            <a:tailEnd/>
          </a:ln>
        </p:spPr>
      </p:pic>
      <p:sp>
        <p:nvSpPr>
          <p:cNvPr id="2" name="矩形 1"/>
          <p:cNvSpPr>
            <a:spLocks noChangeArrowheads="1"/>
          </p:cNvSpPr>
          <p:nvPr/>
        </p:nvSpPr>
        <p:spPr bwMode="auto">
          <a:xfrm>
            <a:off x="684213" y="5570538"/>
            <a:ext cx="3167062" cy="831850"/>
          </a:xfrm>
          <a:prstGeom prst="rect">
            <a:avLst/>
          </a:prstGeom>
          <a:noFill/>
          <a:ln w="9525">
            <a:noFill/>
            <a:miter lim="800000"/>
            <a:headEnd/>
            <a:tailEnd/>
          </a:ln>
        </p:spPr>
        <p:txBody>
          <a:bodyPr>
            <a:spAutoFit/>
          </a:bodyPr>
          <a:lstStyle/>
          <a:p>
            <a:r>
              <a:rPr lang="zh-CN" altLang="en-US" sz="2400" b="1"/>
              <a:t>杨澜：国际特殊奥林匹克全球形象大使</a:t>
            </a:r>
          </a:p>
        </p:txBody>
      </p:sp>
      <p:pic>
        <p:nvPicPr>
          <p:cNvPr id="10243" name="Picture 3"/>
          <p:cNvPicPr>
            <a:picLocks noChangeAspect="1" noChangeArrowheads="1"/>
          </p:cNvPicPr>
          <p:nvPr/>
        </p:nvPicPr>
        <p:blipFill>
          <a:blip r:embed="rId3"/>
          <a:srcRect/>
          <a:stretch>
            <a:fillRect/>
          </a:stretch>
        </p:blipFill>
        <p:spPr bwMode="auto">
          <a:xfrm>
            <a:off x="4716463" y="622300"/>
            <a:ext cx="3562350" cy="4762500"/>
          </a:xfrm>
          <a:prstGeom prst="rect">
            <a:avLst/>
          </a:prstGeom>
          <a:noFill/>
          <a:ln w="9525">
            <a:noFill/>
            <a:miter lim="800000"/>
            <a:headEnd/>
            <a:tailEnd/>
          </a:ln>
        </p:spPr>
      </p:pic>
      <p:sp>
        <p:nvSpPr>
          <p:cNvPr id="4" name="矩形 3"/>
          <p:cNvSpPr>
            <a:spLocks noChangeArrowheads="1"/>
          </p:cNvSpPr>
          <p:nvPr/>
        </p:nvSpPr>
        <p:spPr bwMode="auto">
          <a:xfrm>
            <a:off x="4427538" y="5570538"/>
            <a:ext cx="4572000" cy="831850"/>
          </a:xfrm>
          <a:prstGeom prst="rect">
            <a:avLst/>
          </a:prstGeom>
          <a:noFill/>
          <a:ln w="9525">
            <a:noFill/>
            <a:miter lim="800000"/>
            <a:headEnd/>
            <a:tailEnd/>
          </a:ln>
        </p:spPr>
        <p:txBody>
          <a:bodyPr>
            <a:spAutoFit/>
          </a:bodyPr>
          <a:lstStyle/>
          <a:p>
            <a:r>
              <a:rPr lang="zh-CN" altLang="en-US" sz="2400" b="1"/>
              <a:t> 成龙：联合国儿童基金会 联合国艾滋病规划署国际亲善大使</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242"/>
                                        </p:tgtEl>
                                        <p:attrNameLst>
                                          <p:attrName>style.visibility</p:attrName>
                                        </p:attrNameLst>
                                      </p:cBhvr>
                                      <p:to>
                                        <p:strVal val="visible"/>
                                      </p:to>
                                    </p:set>
                                    <p:anim calcmode="lin" valueType="num">
                                      <p:cBhvr additive="base">
                                        <p:cTn id="7" dur="500" fill="hold"/>
                                        <p:tgtEl>
                                          <p:spTgt spid="10242"/>
                                        </p:tgtEl>
                                        <p:attrNameLst>
                                          <p:attrName>ppt_x</p:attrName>
                                        </p:attrNameLst>
                                      </p:cBhvr>
                                      <p:tavLst>
                                        <p:tav tm="0">
                                          <p:val>
                                            <p:strVal val="#ppt_x"/>
                                          </p:val>
                                        </p:tav>
                                        <p:tav tm="100000">
                                          <p:val>
                                            <p:strVal val="#ppt_x"/>
                                          </p:val>
                                        </p:tav>
                                      </p:tavLst>
                                    </p:anim>
                                    <p:anim calcmode="lin" valueType="num">
                                      <p:cBhvr additive="base">
                                        <p:cTn id="8" dur="500" fill="hold"/>
                                        <p:tgtEl>
                                          <p:spTgt spid="1024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1000"/>
                                        <p:tgtEl>
                                          <p:spTgt spid="2"/>
                                        </p:tgtEl>
                                      </p:cBhvr>
                                    </p:animEffect>
                                    <p:anim calcmode="lin" valueType="num">
                                      <p:cBhvr>
                                        <p:cTn id="14" dur="1000" fill="hold"/>
                                        <p:tgtEl>
                                          <p:spTgt spid="2"/>
                                        </p:tgtEl>
                                        <p:attrNameLst>
                                          <p:attrName>ppt_x</p:attrName>
                                        </p:attrNameLst>
                                      </p:cBhvr>
                                      <p:tavLst>
                                        <p:tav tm="0">
                                          <p:val>
                                            <p:strVal val="#ppt_x"/>
                                          </p:val>
                                        </p:tav>
                                        <p:tav tm="100000">
                                          <p:val>
                                            <p:strVal val="#ppt_x"/>
                                          </p:val>
                                        </p:tav>
                                      </p:tavLst>
                                    </p:anim>
                                    <p:anim calcmode="lin" valueType="num">
                                      <p:cBhvr>
                                        <p:cTn id="15"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6" presetClass="entr" presetSubtype="16" fill="hold" nodeType="clickEffect">
                                  <p:stCondLst>
                                    <p:cond delay="0"/>
                                  </p:stCondLst>
                                  <p:childTnLst>
                                    <p:set>
                                      <p:cBhvr>
                                        <p:cTn id="19" dur="1" fill="hold">
                                          <p:stCondLst>
                                            <p:cond delay="0"/>
                                          </p:stCondLst>
                                        </p:cTn>
                                        <p:tgtEl>
                                          <p:spTgt spid="10243"/>
                                        </p:tgtEl>
                                        <p:attrNameLst>
                                          <p:attrName>style.visibility</p:attrName>
                                        </p:attrNameLst>
                                      </p:cBhvr>
                                      <p:to>
                                        <p:strVal val="visible"/>
                                      </p:to>
                                    </p:set>
                                    <p:animEffect transition="in" filter="circle(in)">
                                      <p:cBhvr>
                                        <p:cTn id="20" dur="2000"/>
                                        <p:tgtEl>
                                          <p:spTgt spid="10243"/>
                                        </p:tgtEl>
                                      </p:cBhvr>
                                    </p:animEffect>
                                  </p:childTnLst>
                                </p:cTn>
                              </p:par>
                            </p:childTnLst>
                          </p:cTn>
                        </p:par>
                      </p:childTnLst>
                    </p:cTn>
                  </p:par>
                  <p:par>
                    <p:cTn id="21" fill="hold">
                      <p:stCondLst>
                        <p:cond delay="indefinite"/>
                      </p:stCondLst>
                      <p:childTnLst>
                        <p:par>
                          <p:cTn id="22" fill="hold">
                            <p:stCondLst>
                              <p:cond delay="0"/>
                            </p:stCondLst>
                            <p:childTnLst>
                              <p:par>
                                <p:cTn id="23" presetID="16" presetClass="entr" presetSubtype="21"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barn(inVertical)">
                                      <p:cBhvr>
                                        <p:cTn id="2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p:cNvPicPr>
            <a:picLocks noChangeAspect="1" noChangeArrowheads="1"/>
          </p:cNvPicPr>
          <p:nvPr/>
        </p:nvPicPr>
        <p:blipFill>
          <a:blip r:embed="rId2"/>
          <a:srcRect/>
          <a:stretch>
            <a:fillRect/>
          </a:stretch>
        </p:blipFill>
        <p:spPr bwMode="auto">
          <a:xfrm>
            <a:off x="755650" y="739775"/>
            <a:ext cx="3038475" cy="4321175"/>
          </a:xfrm>
          <a:prstGeom prst="rect">
            <a:avLst/>
          </a:prstGeom>
          <a:noFill/>
          <a:ln w="9525">
            <a:noFill/>
            <a:miter lim="800000"/>
            <a:headEnd/>
            <a:tailEnd/>
          </a:ln>
        </p:spPr>
      </p:pic>
      <p:sp>
        <p:nvSpPr>
          <p:cNvPr id="2" name="矩形 1"/>
          <p:cNvSpPr>
            <a:spLocks noChangeArrowheads="1"/>
          </p:cNvSpPr>
          <p:nvPr/>
        </p:nvSpPr>
        <p:spPr bwMode="auto">
          <a:xfrm>
            <a:off x="395288" y="5281613"/>
            <a:ext cx="4184650" cy="830262"/>
          </a:xfrm>
          <a:prstGeom prst="rect">
            <a:avLst/>
          </a:prstGeom>
          <a:noFill/>
          <a:ln w="9525">
            <a:noFill/>
            <a:miter lim="800000"/>
            <a:headEnd/>
            <a:tailEnd/>
          </a:ln>
        </p:spPr>
        <p:txBody>
          <a:bodyPr>
            <a:spAutoFit/>
          </a:bodyPr>
          <a:lstStyle/>
          <a:p>
            <a:r>
              <a:rPr lang="zh-CN" altLang="en-US"/>
              <a:t> </a:t>
            </a:r>
            <a:r>
              <a:rPr lang="zh-CN" altLang="en-US" sz="2400" b="1"/>
              <a:t>巩俐：联合国粮农大使联合国教科文组织爱心大使</a:t>
            </a:r>
          </a:p>
        </p:txBody>
      </p:sp>
      <p:sp>
        <p:nvSpPr>
          <p:cNvPr id="3" name="矩形 2"/>
          <p:cNvSpPr>
            <a:spLocks noChangeArrowheads="1"/>
          </p:cNvSpPr>
          <p:nvPr/>
        </p:nvSpPr>
        <p:spPr bwMode="auto">
          <a:xfrm>
            <a:off x="5067300" y="5303838"/>
            <a:ext cx="3311525" cy="830262"/>
          </a:xfrm>
          <a:prstGeom prst="rect">
            <a:avLst/>
          </a:prstGeom>
          <a:noFill/>
          <a:ln w="9525">
            <a:noFill/>
            <a:miter lim="800000"/>
            <a:headEnd/>
            <a:tailEnd/>
          </a:ln>
        </p:spPr>
        <p:txBody>
          <a:bodyPr>
            <a:spAutoFit/>
          </a:bodyPr>
          <a:lstStyle/>
          <a:p>
            <a:r>
              <a:rPr lang="zh-CN" altLang="en-US"/>
              <a:t> </a:t>
            </a:r>
            <a:r>
              <a:rPr lang="zh-CN" altLang="en-US" sz="2400" b="1"/>
              <a:t>苏有朋：“母亲水窖”公益大使</a:t>
            </a:r>
          </a:p>
        </p:txBody>
      </p:sp>
      <p:pic>
        <p:nvPicPr>
          <p:cNvPr id="12291" name="Picture 3"/>
          <p:cNvPicPr>
            <a:picLocks noChangeAspect="1" noChangeArrowheads="1"/>
          </p:cNvPicPr>
          <p:nvPr/>
        </p:nvPicPr>
        <p:blipFill>
          <a:blip r:embed="rId3"/>
          <a:srcRect/>
          <a:stretch>
            <a:fillRect/>
          </a:stretch>
        </p:blipFill>
        <p:spPr bwMode="auto">
          <a:xfrm>
            <a:off x="5076825" y="582613"/>
            <a:ext cx="3024188" cy="4684712"/>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2290"/>
                                        </p:tgtEl>
                                        <p:attrNameLst>
                                          <p:attrName>style.visibility</p:attrName>
                                        </p:attrNameLst>
                                      </p:cBhvr>
                                      <p:to>
                                        <p:strVal val="visible"/>
                                      </p:to>
                                    </p:set>
                                    <p:anim calcmode="lin" valueType="num">
                                      <p:cBhvr additive="base">
                                        <p:cTn id="7" dur="500" fill="hold"/>
                                        <p:tgtEl>
                                          <p:spTgt spid="12290"/>
                                        </p:tgtEl>
                                        <p:attrNameLst>
                                          <p:attrName>ppt_x</p:attrName>
                                        </p:attrNameLst>
                                      </p:cBhvr>
                                      <p:tavLst>
                                        <p:tav tm="0">
                                          <p:val>
                                            <p:strVal val="#ppt_x"/>
                                          </p:val>
                                        </p:tav>
                                        <p:tav tm="100000">
                                          <p:val>
                                            <p:strVal val="#ppt_x"/>
                                          </p:val>
                                        </p:tav>
                                      </p:tavLst>
                                    </p:anim>
                                    <p:anim calcmode="lin" valueType="num">
                                      <p:cBhvr additive="base">
                                        <p:cTn id="8" dur="500" fill="hold"/>
                                        <p:tgtEl>
                                          <p:spTgt spid="1229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4" presetClass="entr" presetSubtype="10"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randombar(horizontal)">
                                      <p:cBhvr>
                                        <p:cTn id="13" dur="500"/>
                                        <p:tgtEl>
                                          <p:spTgt spid="2"/>
                                        </p:tgtEl>
                                      </p:cBhvr>
                                    </p:animEffect>
                                  </p:childTnLst>
                                </p:cTn>
                              </p:par>
                            </p:childTnLst>
                          </p:cTn>
                        </p:par>
                      </p:childTnLst>
                    </p:cTn>
                  </p:par>
                  <p:par>
                    <p:cTn id="14" fill="hold">
                      <p:stCondLst>
                        <p:cond delay="indefinite"/>
                      </p:stCondLst>
                      <p:childTnLst>
                        <p:par>
                          <p:cTn id="15" fill="hold">
                            <p:stCondLst>
                              <p:cond delay="0"/>
                            </p:stCondLst>
                            <p:childTnLst>
                              <p:par>
                                <p:cTn id="16" presetID="6" presetClass="entr" presetSubtype="16" fill="hold" nodeType="clickEffect">
                                  <p:stCondLst>
                                    <p:cond delay="0"/>
                                  </p:stCondLst>
                                  <p:childTnLst>
                                    <p:set>
                                      <p:cBhvr>
                                        <p:cTn id="17" dur="1" fill="hold">
                                          <p:stCondLst>
                                            <p:cond delay="0"/>
                                          </p:stCondLst>
                                        </p:cTn>
                                        <p:tgtEl>
                                          <p:spTgt spid="12291"/>
                                        </p:tgtEl>
                                        <p:attrNameLst>
                                          <p:attrName>style.visibility</p:attrName>
                                        </p:attrNameLst>
                                      </p:cBhvr>
                                      <p:to>
                                        <p:strVal val="visible"/>
                                      </p:to>
                                    </p:set>
                                    <p:animEffect transition="in" filter="circle(in)">
                                      <p:cBhvr>
                                        <p:cTn id="18" dur="2000"/>
                                        <p:tgtEl>
                                          <p:spTgt spid="12291"/>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grpId="0" nodeType="click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barn(inVertical)">
                                      <p:cBhvr>
                                        <p:cTn id="2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1" name="Picture 2"/>
          <p:cNvPicPr>
            <a:picLocks noChangeAspect="1" noChangeArrowheads="1"/>
          </p:cNvPicPr>
          <p:nvPr/>
        </p:nvPicPr>
        <p:blipFill>
          <a:blip r:embed="rId2"/>
          <a:srcRect/>
          <a:stretch>
            <a:fillRect/>
          </a:stretch>
        </p:blipFill>
        <p:spPr bwMode="auto">
          <a:xfrm>
            <a:off x="-36513" y="441325"/>
            <a:ext cx="9218613" cy="5980113"/>
          </a:xfrm>
          <a:prstGeom prst="rect">
            <a:avLst/>
          </a:prstGeom>
          <a:noFill/>
          <a:ln w="9525">
            <a:noFill/>
            <a:miter lim="800000"/>
            <a:headEnd/>
            <a:tailEnd/>
          </a:ln>
        </p:spPr>
      </p:pic>
      <p:pic>
        <p:nvPicPr>
          <p:cNvPr id="15362" name="Picture 2"/>
          <p:cNvPicPr>
            <a:picLocks noChangeAspect="1" noChangeArrowheads="1"/>
          </p:cNvPicPr>
          <p:nvPr/>
        </p:nvPicPr>
        <p:blipFill>
          <a:blip r:embed="rId3"/>
          <a:srcRect/>
          <a:stretch>
            <a:fillRect/>
          </a:stretch>
        </p:blipFill>
        <p:spPr bwMode="auto">
          <a:xfrm>
            <a:off x="323850" y="1358900"/>
            <a:ext cx="3509963" cy="3509963"/>
          </a:xfrm>
          <a:prstGeom prst="rect">
            <a:avLst/>
          </a:prstGeom>
          <a:noFill/>
          <a:ln w="9525">
            <a:noFill/>
            <a:miter lim="800000"/>
            <a:headEnd/>
            <a:tailEnd/>
          </a:ln>
        </p:spPr>
      </p:pic>
      <p:sp>
        <p:nvSpPr>
          <p:cNvPr id="2" name="矩形 1"/>
          <p:cNvSpPr>
            <a:spLocks noChangeArrowheads="1"/>
          </p:cNvSpPr>
          <p:nvPr/>
        </p:nvSpPr>
        <p:spPr bwMode="auto">
          <a:xfrm>
            <a:off x="3924300" y="1358900"/>
            <a:ext cx="4572000" cy="3694113"/>
          </a:xfrm>
          <a:prstGeom prst="rect">
            <a:avLst/>
          </a:prstGeom>
          <a:noFill/>
          <a:ln w="9525">
            <a:noFill/>
            <a:miter lim="800000"/>
            <a:headEnd/>
            <a:tailEnd/>
          </a:ln>
        </p:spPr>
        <p:txBody>
          <a:bodyPr>
            <a:spAutoFit/>
          </a:bodyPr>
          <a:lstStyle/>
          <a:p>
            <a:pPr>
              <a:lnSpc>
                <a:spcPct val="150000"/>
              </a:lnSpc>
            </a:pPr>
            <a:r>
              <a:rPr lang="zh-CN" altLang="en-US" sz="2600" b="1">
                <a:solidFill>
                  <a:srgbClr val="0000FF"/>
                </a:solidFill>
              </a:rPr>
              <a:t>      “母亲水窖”是一项集中供水工程，是中国妇女发展基金会</a:t>
            </a:r>
            <a:r>
              <a:rPr lang="en-US" altLang="zh-CN" sz="2600" b="1">
                <a:solidFill>
                  <a:srgbClr val="0000FF"/>
                </a:solidFill>
              </a:rPr>
              <a:t>2001</a:t>
            </a:r>
            <a:r>
              <a:rPr lang="zh-CN" altLang="en-US" sz="2600" b="1">
                <a:solidFill>
                  <a:srgbClr val="0000FF"/>
                </a:solidFill>
              </a:rPr>
              <a:t>年开始实施的慈善项目，重点帮助西部地区老百姓特别是妇女摆脱因严重缺水带来的贫困和落后。</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5" name="Picture 2"/>
          <p:cNvPicPr>
            <a:picLocks noChangeAspect="1" noChangeArrowheads="1"/>
          </p:cNvPicPr>
          <p:nvPr/>
        </p:nvPicPr>
        <p:blipFill>
          <a:blip r:embed="rId2"/>
          <a:srcRect/>
          <a:stretch>
            <a:fillRect/>
          </a:stretch>
        </p:blipFill>
        <p:spPr bwMode="auto">
          <a:xfrm>
            <a:off x="-36513" y="441325"/>
            <a:ext cx="9218613" cy="5980113"/>
          </a:xfrm>
          <a:prstGeom prst="rect">
            <a:avLst/>
          </a:prstGeom>
          <a:noFill/>
          <a:ln w="9525">
            <a:noFill/>
            <a:miter lim="800000"/>
            <a:headEnd/>
            <a:tailEnd/>
          </a:ln>
        </p:spPr>
      </p:pic>
      <p:sp>
        <p:nvSpPr>
          <p:cNvPr id="2" name="矩形 1"/>
          <p:cNvSpPr>
            <a:spLocks noChangeArrowheads="1"/>
          </p:cNvSpPr>
          <p:nvPr/>
        </p:nvSpPr>
        <p:spPr bwMode="auto">
          <a:xfrm>
            <a:off x="168275" y="4652963"/>
            <a:ext cx="8856663" cy="1616075"/>
          </a:xfrm>
          <a:prstGeom prst="rect">
            <a:avLst/>
          </a:prstGeom>
          <a:noFill/>
          <a:ln w="9525">
            <a:noFill/>
            <a:miter lim="800000"/>
            <a:headEnd/>
            <a:tailEnd/>
          </a:ln>
        </p:spPr>
        <p:txBody>
          <a:bodyPr>
            <a:spAutoFit/>
          </a:bodyPr>
          <a:lstStyle/>
          <a:p>
            <a:pPr>
              <a:lnSpc>
                <a:spcPct val="150000"/>
              </a:lnSpc>
            </a:pPr>
            <a:r>
              <a:rPr lang="en-US" altLang="zh-CN" sz="2200"/>
              <a:t>       </a:t>
            </a:r>
            <a:r>
              <a:rPr lang="en-US" altLang="zh-CN" sz="2200" b="1">
                <a:solidFill>
                  <a:srgbClr val="0000FF"/>
                </a:solidFill>
              </a:rPr>
              <a:t>2017</a:t>
            </a:r>
            <a:r>
              <a:rPr lang="zh-CN" altLang="en-US" sz="2200" b="1">
                <a:solidFill>
                  <a:srgbClr val="0000FF"/>
                </a:solidFill>
              </a:rPr>
              <a:t>年春季以来，贵州省黔东南苗族侗族自治州凯里市全面实施农村学前教育儿童营养改善计划，农村幼儿园和易地扶贫搬迁安置幼儿园免费为孩子们提供“两餐两点”（即：早餐、午餐，早点、午点）</a:t>
            </a:r>
          </a:p>
        </p:txBody>
      </p:sp>
      <p:pic>
        <p:nvPicPr>
          <p:cNvPr id="6147" name="Picture 3"/>
          <p:cNvPicPr>
            <a:picLocks noChangeAspect="1" noChangeArrowheads="1"/>
          </p:cNvPicPr>
          <p:nvPr/>
        </p:nvPicPr>
        <p:blipFill>
          <a:blip r:embed="rId3"/>
          <a:srcRect/>
          <a:stretch>
            <a:fillRect/>
          </a:stretch>
        </p:blipFill>
        <p:spPr bwMode="auto">
          <a:xfrm>
            <a:off x="1117600" y="1000125"/>
            <a:ext cx="7010400" cy="3514725"/>
          </a:xfrm>
          <a:prstGeom prst="rect">
            <a:avLst/>
          </a:prstGeom>
          <a:noFill/>
          <a:ln w="9525">
            <a:noFill/>
            <a:miter lim="800000"/>
            <a:headEnd/>
            <a:tailEnd/>
          </a:ln>
        </p:spPr>
      </p:pic>
      <p:sp>
        <p:nvSpPr>
          <p:cNvPr id="4" name="TextBox 3"/>
          <p:cNvSpPr txBox="1">
            <a:spLocks noChangeArrowheads="1"/>
          </p:cNvSpPr>
          <p:nvPr/>
        </p:nvSpPr>
        <p:spPr bwMode="auto">
          <a:xfrm>
            <a:off x="2871788" y="476250"/>
            <a:ext cx="3571875" cy="523875"/>
          </a:xfrm>
          <a:prstGeom prst="rect">
            <a:avLst/>
          </a:prstGeom>
          <a:noFill/>
          <a:ln w="9525">
            <a:noFill/>
            <a:miter lim="800000"/>
            <a:headEnd/>
            <a:tailEnd/>
          </a:ln>
        </p:spPr>
        <p:txBody>
          <a:bodyPr>
            <a:spAutoFit/>
          </a:bodyPr>
          <a:lstStyle/>
          <a:p>
            <a:r>
              <a:rPr lang="zh-CN" altLang="en-US" sz="2800" b="1">
                <a:solidFill>
                  <a:srgbClr val="0000FF"/>
                </a:solidFill>
              </a:rPr>
              <a:t>免费午餐计划</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1" presetClass="entr" presetSubtype="0" fill="hold" nodeType="clickEffect">
                                  <p:stCondLst>
                                    <p:cond delay="0"/>
                                  </p:stCondLst>
                                  <p:childTnLst>
                                    <p:set>
                                      <p:cBhvr>
                                        <p:cTn id="11" dur="1" fill="hold">
                                          <p:stCondLst>
                                            <p:cond delay="0"/>
                                          </p:stCondLst>
                                        </p:cTn>
                                        <p:tgtEl>
                                          <p:spTgt spid="6147"/>
                                        </p:tgtEl>
                                        <p:attrNameLst>
                                          <p:attrName>style.visibility</p:attrName>
                                        </p:attrNameLst>
                                      </p:cBhvr>
                                      <p:to>
                                        <p:strVal val="visible"/>
                                      </p:to>
                                    </p:set>
                                    <p:anim calcmode="lin" valueType="num">
                                      <p:cBhvr>
                                        <p:cTn id="12" dur="1000" fill="hold"/>
                                        <p:tgtEl>
                                          <p:spTgt spid="6147"/>
                                        </p:tgtEl>
                                        <p:attrNameLst>
                                          <p:attrName>ppt_w</p:attrName>
                                        </p:attrNameLst>
                                      </p:cBhvr>
                                      <p:tavLst>
                                        <p:tav tm="0">
                                          <p:val>
                                            <p:fltVal val="0"/>
                                          </p:val>
                                        </p:tav>
                                        <p:tav tm="100000">
                                          <p:val>
                                            <p:strVal val="#ppt_w"/>
                                          </p:val>
                                        </p:tav>
                                      </p:tavLst>
                                    </p:anim>
                                    <p:anim calcmode="lin" valueType="num">
                                      <p:cBhvr>
                                        <p:cTn id="13" dur="1000" fill="hold"/>
                                        <p:tgtEl>
                                          <p:spTgt spid="6147"/>
                                        </p:tgtEl>
                                        <p:attrNameLst>
                                          <p:attrName>ppt_h</p:attrName>
                                        </p:attrNameLst>
                                      </p:cBhvr>
                                      <p:tavLst>
                                        <p:tav tm="0">
                                          <p:val>
                                            <p:fltVal val="0"/>
                                          </p:val>
                                        </p:tav>
                                        <p:tav tm="100000">
                                          <p:val>
                                            <p:strVal val="#ppt_h"/>
                                          </p:val>
                                        </p:tav>
                                      </p:tavLst>
                                    </p:anim>
                                    <p:anim calcmode="lin" valueType="num">
                                      <p:cBhvr>
                                        <p:cTn id="14" dur="1000" fill="hold"/>
                                        <p:tgtEl>
                                          <p:spTgt spid="6147"/>
                                        </p:tgtEl>
                                        <p:attrNameLst>
                                          <p:attrName>style.rotation</p:attrName>
                                        </p:attrNameLst>
                                      </p:cBhvr>
                                      <p:tavLst>
                                        <p:tav tm="0">
                                          <p:val>
                                            <p:fltVal val="90"/>
                                          </p:val>
                                        </p:tav>
                                        <p:tav tm="100000">
                                          <p:val>
                                            <p:fltVal val="0"/>
                                          </p:val>
                                        </p:tav>
                                      </p:tavLst>
                                    </p:anim>
                                    <p:animEffect transition="in" filter="fade">
                                      <p:cBhvr>
                                        <p:cTn id="15" dur="1000"/>
                                        <p:tgtEl>
                                          <p:spTgt spid="6147"/>
                                        </p:tgtEl>
                                      </p:cBhvr>
                                    </p:animEffect>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grpId="0" nodeType="clickEffect">
                                  <p:stCondLst>
                                    <p:cond delay="0"/>
                                  </p:stCondLst>
                                  <p:childTnLst>
                                    <p:set>
                                      <p:cBhvr>
                                        <p:cTn id="19" dur="1" fill="hold">
                                          <p:stCondLst>
                                            <p:cond delay="0"/>
                                          </p:stCondLst>
                                        </p:cTn>
                                        <p:tgtEl>
                                          <p:spTgt spid="2"/>
                                        </p:tgtEl>
                                        <p:attrNameLst>
                                          <p:attrName>style.visibility</p:attrName>
                                        </p:attrNameLst>
                                      </p:cBhvr>
                                      <p:to>
                                        <p:strVal val="visible"/>
                                      </p:to>
                                    </p:set>
                                    <p:anim calcmode="lin" valueType="num">
                                      <p:cBhvr additive="base">
                                        <p:cTn id="20" dur="500" fill="hold"/>
                                        <p:tgtEl>
                                          <p:spTgt spid="2"/>
                                        </p:tgtEl>
                                        <p:attrNameLst>
                                          <p:attrName>ppt_x</p:attrName>
                                        </p:attrNameLst>
                                      </p:cBhvr>
                                      <p:tavLst>
                                        <p:tav tm="0">
                                          <p:val>
                                            <p:strVal val="#ppt_x"/>
                                          </p:val>
                                        </p:tav>
                                        <p:tav tm="100000">
                                          <p:val>
                                            <p:strVal val="#ppt_x"/>
                                          </p:val>
                                        </p:tav>
                                      </p:tavLst>
                                    </p:anim>
                                    <p:anim calcmode="lin" valueType="num">
                                      <p:cBhvr additive="base">
                                        <p:cTn id="21"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09" name="Picture 2"/>
          <p:cNvPicPr>
            <a:picLocks noChangeAspect="1" noChangeArrowheads="1"/>
          </p:cNvPicPr>
          <p:nvPr/>
        </p:nvPicPr>
        <p:blipFill>
          <a:blip r:embed="rId2"/>
          <a:srcRect/>
          <a:stretch>
            <a:fillRect/>
          </a:stretch>
        </p:blipFill>
        <p:spPr bwMode="auto">
          <a:xfrm>
            <a:off x="-36513" y="441325"/>
            <a:ext cx="9218613" cy="5980113"/>
          </a:xfrm>
          <a:prstGeom prst="rect">
            <a:avLst/>
          </a:prstGeom>
          <a:noFill/>
          <a:ln w="9525">
            <a:noFill/>
            <a:miter lim="800000"/>
            <a:headEnd/>
            <a:tailEnd/>
          </a:ln>
        </p:spPr>
      </p:pic>
      <p:sp>
        <p:nvSpPr>
          <p:cNvPr id="2" name="矩形 1"/>
          <p:cNvSpPr>
            <a:spLocks noChangeArrowheads="1"/>
          </p:cNvSpPr>
          <p:nvPr/>
        </p:nvSpPr>
        <p:spPr bwMode="auto">
          <a:xfrm>
            <a:off x="755650" y="4724400"/>
            <a:ext cx="7561263" cy="1616075"/>
          </a:xfrm>
          <a:prstGeom prst="rect">
            <a:avLst/>
          </a:prstGeom>
          <a:noFill/>
          <a:ln w="9525">
            <a:noFill/>
            <a:miter lim="800000"/>
            <a:headEnd/>
            <a:tailEnd/>
          </a:ln>
        </p:spPr>
        <p:txBody>
          <a:bodyPr>
            <a:spAutoFit/>
          </a:bodyPr>
          <a:lstStyle/>
          <a:p>
            <a:pPr>
              <a:lnSpc>
                <a:spcPct val="150000"/>
              </a:lnSpc>
            </a:pPr>
            <a:r>
              <a:rPr lang="en-US" altLang="zh-CN" sz="2200" b="1">
                <a:solidFill>
                  <a:srgbClr val="0000FF"/>
                </a:solidFill>
              </a:rPr>
              <a:t>        9</a:t>
            </a:r>
            <a:r>
              <a:rPr lang="zh-CN" altLang="en-US" sz="2200" b="1">
                <a:solidFill>
                  <a:srgbClr val="0000FF"/>
                </a:solidFill>
              </a:rPr>
              <a:t>月</a:t>
            </a:r>
            <a:r>
              <a:rPr lang="en-US" altLang="zh-CN" sz="2200" b="1">
                <a:solidFill>
                  <a:srgbClr val="0000FF"/>
                </a:solidFill>
              </a:rPr>
              <a:t>6</a:t>
            </a:r>
            <a:r>
              <a:rPr lang="zh-CN" altLang="en-US" sz="2200" b="1">
                <a:solidFill>
                  <a:srgbClr val="0000FF"/>
                </a:solidFill>
              </a:rPr>
              <a:t>日，贵州省黔东南苗族侗族自治州剑河县第四小学一（</a:t>
            </a:r>
            <a:r>
              <a:rPr lang="en-US" altLang="zh-CN" sz="2200" b="1">
                <a:solidFill>
                  <a:srgbClr val="0000FF"/>
                </a:solidFill>
              </a:rPr>
              <a:t>6</a:t>
            </a:r>
            <a:r>
              <a:rPr lang="zh-CN" altLang="en-US" sz="2200" b="1">
                <a:solidFill>
                  <a:srgbClr val="0000FF"/>
                </a:solidFill>
              </a:rPr>
              <a:t>）班的双胞胎学生刘玉婷（右）与刘玉瑶两姐妹在享用免费“营养午餐”。</a:t>
            </a:r>
          </a:p>
        </p:txBody>
      </p:sp>
      <p:pic>
        <p:nvPicPr>
          <p:cNvPr id="7171" name="Picture 3"/>
          <p:cNvPicPr>
            <a:picLocks noChangeAspect="1" noChangeArrowheads="1"/>
          </p:cNvPicPr>
          <p:nvPr/>
        </p:nvPicPr>
        <p:blipFill>
          <a:blip r:embed="rId3"/>
          <a:srcRect/>
          <a:stretch>
            <a:fillRect/>
          </a:stretch>
        </p:blipFill>
        <p:spPr bwMode="auto">
          <a:xfrm>
            <a:off x="755650" y="692150"/>
            <a:ext cx="7315200" cy="388937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7171"/>
                                        </p:tgtEl>
                                        <p:attrNameLst>
                                          <p:attrName>style.visibility</p:attrName>
                                        </p:attrNameLst>
                                      </p:cBhvr>
                                      <p:to>
                                        <p:strVal val="visible"/>
                                      </p:to>
                                    </p:set>
                                    <p:animEffect transition="in" filter="barn(inVertical)">
                                      <p:cBhvr>
                                        <p:cTn id="7" dur="500"/>
                                        <p:tgtEl>
                                          <p:spTgt spid="7171"/>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ppt_x"/>
                                          </p:val>
                                        </p:tav>
                                        <p:tav tm="100000">
                                          <p:val>
                                            <p:strVal val="#ppt_x"/>
                                          </p:val>
                                        </p:tav>
                                      </p:tavLst>
                                    </p:anim>
                                    <p:anim calcmode="lin" valueType="num">
                                      <p:cBhvr additive="base">
                                        <p:cTn id="13"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3" name="Picture 2"/>
          <p:cNvPicPr>
            <a:picLocks noChangeAspect="1" noChangeArrowheads="1"/>
          </p:cNvPicPr>
          <p:nvPr/>
        </p:nvPicPr>
        <p:blipFill>
          <a:blip r:embed="rId2"/>
          <a:srcRect/>
          <a:stretch>
            <a:fillRect/>
          </a:stretch>
        </p:blipFill>
        <p:spPr bwMode="auto">
          <a:xfrm>
            <a:off x="0" y="466725"/>
            <a:ext cx="9144000" cy="5986463"/>
          </a:xfrm>
          <a:prstGeom prst="rect">
            <a:avLst/>
          </a:prstGeom>
          <a:noFill/>
          <a:ln w="9525">
            <a:noFill/>
            <a:miter lim="800000"/>
            <a:headEnd/>
            <a:tailEnd/>
          </a:ln>
        </p:spPr>
      </p:pic>
      <p:sp>
        <p:nvSpPr>
          <p:cNvPr id="2" name="矩形 1"/>
          <p:cNvSpPr>
            <a:spLocks noChangeArrowheads="1"/>
          </p:cNvSpPr>
          <p:nvPr/>
        </p:nvSpPr>
        <p:spPr bwMode="auto">
          <a:xfrm>
            <a:off x="357188" y="1643063"/>
            <a:ext cx="8358187" cy="2678112"/>
          </a:xfrm>
          <a:prstGeom prst="rect">
            <a:avLst/>
          </a:prstGeom>
          <a:noFill/>
          <a:ln w="9525">
            <a:noFill/>
            <a:miter lim="800000"/>
            <a:headEnd/>
            <a:tailEnd/>
          </a:ln>
        </p:spPr>
        <p:txBody>
          <a:bodyPr>
            <a:spAutoFit/>
          </a:bodyPr>
          <a:lstStyle/>
          <a:p>
            <a:pPr>
              <a:lnSpc>
                <a:spcPct val="150000"/>
              </a:lnSpc>
            </a:pPr>
            <a:r>
              <a:rPr lang="zh-CN" altLang="en-US" sz="2800" b="1">
                <a:solidFill>
                  <a:srgbClr val="0000FF"/>
                </a:solidFill>
              </a:rPr>
              <a:t>        公益活动的内容包括社区服务、环境保护、知识传播、公共福利、帮助他人、社会援助、社会治安、紧急援助、青年服务、慈善、社团活动，专业服务、文化艺术活动、国际合作等等。</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7" name="Picture 2"/>
          <p:cNvPicPr>
            <a:picLocks noChangeAspect="1" noChangeArrowheads="1"/>
          </p:cNvPicPr>
          <p:nvPr/>
        </p:nvPicPr>
        <p:blipFill>
          <a:blip r:embed="rId2"/>
          <a:srcRect/>
          <a:stretch>
            <a:fillRect/>
          </a:stretch>
        </p:blipFill>
        <p:spPr bwMode="auto">
          <a:xfrm>
            <a:off x="-36513" y="441325"/>
            <a:ext cx="9218613" cy="5980113"/>
          </a:xfrm>
          <a:prstGeom prst="rect">
            <a:avLst/>
          </a:prstGeom>
          <a:noFill/>
          <a:ln w="9525">
            <a:noFill/>
            <a:miter lim="800000"/>
            <a:headEnd/>
            <a:tailEnd/>
          </a:ln>
        </p:spPr>
      </p:pic>
      <p:sp>
        <p:nvSpPr>
          <p:cNvPr id="2" name="矩形 1"/>
          <p:cNvSpPr>
            <a:spLocks noChangeArrowheads="1"/>
          </p:cNvSpPr>
          <p:nvPr/>
        </p:nvSpPr>
        <p:spPr bwMode="auto">
          <a:xfrm>
            <a:off x="468313" y="908050"/>
            <a:ext cx="8280400" cy="1755775"/>
          </a:xfrm>
          <a:prstGeom prst="rect">
            <a:avLst/>
          </a:prstGeom>
          <a:noFill/>
          <a:ln w="9525">
            <a:noFill/>
            <a:miter lim="800000"/>
            <a:headEnd/>
            <a:tailEnd/>
          </a:ln>
        </p:spPr>
        <p:txBody>
          <a:bodyPr>
            <a:spAutoFit/>
          </a:bodyPr>
          <a:lstStyle/>
          <a:p>
            <a:pPr>
              <a:lnSpc>
                <a:spcPct val="150000"/>
              </a:lnSpc>
            </a:pPr>
            <a:r>
              <a:rPr lang="zh-CN" altLang="en-US" sz="2400" b="1">
                <a:solidFill>
                  <a:srgbClr val="0000FF"/>
                </a:solidFill>
              </a:rPr>
              <a:t>        志愿服务是指任何人志愿贡献个人的时间及精力，在不为任何物质报酬的情况下，为改善社会，促进社会进步而提供的服务。</a:t>
            </a:r>
          </a:p>
        </p:txBody>
      </p:sp>
      <p:sp>
        <p:nvSpPr>
          <p:cNvPr id="3" name="矩形 2"/>
          <p:cNvSpPr>
            <a:spLocks noChangeArrowheads="1"/>
          </p:cNvSpPr>
          <p:nvPr/>
        </p:nvSpPr>
        <p:spPr bwMode="auto">
          <a:xfrm>
            <a:off x="250825" y="2852738"/>
            <a:ext cx="8497888" cy="2308225"/>
          </a:xfrm>
          <a:prstGeom prst="rect">
            <a:avLst/>
          </a:prstGeom>
          <a:noFill/>
          <a:ln w="9525">
            <a:noFill/>
            <a:miter lim="800000"/>
            <a:headEnd/>
            <a:tailEnd/>
          </a:ln>
        </p:spPr>
        <p:txBody>
          <a:bodyPr>
            <a:spAutoFit/>
          </a:bodyPr>
          <a:lstStyle/>
          <a:p>
            <a:pPr>
              <a:lnSpc>
                <a:spcPct val="150000"/>
              </a:lnSpc>
            </a:pPr>
            <a:r>
              <a:rPr lang="zh-CN" altLang="en-US" sz="2400" b="1">
                <a:solidFill>
                  <a:srgbClr val="0000FF"/>
                </a:solidFill>
              </a:rPr>
              <a:t>        志愿服务的范围主要包括：扶贫开发、社区建设、环境保护、大型赛会、应急救助、海外服务等。</a:t>
            </a:r>
          </a:p>
          <a:p>
            <a:pPr>
              <a:lnSpc>
                <a:spcPct val="150000"/>
              </a:lnSpc>
            </a:pPr>
            <a:r>
              <a:rPr lang="zh-CN" altLang="en-US" sz="2400" b="1">
                <a:solidFill>
                  <a:srgbClr val="0000FF"/>
                </a:solidFill>
              </a:rPr>
              <a:t>        志愿服务的功能：社会动员；社会保障；社会整合；社会教化；促进社会和谐；促进社会进步。</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arn(inVertic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
          <p:cNvPicPr>
            <a:picLocks noChangeAspect="1" noChangeArrowheads="1"/>
          </p:cNvPicPr>
          <p:nvPr/>
        </p:nvPicPr>
        <p:blipFill>
          <a:blip r:embed="rId2"/>
          <a:srcRect/>
          <a:stretch>
            <a:fillRect/>
          </a:stretch>
        </p:blipFill>
        <p:spPr bwMode="auto">
          <a:xfrm>
            <a:off x="-36513" y="441325"/>
            <a:ext cx="9218613" cy="5980113"/>
          </a:xfrm>
          <a:prstGeom prst="rect">
            <a:avLst/>
          </a:prstGeom>
          <a:noFill/>
          <a:ln w="9525">
            <a:noFill/>
            <a:miter lim="800000"/>
            <a:headEnd/>
            <a:tailEnd/>
          </a:ln>
        </p:spPr>
      </p:pic>
      <p:pic>
        <p:nvPicPr>
          <p:cNvPr id="20482" name="Picture 2"/>
          <p:cNvPicPr>
            <a:picLocks noChangeAspect="1" noChangeArrowheads="1"/>
          </p:cNvPicPr>
          <p:nvPr/>
        </p:nvPicPr>
        <p:blipFill>
          <a:blip r:embed="rId3"/>
          <a:srcRect/>
          <a:stretch>
            <a:fillRect/>
          </a:stretch>
        </p:blipFill>
        <p:spPr bwMode="auto">
          <a:xfrm>
            <a:off x="179388" y="1270000"/>
            <a:ext cx="3168650" cy="4535488"/>
          </a:xfrm>
          <a:prstGeom prst="rect">
            <a:avLst/>
          </a:prstGeom>
          <a:noFill/>
          <a:ln w="9525">
            <a:noFill/>
            <a:miter lim="800000"/>
            <a:headEnd/>
            <a:tailEnd/>
          </a:ln>
        </p:spPr>
      </p:pic>
      <p:sp>
        <p:nvSpPr>
          <p:cNvPr id="20483" name="矩形 1"/>
          <p:cNvSpPr>
            <a:spLocks noChangeArrowheads="1"/>
          </p:cNvSpPr>
          <p:nvPr/>
        </p:nvSpPr>
        <p:spPr bwMode="auto">
          <a:xfrm>
            <a:off x="2411413" y="620713"/>
            <a:ext cx="4681537" cy="523875"/>
          </a:xfrm>
          <a:prstGeom prst="rect">
            <a:avLst/>
          </a:prstGeom>
          <a:noFill/>
          <a:ln w="9525">
            <a:noFill/>
            <a:miter lim="800000"/>
            <a:headEnd/>
            <a:tailEnd/>
          </a:ln>
        </p:spPr>
        <p:txBody>
          <a:bodyPr>
            <a:spAutoFit/>
          </a:bodyPr>
          <a:lstStyle/>
          <a:p>
            <a:r>
              <a:rPr lang="zh-CN" altLang="en-US" sz="2800" b="1"/>
              <a:t>中国青年志愿者协会</a:t>
            </a:r>
          </a:p>
        </p:txBody>
      </p:sp>
      <p:sp>
        <p:nvSpPr>
          <p:cNvPr id="3" name="矩形 2"/>
          <p:cNvSpPr>
            <a:spLocks noChangeArrowheads="1"/>
          </p:cNvSpPr>
          <p:nvPr/>
        </p:nvSpPr>
        <p:spPr bwMode="auto">
          <a:xfrm>
            <a:off x="3563938" y="1341438"/>
            <a:ext cx="5480050" cy="5078412"/>
          </a:xfrm>
          <a:prstGeom prst="rect">
            <a:avLst/>
          </a:prstGeom>
          <a:noFill/>
          <a:ln w="9525">
            <a:noFill/>
            <a:miter lim="800000"/>
            <a:headEnd/>
            <a:tailEnd/>
          </a:ln>
        </p:spPr>
        <p:txBody>
          <a:bodyPr>
            <a:spAutoFit/>
          </a:bodyPr>
          <a:lstStyle/>
          <a:p>
            <a:pPr>
              <a:lnSpc>
                <a:spcPct val="150000"/>
              </a:lnSpc>
            </a:pPr>
            <a:r>
              <a:rPr lang="zh-CN" altLang="en-US" sz="2400" b="1">
                <a:solidFill>
                  <a:srgbClr val="0000FF"/>
                </a:solidFill>
              </a:rPr>
              <a:t>        标志的整体构图为心的造型，同时也是英语“青年”（</a:t>
            </a:r>
            <a:r>
              <a:rPr lang="en-US" altLang="zh-CN" sz="2400" b="1">
                <a:solidFill>
                  <a:srgbClr val="0000FF"/>
                </a:solidFill>
              </a:rPr>
              <a:t>YOUTH</a:t>
            </a:r>
            <a:r>
              <a:rPr lang="zh-CN" altLang="en-US" sz="2400" b="1">
                <a:solidFill>
                  <a:srgbClr val="0000FF"/>
                </a:solidFill>
              </a:rPr>
              <a:t>）的第一个字母</a:t>
            </a:r>
            <a:r>
              <a:rPr lang="en-US" altLang="zh-CN" sz="2400" b="1">
                <a:solidFill>
                  <a:srgbClr val="0000FF"/>
                </a:solidFill>
              </a:rPr>
              <a:t>Y</a:t>
            </a:r>
            <a:r>
              <a:rPr lang="zh-CN" altLang="en-US" sz="2400" b="1">
                <a:solidFill>
                  <a:srgbClr val="0000FF"/>
                </a:solidFill>
              </a:rPr>
              <a:t>；图案中央既是手，也是鸽子的造型，与红色的背景构成爱心图案。标志寓意中国青年志愿者向社会上所有需要帮助的人奉献一片爱心，伸出友爱之手，面向世界、奔向未来，表现青年志愿者“热心献社会，真情暖人心”的主题。</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1506"/>
                                        </p:tgtEl>
                                        <p:attrNameLst>
                                          <p:attrName>style.visibility</p:attrName>
                                        </p:attrNameLst>
                                      </p:cBhvr>
                                      <p:to>
                                        <p:strVal val="visible"/>
                                      </p:to>
                                    </p:set>
                                    <p:animEffect transition="in" filter="randombar(horizontal)">
                                      <p:cBhvr>
                                        <p:cTn id="7" dur="500"/>
                                        <p:tgtEl>
                                          <p:spTgt spid="21506"/>
                                        </p:tgtEl>
                                      </p:cBhvr>
                                    </p:animEffect>
                                  </p:childTnLst>
                                </p:cTn>
                              </p:par>
                            </p:childTnLst>
                          </p:cTn>
                        </p:par>
                      </p:childTnLst>
                    </p:cTn>
                  </p:par>
                  <p:par>
                    <p:cTn id="8" fill="hold">
                      <p:stCondLst>
                        <p:cond delay="indefinite"/>
                      </p:stCondLst>
                      <p:childTnLst>
                        <p:par>
                          <p:cTn id="9" fill="hold">
                            <p:stCondLst>
                              <p:cond delay="0"/>
                            </p:stCondLst>
                            <p:childTnLst>
                              <p:par>
                                <p:cTn id="10" presetID="31"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ppt_w</p:attrName>
                                        </p:attrNameLst>
                                      </p:cBhvr>
                                      <p:tavLst>
                                        <p:tav tm="0">
                                          <p:val>
                                            <p:fltVal val="0"/>
                                          </p:val>
                                        </p:tav>
                                        <p:tav tm="100000">
                                          <p:val>
                                            <p:strVal val="#ppt_w"/>
                                          </p:val>
                                        </p:tav>
                                      </p:tavLst>
                                    </p:anim>
                                    <p:anim calcmode="lin" valueType="num">
                                      <p:cBhvr>
                                        <p:cTn id="13" dur="1000" fill="hold"/>
                                        <p:tgtEl>
                                          <p:spTgt spid="3"/>
                                        </p:tgtEl>
                                        <p:attrNameLst>
                                          <p:attrName>ppt_h</p:attrName>
                                        </p:attrNameLst>
                                      </p:cBhvr>
                                      <p:tavLst>
                                        <p:tav tm="0">
                                          <p:val>
                                            <p:fltVal val="0"/>
                                          </p:val>
                                        </p:tav>
                                        <p:tav tm="100000">
                                          <p:val>
                                            <p:strVal val="#ppt_h"/>
                                          </p:val>
                                        </p:tav>
                                      </p:tavLst>
                                    </p:anim>
                                    <p:anim calcmode="lin" valueType="num">
                                      <p:cBhvr>
                                        <p:cTn id="14" dur="1000" fill="hold"/>
                                        <p:tgtEl>
                                          <p:spTgt spid="3"/>
                                        </p:tgtEl>
                                        <p:attrNameLst>
                                          <p:attrName>style.rotation</p:attrName>
                                        </p:attrNameLst>
                                      </p:cBhvr>
                                      <p:tavLst>
                                        <p:tav tm="0">
                                          <p:val>
                                            <p:fltVal val="90"/>
                                          </p:val>
                                        </p:tav>
                                        <p:tav tm="100000">
                                          <p:val>
                                            <p:fltVal val="0"/>
                                          </p:val>
                                        </p:tav>
                                      </p:tavLst>
                                    </p:anim>
                                    <p:animEffect transition="in" filter="fade">
                                      <p:cBhvr>
                                        <p:cTn id="15"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p:cNvPicPr>
            <a:picLocks noChangeAspect="1" noChangeArrowheads="1"/>
          </p:cNvPicPr>
          <p:nvPr/>
        </p:nvPicPr>
        <p:blipFill>
          <a:blip r:embed="rId2"/>
          <a:srcRect/>
          <a:stretch>
            <a:fillRect/>
          </a:stretch>
        </p:blipFill>
        <p:spPr bwMode="auto">
          <a:xfrm>
            <a:off x="98425" y="1362075"/>
            <a:ext cx="4395788" cy="2930525"/>
          </a:xfrm>
          <a:prstGeom prst="rect">
            <a:avLst/>
          </a:prstGeom>
          <a:noFill/>
          <a:ln w="9525">
            <a:noFill/>
            <a:miter lim="800000"/>
            <a:headEnd/>
            <a:tailEnd/>
          </a:ln>
        </p:spPr>
      </p:pic>
      <p:sp>
        <p:nvSpPr>
          <p:cNvPr id="2" name="TextBox 1"/>
          <p:cNvSpPr txBox="1">
            <a:spLocks noChangeArrowheads="1"/>
          </p:cNvSpPr>
          <p:nvPr/>
        </p:nvSpPr>
        <p:spPr bwMode="auto">
          <a:xfrm>
            <a:off x="1979613" y="558800"/>
            <a:ext cx="6769100" cy="646113"/>
          </a:xfrm>
          <a:prstGeom prst="rect">
            <a:avLst/>
          </a:prstGeom>
          <a:noFill/>
          <a:ln w="9525">
            <a:noFill/>
            <a:miter lim="800000"/>
            <a:headEnd/>
            <a:tailEnd/>
          </a:ln>
        </p:spPr>
        <p:txBody>
          <a:bodyPr>
            <a:spAutoFit/>
          </a:bodyPr>
          <a:lstStyle/>
          <a:p>
            <a:pPr>
              <a:lnSpc>
                <a:spcPct val="150000"/>
              </a:lnSpc>
            </a:pPr>
            <a:r>
              <a:rPr lang="zh-CN" altLang="en-US" sz="2400" b="1">
                <a:solidFill>
                  <a:srgbClr val="0000FF"/>
                </a:solidFill>
              </a:rPr>
              <a:t>说说你家所在社区有哪些志愿服务活动？</a:t>
            </a:r>
          </a:p>
        </p:txBody>
      </p:sp>
      <p:pic>
        <p:nvPicPr>
          <p:cNvPr id="5" name="Picture 2"/>
          <p:cNvPicPr>
            <a:picLocks noChangeAspect="1" noChangeArrowheads="1"/>
          </p:cNvPicPr>
          <p:nvPr/>
        </p:nvPicPr>
        <p:blipFill>
          <a:blip r:embed="rId3"/>
          <a:srcRect/>
          <a:stretch>
            <a:fillRect/>
          </a:stretch>
        </p:blipFill>
        <p:spPr bwMode="auto">
          <a:xfrm>
            <a:off x="4643438" y="2781300"/>
            <a:ext cx="4286250" cy="3209925"/>
          </a:xfrm>
          <a:prstGeom prst="rect">
            <a:avLst/>
          </a:prstGeom>
          <a:noFill/>
          <a:ln w="9525">
            <a:noFill/>
            <a:miter lim="800000"/>
            <a:headEnd/>
            <a:tailEnd/>
          </a:ln>
        </p:spPr>
      </p:pic>
      <p:sp>
        <p:nvSpPr>
          <p:cNvPr id="6" name="TextBox 5"/>
          <p:cNvSpPr txBox="1">
            <a:spLocks noChangeArrowheads="1"/>
          </p:cNvSpPr>
          <p:nvPr/>
        </p:nvSpPr>
        <p:spPr bwMode="auto">
          <a:xfrm>
            <a:off x="1450975" y="4724400"/>
            <a:ext cx="2833688" cy="647700"/>
          </a:xfrm>
          <a:prstGeom prst="rect">
            <a:avLst/>
          </a:prstGeom>
          <a:noFill/>
          <a:ln w="9525">
            <a:noFill/>
            <a:miter lim="800000"/>
            <a:headEnd/>
            <a:tailEnd/>
          </a:ln>
        </p:spPr>
        <p:txBody>
          <a:bodyPr>
            <a:spAutoFit/>
          </a:bodyPr>
          <a:lstStyle/>
          <a:p>
            <a:pPr>
              <a:lnSpc>
                <a:spcPct val="150000"/>
              </a:lnSpc>
            </a:pPr>
            <a:r>
              <a:rPr lang="zh-CN" altLang="en-US" sz="2400" b="1">
                <a:solidFill>
                  <a:srgbClr val="0000FF"/>
                </a:solidFill>
              </a:rPr>
              <a:t>义务大扫除</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14338"/>
                                        </p:tgtEl>
                                        <p:attrNameLst>
                                          <p:attrName>style.visibility</p:attrName>
                                        </p:attrNameLst>
                                      </p:cBhvr>
                                      <p:to>
                                        <p:strVal val="visible"/>
                                      </p:to>
                                    </p:set>
                                    <p:anim calcmode="lin" valueType="num">
                                      <p:cBhvr additive="base">
                                        <p:cTn id="12" dur="500" fill="hold"/>
                                        <p:tgtEl>
                                          <p:spTgt spid="14338"/>
                                        </p:tgtEl>
                                        <p:attrNameLst>
                                          <p:attrName>ppt_x</p:attrName>
                                        </p:attrNameLst>
                                      </p:cBhvr>
                                      <p:tavLst>
                                        <p:tav tm="0">
                                          <p:val>
                                            <p:strVal val="#ppt_x"/>
                                          </p:val>
                                        </p:tav>
                                        <p:tav tm="100000">
                                          <p:val>
                                            <p:strVal val="#ppt_x"/>
                                          </p:val>
                                        </p:tav>
                                      </p:tavLst>
                                    </p:anim>
                                    <p:anim calcmode="lin" valueType="num">
                                      <p:cBhvr additive="base">
                                        <p:cTn id="13" dur="500" fill="hold"/>
                                        <p:tgtEl>
                                          <p:spTgt spid="14338"/>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additive="base">
                                        <p:cTn id="18" dur="500" fill="hold"/>
                                        <p:tgtEl>
                                          <p:spTgt spid="5"/>
                                        </p:tgtEl>
                                        <p:attrNameLst>
                                          <p:attrName>ppt_x</p:attrName>
                                        </p:attrNameLst>
                                      </p:cBhvr>
                                      <p:tavLst>
                                        <p:tav tm="0">
                                          <p:val>
                                            <p:strVal val="#ppt_x"/>
                                          </p:val>
                                        </p:tav>
                                        <p:tav tm="100000">
                                          <p:val>
                                            <p:strVal val="#ppt_x"/>
                                          </p:val>
                                        </p:tav>
                                      </p:tavLst>
                                    </p:anim>
                                    <p:anim calcmode="lin" valueType="num">
                                      <p:cBhvr additive="base">
                                        <p:cTn id="19"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grpId="0" nodeType="click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wipe(down)">
                                      <p:cBhvr>
                                        <p:cTn id="2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p:cNvPicPr>
            <a:picLocks noChangeAspect="1" noChangeArrowheads="1"/>
          </p:cNvPicPr>
          <p:nvPr/>
        </p:nvPicPr>
        <p:blipFill>
          <a:blip r:embed="rId2"/>
          <a:srcRect/>
          <a:stretch>
            <a:fillRect/>
          </a:stretch>
        </p:blipFill>
        <p:spPr bwMode="auto">
          <a:xfrm>
            <a:off x="250825" y="620713"/>
            <a:ext cx="4681538" cy="3189287"/>
          </a:xfrm>
          <a:prstGeom prst="rect">
            <a:avLst/>
          </a:prstGeom>
          <a:noFill/>
          <a:ln w="9525">
            <a:noFill/>
            <a:miter lim="800000"/>
            <a:headEnd/>
            <a:tailEnd/>
          </a:ln>
        </p:spPr>
      </p:pic>
      <p:pic>
        <p:nvPicPr>
          <p:cNvPr id="5" name="Picture 2"/>
          <p:cNvPicPr>
            <a:picLocks noChangeAspect="1" noChangeArrowheads="1"/>
          </p:cNvPicPr>
          <p:nvPr/>
        </p:nvPicPr>
        <p:blipFill>
          <a:blip r:embed="rId3"/>
          <a:srcRect/>
          <a:stretch>
            <a:fillRect/>
          </a:stretch>
        </p:blipFill>
        <p:spPr bwMode="auto">
          <a:xfrm>
            <a:off x="4824413" y="3500438"/>
            <a:ext cx="4100512" cy="2736850"/>
          </a:xfrm>
          <a:prstGeom prst="rect">
            <a:avLst/>
          </a:prstGeom>
          <a:noFill/>
          <a:ln w="9525">
            <a:noFill/>
            <a:miter lim="800000"/>
            <a:headEnd/>
            <a:tailEnd/>
          </a:ln>
        </p:spPr>
      </p:pic>
      <p:sp>
        <p:nvSpPr>
          <p:cNvPr id="7" name="TextBox 6"/>
          <p:cNvSpPr txBox="1">
            <a:spLocks noChangeArrowheads="1"/>
          </p:cNvSpPr>
          <p:nvPr/>
        </p:nvSpPr>
        <p:spPr bwMode="auto">
          <a:xfrm>
            <a:off x="1476375" y="4694238"/>
            <a:ext cx="2663825" cy="646112"/>
          </a:xfrm>
          <a:prstGeom prst="rect">
            <a:avLst/>
          </a:prstGeom>
          <a:noFill/>
          <a:ln w="9525">
            <a:noFill/>
            <a:miter lim="800000"/>
            <a:headEnd/>
            <a:tailEnd/>
          </a:ln>
        </p:spPr>
        <p:txBody>
          <a:bodyPr>
            <a:spAutoFit/>
          </a:bodyPr>
          <a:lstStyle/>
          <a:p>
            <a:pPr>
              <a:lnSpc>
                <a:spcPct val="150000"/>
              </a:lnSpc>
            </a:pPr>
            <a:r>
              <a:rPr lang="zh-CN" altLang="en-US" sz="2400" b="1">
                <a:solidFill>
                  <a:srgbClr val="0000FF"/>
                </a:solidFill>
              </a:rPr>
              <a:t>照顾老人</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heel(1)">
                                      <p:cBhvr>
                                        <p:cTn id="12" dur="20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fill="hold"/>
                                        <p:tgtEl>
                                          <p:spTgt spid="7"/>
                                        </p:tgtEl>
                                        <p:attrNameLst>
                                          <p:attrName>ppt_x</p:attrName>
                                        </p:attrNameLst>
                                      </p:cBhvr>
                                      <p:tavLst>
                                        <p:tav tm="0">
                                          <p:val>
                                            <p:strVal val="#ppt_x"/>
                                          </p:val>
                                        </p:tav>
                                        <p:tav tm="100000">
                                          <p:val>
                                            <p:strVal val="#ppt_x"/>
                                          </p:val>
                                        </p:tav>
                                      </p:tavLst>
                                    </p:anim>
                                    <p:anim calcmode="lin" valueType="num">
                                      <p:cBhvr additive="base">
                                        <p:cTn id="1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1" name="Picture 2"/>
          <p:cNvPicPr>
            <a:picLocks noChangeAspect="1" noChangeArrowheads="1"/>
          </p:cNvPicPr>
          <p:nvPr/>
        </p:nvPicPr>
        <p:blipFill>
          <a:blip r:embed="rId2"/>
          <a:srcRect/>
          <a:stretch>
            <a:fillRect/>
          </a:stretch>
        </p:blipFill>
        <p:spPr bwMode="auto">
          <a:xfrm>
            <a:off x="0" y="466725"/>
            <a:ext cx="9144000" cy="5986463"/>
          </a:xfrm>
          <a:prstGeom prst="rect">
            <a:avLst/>
          </a:prstGeom>
          <a:noFill/>
          <a:ln w="9525">
            <a:noFill/>
            <a:miter lim="800000"/>
            <a:headEnd/>
            <a:tailEnd/>
          </a:ln>
        </p:spPr>
      </p:pic>
      <p:sp>
        <p:nvSpPr>
          <p:cNvPr id="2" name="TextBox 1"/>
          <p:cNvSpPr txBox="1">
            <a:spLocks noChangeArrowheads="1"/>
          </p:cNvSpPr>
          <p:nvPr/>
        </p:nvSpPr>
        <p:spPr bwMode="auto">
          <a:xfrm>
            <a:off x="642938" y="1557338"/>
            <a:ext cx="8143875" cy="2030412"/>
          </a:xfrm>
          <a:prstGeom prst="rect">
            <a:avLst/>
          </a:prstGeom>
          <a:noFill/>
          <a:ln w="9525">
            <a:noFill/>
            <a:miter lim="800000"/>
            <a:headEnd/>
            <a:tailEnd/>
          </a:ln>
        </p:spPr>
        <p:txBody>
          <a:bodyPr>
            <a:spAutoFit/>
          </a:bodyPr>
          <a:lstStyle/>
          <a:p>
            <a:pPr>
              <a:lnSpc>
                <a:spcPct val="150000"/>
              </a:lnSpc>
            </a:pPr>
            <a:r>
              <a:rPr lang="zh-CN" altLang="en-US" sz="2800" b="1">
                <a:solidFill>
                  <a:srgbClr val="0000FF"/>
                </a:solidFill>
              </a:rPr>
              <a:t>        每个公民都应以关心、负责、合作、分享的态度对待公共事业，维护公共秩序，恪守公共道德，捍卫公共利益，树立公共精神。</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7" name="Picture 3"/>
          <p:cNvPicPr>
            <a:picLocks noChangeAspect="1" noChangeArrowheads="1"/>
          </p:cNvPicPr>
          <p:nvPr/>
        </p:nvPicPr>
        <p:blipFill>
          <a:blip r:embed="rId2"/>
          <a:srcRect/>
          <a:stretch>
            <a:fillRect/>
          </a:stretch>
        </p:blipFill>
        <p:spPr bwMode="auto">
          <a:xfrm>
            <a:off x="4859338" y="3141663"/>
            <a:ext cx="4133850" cy="3095625"/>
          </a:xfrm>
          <a:prstGeom prst="rect">
            <a:avLst/>
          </a:prstGeom>
          <a:noFill/>
          <a:ln w="9525">
            <a:noFill/>
            <a:miter lim="800000"/>
            <a:headEnd/>
            <a:tailEnd/>
          </a:ln>
        </p:spPr>
      </p:pic>
      <p:pic>
        <p:nvPicPr>
          <p:cNvPr id="4" name="Picture 3"/>
          <p:cNvPicPr>
            <a:picLocks noChangeAspect="1" noChangeArrowheads="1"/>
          </p:cNvPicPr>
          <p:nvPr/>
        </p:nvPicPr>
        <p:blipFill>
          <a:blip r:embed="rId3"/>
          <a:srcRect/>
          <a:stretch>
            <a:fillRect/>
          </a:stretch>
        </p:blipFill>
        <p:spPr bwMode="auto">
          <a:xfrm>
            <a:off x="357188" y="785813"/>
            <a:ext cx="4397375" cy="2930525"/>
          </a:xfrm>
          <a:prstGeom prst="rect">
            <a:avLst/>
          </a:prstGeom>
          <a:noFill/>
          <a:ln w="9525">
            <a:noFill/>
            <a:miter lim="800000"/>
            <a:headEnd/>
            <a:tailEnd/>
          </a:ln>
        </p:spPr>
      </p:pic>
      <p:sp>
        <p:nvSpPr>
          <p:cNvPr id="5" name="TextBox 4"/>
          <p:cNvSpPr txBox="1">
            <a:spLocks noChangeArrowheads="1"/>
          </p:cNvSpPr>
          <p:nvPr/>
        </p:nvSpPr>
        <p:spPr bwMode="auto">
          <a:xfrm>
            <a:off x="1314450" y="4292600"/>
            <a:ext cx="2970213" cy="646113"/>
          </a:xfrm>
          <a:prstGeom prst="rect">
            <a:avLst/>
          </a:prstGeom>
          <a:noFill/>
          <a:ln w="9525">
            <a:noFill/>
            <a:miter lim="800000"/>
            <a:headEnd/>
            <a:tailEnd/>
          </a:ln>
        </p:spPr>
        <p:txBody>
          <a:bodyPr>
            <a:spAutoFit/>
          </a:bodyPr>
          <a:lstStyle/>
          <a:p>
            <a:pPr>
              <a:lnSpc>
                <a:spcPct val="150000"/>
              </a:lnSpc>
            </a:pPr>
            <a:r>
              <a:rPr lang="zh-CN" altLang="en-US" sz="2400" b="1">
                <a:solidFill>
                  <a:srgbClr val="0000FF"/>
                </a:solidFill>
              </a:rPr>
              <a:t>帮助他人</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4" presetClass="entr" presetSubtype="10" fill="hold" nodeType="clickEffect">
                                  <p:stCondLst>
                                    <p:cond delay="0"/>
                                  </p:stCondLst>
                                  <p:childTnLst>
                                    <p:set>
                                      <p:cBhvr>
                                        <p:cTn id="13" dur="1" fill="hold">
                                          <p:stCondLst>
                                            <p:cond delay="0"/>
                                          </p:stCondLst>
                                        </p:cTn>
                                        <p:tgtEl>
                                          <p:spTgt spid="16387"/>
                                        </p:tgtEl>
                                        <p:attrNameLst>
                                          <p:attrName>style.visibility</p:attrName>
                                        </p:attrNameLst>
                                      </p:cBhvr>
                                      <p:to>
                                        <p:strVal val="visible"/>
                                      </p:to>
                                    </p:set>
                                    <p:animEffect transition="in" filter="randombar(horizontal)">
                                      <p:cBhvr>
                                        <p:cTn id="14" dur="500"/>
                                        <p:tgtEl>
                                          <p:spTgt spid="16387"/>
                                        </p:tgtEl>
                                      </p:cBhvr>
                                    </p:animEffect>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s://ss0.bdstatic.com/70cFvHSh_Q1YnxGkpoWK1HF6hhy/it/u=2707432644,4100499106&amp;fm=27&amp;gp=0.jpg"/>
          <p:cNvPicPr>
            <a:picLocks noChangeAspect="1" noChangeArrowheads="1"/>
          </p:cNvPicPr>
          <p:nvPr/>
        </p:nvPicPr>
        <p:blipFill>
          <a:blip r:embed="rId2"/>
          <a:srcRect/>
          <a:stretch>
            <a:fillRect/>
          </a:stretch>
        </p:blipFill>
        <p:spPr bwMode="auto">
          <a:xfrm>
            <a:off x="279400" y="765175"/>
            <a:ext cx="4430713" cy="2952750"/>
          </a:xfrm>
          <a:prstGeom prst="rect">
            <a:avLst/>
          </a:prstGeom>
          <a:noFill/>
          <a:ln w="9525">
            <a:noFill/>
            <a:miter lim="800000"/>
            <a:headEnd/>
            <a:tailEnd/>
          </a:ln>
        </p:spPr>
      </p:pic>
      <p:pic>
        <p:nvPicPr>
          <p:cNvPr id="1030" name="Picture 6" descr="https://timgsa.baidu.com/timg?image&amp;quality=80&amp;size=b9999_10000&amp;sec=1505231568313&amp;di=ed8886d78a117152bb247eb6b78060b6&amp;imgtype=0&amp;src=http%3A%2F%2Ftown.xsnet.cn%2Fvillagehome%2Fxw%2Fimages%2F2013%2F4%2F25%2F617DF152A45940E6B22B76B0E46D4398.jpg"/>
          <p:cNvPicPr>
            <a:picLocks noChangeAspect="1" noChangeArrowheads="1"/>
          </p:cNvPicPr>
          <p:nvPr/>
        </p:nvPicPr>
        <p:blipFill>
          <a:blip r:embed="rId3"/>
          <a:srcRect/>
          <a:stretch>
            <a:fillRect/>
          </a:stretch>
        </p:blipFill>
        <p:spPr bwMode="auto">
          <a:xfrm>
            <a:off x="4500563" y="3357563"/>
            <a:ext cx="4491037" cy="2951162"/>
          </a:xfrm>
          <a:prstGeom prst="rect">
            <a:avLst/>
          </a:prstGeom>
          <a:noFill/>
          <a:ln w="9525">
            <a:noFill/>
            <a:miter lim="800000"/>
            <a:headEnd/>
            <a:tailEnd/>
          </a:ln>
        </p:spPr>
      </p:pic>
      <p:sp>
        <p:nvSpPr>
          <p:cNvPr id="5" name="TextBox 4"/>
          <p:cNvSpPr txBox="1">
            <a:spLocks noChangeArrowheads="1"/>
          </p:cNvSpPr>
          <p:nvPr/>
        </p:nvSpPr>
        <p:spPr bwMode="auto">
          <a:xfrm>
            <a:off x="1692275" y="4567238"/>
            <a:ext cx="2303463" cy="646112"/>
          </a:xfrm>
          <a:prstGeom prst="rect">
            <a:avLst/>
          </a:prstGeom>
          <a:noFill/>
          <a:ln w="9525">
            <a:noFill/>
            <a:miter lim="800000"/>
            <a:headEnd/>
            <a:tailEnd/>
          </a:ln>
        </p:spPr>
        <p:txBody>
          <a:bodyPr>
            <a:spAutoFit/>
          </a:bodyPr>
          <a:lstStyle/>
          <a:p>
            <a:pPr>
              <a:lnSpc>
                <a:spcPct val="150000"/>
              </a:lnSpc>
            </a:pPr>
            <a:r>
              <a:rPr lang="zh-CN" altLang="en-US" sz="2400" b="1">
                <a:solidFill>
                  <a:srgbClr val="0000FF"/>
                </a:solidFill>
              </a:rPr>
              <a:t>捐款捐物</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barn(inVertical)">
                                      <p:cBhvr>
                                        <p:cTn id="7" dur="500"/>
                                        <p:tgtEl>
                                          <p:spTgt spid="1026"/>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1030"/>
                                        </p:tgtEl>
                                        <p:attrNameLst>
                                          <p:attrName>style.visibility</p:attrName>
                                        </p:attrNameLst>
                                      </p:cBhvr>
                                      <p:to>
                                        <p:strVal val="visible"/>
                                      </p:to>
                                    </p:set>
                                    <p:animEffect transition="in" filter="circle(in)">
                                      <p:cBhvr>
                                        <p:cTn id="12" dur="2000"/>
                                        <p:tgtEl>
                                          <p:spTgt spid="1030"/>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1" name="Picture 2"/>
          <p:cNvPicPr>
            <a:picLocks noChangeAspect="1" noChangeArrowheads="1"/>
          </p:cNvPicPr>
          <p:nvPr/>
        </p:nvPicPr>
        <p:blipFill>
          <a:blip r:embed="rId2"/>
          <a:srcRect/>
          <a:stretch>
            <a:fillRect/>
          </a:stretch>
        </p:blipFill>
        <p:spPr bwMode="auto">
          <a:xfrm>
            <a:off x="-36513" y="441325"/>
            <a:ext cx="9218613" cy="5980113"/>
          </a:xfrm>
          <a:prstGeom prst="rect">
            <a:avLst/>
          </a:prstGeom>
          <a:noFill/>
          <a:ln w="9525">
            <a:noFill/>
            <a:miter lim="800000"/>
            <a:headEnd/>
            <a:tailEnd/>
          </a:ln>
        </p:spPr>
      </p:pic>
      <p:sp>
        <p:nvSpPr>
          <p:cNvPr id="2" name="矩形 1"/>
          <p:cNvSpPr>
            <a:spLocks noChangeArrowheads="1"/>
          </p:cNvSpPr>
          <p:nvPr/>
        </p:nvSpPr>
        <p:spPr bwMode="auto">
          <a:xfrm>
            <a:off x="533400" y="981075"/>
            <a:ext cx="8135938" cy="2862263"/>
          </a:xfrm>
          <a:prstGeom prst="rect">
            <a:avLst/>
          </a:prstGeom>
          <a:noFill/>
          <a:ln w="9525">
            <a:noFill/>
            <a:miter lim="800000"/>
            <a:headEnd/>
            <a:tailEnd/>
          </a:ln>
        </p:spPr>
        <p:txBody>
          <a:bodyPr>
            <a:spAutoFit/>
          </a:bodyPr>
          <a:lstStyle/>
          <a:p>
            <a:pPr>
              <a:lnSpc>
                <a:spcPct val="150000"/>
              </a:lnSpc>
            </a:pPr>
            <a:r>
              <a:rPr lang="zh-CN" altLang="en-US" sz="2400" b="1">
                <a:solidFill>
                  <a:srgbClr val="0000FF"/>
                </a:solidFill>
              </a:rPr>
              <a:t>        赵薇说：“慈善不是快餐，是一辈子的事。”</a:t>
            </a:r>
            <a:endParaRPr lang="en-US" altLang="zh-CN" sz="2400" b="1">
              <a:solidFill>
                <a:srgbClr val="0000FF"/>
              </a:solidFill>
            </a:endParaRPr>
          </a:p>
          <a:p>
            <a:pPr>
              <a:lnSpc>
                <a:spcPct val="150000"/>
              </a:lnSpc>
            </a:pPr>
            <a:r>
              <a:rPr lang="zh-CN" altLang="en-US" sz="2400" b="1">
                <a:solidFill>
                  <a:srgbClr val="0000FF"/>
                </a:solidFill>
              </a:rPr>
              <a:t>       我们在关心社会中实现自己的人生价值，社会也因为我们的参与而变得更加美好。一个人的力量或许微不足道，但是所有人的力量相加，就足以升腾起改变时代、推动社会进步的正能量。</a:t>
            </a:r>
          </a:p>
        </p:txBody>
      </p:sp>
      <p:sp>
        <p:nvSpPr>
          <p:cNvPr id="4" name="TextBox 3"/>
          <p:cNvSpPr txBox="1">
            <a:spLocks noChangeArrowheads="1"/>
          </p:cNvSpPr>
          <p:nvPr/>
        </p:nvSpPr>
        <p:spPr bwMode="auto">
          <a:xfrm>
            <a:off x="250825" y="4149725"/>
            <a:ext cx="8569325" cy="1384300"/>
          </a:xfrm>
          <a:prstGeom prst="rect">
            <a:avLst/>
          </a:prstGeom>
          <a:noFill/>
          <a:ln w="9525">
            <a:noFill/>
            <a:miter lim="800000"/>
            <a:headEnd/>
            <a:tailEnd/>
          </a:ln>
        </p:spPr>
        <p:txBody>
          <a:bodyPr>
            <a:spAutoFit/>
          </a:bodyPr>
          <a:lstStyle/>
          <a:p>
            <a:pPr>
              <a:lnSpc>
                <a:spcPct val="150000"/>
              </a:lnSpc>
            </a:pPr>
            <a:r>
              <a:rPr lang="zh-CN" altLang="en-US" sz="2800" b="1">
                <a:solidFill>
                  <a:schemeClr val="tx2"/>
                </a:solidFill>
              </a:rPr>
              <a:t>        请选择周末一天，做一次志愿者，然后与大家分享你的经历。</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randombar(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5" name="Picture 3"/>
          <p:cNvPicPr>
            <a:picLocks noChangeAspect="1" noChangeArrowheads="1"/>
          </p:cNvPicPr>
          <p:nvPr/>
        </p:nvPicPr>
        <p:blipFill>
          <a:blip r:embed="rId2"/>
          <a:srcRect/>
          <a:stretch>
            <a:fillRect/>
          </a:stretch>
        </p:blipFill>
        <p:spPr bwMode="auto">
          <a:xfrm>
            <a:off x="-36513" y="404813"/>
            <a:ext cx="9180513" cy="6119812"/>
          </a:xfrm>
          <a:prstGeom prst="rect">
            <a:avLst/>
          </a:prstGeom>
          <a:noFill/>
          <a:ln w="9525">
            <a:noFill/>
            <a:miter lim="800000"/>
            <a:headEnd/>
            <a:tailEnd/>
          </a:ln>
        </p:spPr>
      </p:pic>
      <p:sp>
        <p:nvSpPr>
          <p:cNvPr id="2" name="TextBox 1"/>
          <p:cNvSpPr txBox="1">
            <a:spLocks noChangeArrowheads="1"/>
          </p:cNvSpPr>
          <p:nvPr/>
        </p:nvSpPr>
        <p:spPr bwMode="auto">
          <a:xfrm>
            <a:off x="655638" y="1196975"/>
            <a:ext cx="7345362" cy="769938"/>
          </a:xfrm>
          <a:prstGeom prst="rect">
            <a:avLst/>
          </a:prstGeom>
          <a:noFill/>
          <a:ln w="9525">
            <a:noFill/>
            <a:miter lim="800000"/>
            <a:headEnd/>
            <a:tailEnd/>
          </a:ln>
        </p:spPr>
        <p:txBody>
          <a:bodyPr>
            <a:spAutoFit/>
          </a:bodyPr>
          <a:lstStyle/>
          <a:p>
            <a:r>
              <a:rPr lang="zh-CN" altLang="en-US" sz="4400" b="1">
                <a:solidFill>
                  <a:srgbClr val="0000FF"/>
                </a:solidFill>
                <a:latin typeface="华文隶书"/>
                <a:ea typeface="华文隶书"/>
                <a:cs typeface="华文隶书"/>
              </a:rPr>
              <a:t>二、自觉遵守社会公德</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49" name="Picture 4"/>
          <p:cNvPicPr>
            <a:picLocks noChangeAspect="1" noChangeArrowheads="1"/>
          </p:cNvPicPr>
          <p:nvPr/>
        </p:nvPicPr>
        <p:blipFill>
          <a:blip r:embed="rId2"/>
          <a:srcRect/>
          <a:stretch>
            <a:fillRect/>
          </a:stretch>
        </p:blipFill>
        <p:spPr bwMode="auto">
          <a:xfrm>
            <a:off x="-36513" y="441325"/>
            <a:ext cx="9218613" cy="5980113"/>
          </a:xfrm>
          <a:prstGeom prst="rect">
            <a:avLst/>
          </a:prstGeom>
          <a:noFill/>
          <a:ln w="9525">
            <a:noFill/>
            <a:miter lim="800000"/>
            <a:headEnd/>
            <a:tailEnd/>
          </a:ln>
        </p:spPr>
      </p:pic>
      <p:sp>
        <p:nvSpPr>
          <p:cNvPr id="2" name="TextBox 1"/>
          <p:cNvSpPr txBox="1">
            <a:spLocks noChangeArrowheads="1"/>
          </p:cNvSpPr>
          <p:nvPr/>
        </p:nvSpPr>
        <p:spPr bwMode="auto">
          <a:xfrm>
            <a:off x="333375" y="908050"/>
            <a:ext cx="8353425" cy="1128713"/>
          </a:xfrm>
          <a:prstGeom prst="rect">
            <a:avLst/>
          </a:prstGeom>
          <a:noFill/>
          <a:ln w="9525">
            <a:noFill/>
            <a:miter lim="800000"/>
            <a:headEnd/>
            <a:tailEnd/>
          </a:ln>
        </p:spPr>
        <p:txBody>
          <a:bodyPr>
            <a:spAutoFit/>
          </a:bodyPr>
          <a:lstStyle/>
          <a:p>
            <a:pPr>
              <a:lnSpc>
                <a:spcPct val="150000"/>
              </a:lnSpc>
            </a:pPr>
            <a:r>
              <a:rPr lang="zh-CN" altLang="en-US" sz="2400" b="1"/>
              <a:t>         社会公德是社会生活中最简单、最起码、最普通的行为准则，是维持正常、有序、健康的社会公共生活的基本条件。</a:t>
            </a:r>
          </a:p>
        </p:txBody>
      </p:sp>
      <p:pic>
        <p:nvPicPr>
          <p:cNvPr id="27651" name="Picture 3"/>
          <p:cNvPicPr>
            <a:picLocks noChangeAspect="1" noChangeArrowheads="1"/>
          </p:cNvPicPr>
          <p:nvPr/>
        </p:nvPicPr>
        <p:blipFill>
          <a:blip r:embed="rId3"/>
          <a:srcRect/>
          <a:stretch>
            <a:fillRect/>
          </a:stretch>
        </p:blipFill>
        <p:spPr bwMode="auto">
          <a:xfrm>
            <a:off x="1619250" y="2276475"/>
            <a:ext cx="5326063" cy="381635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3" name="Picture 2"/>
          <p:cNvPicPr>
            <a:picLocks noChangeAspect="1" noChangeArrowheads="1"/>
          </p:cNvPicPr>
          <p:nvPr/>
        </p:nvPicPr>
        <p:blipFill>
          <a:blip r:embed="rId2"/>
          <a:srcRect/>
          <a:stretch>
            <a:fillRect/>
          </a:stretch>
        </p:blipFill>
        <p:spPr bwMode="auto">
          <a:xfrm>
            <a:off x="-36513" y="441325"/>
            <a:ext cx="9218613" cy="5980113"/>
          </a:xfrm>
          <a:prstGeom prst="rect">
            <a:avLst/>
          </a:prstGeom>
          <a:noFill/>
          <a:ln w="9525">
            <a:noFill/>
            <a:miter lim="800000"/>
            <a:headEnd/>
            <a:tailEnd/>
          </a:ln>
        </p:spPr>
      </p:pic>
      <p:sp>
        <p:nvSpPr>
          <p:cNvPr id="2" name="矩形 1"/>
          <p:cNvSpPr>
            <a:spLocks noChangeArrowheads="1"/>
          </p:cNvSpPr>
          <p:nvPr/>
        </p:nvSpPr>
        <p:spPr bwMode="auto">
          <a:xfrm>
            <a:off x="611188" y="798513"/>
            <a:ext cx="7921625" cy="2032000"/>
          </a:xfrm>
          <a:prstGeom prst="rect">
            <a:avLst/>
          </a:prstGeom>
          <a:noFill/>
          <a:ln w="9525">
            <a:noFill/>
            <a:miter lim="800000"/>
            <a:headEnd/>
            <a:tailEnd/>
          </a:ln>
        </p:spPr>
        <p:txBody>
          <a:bodyPr>
            <a:spAutoFit/>
          </a:bodyPr>
          <a:lstStyle/>
          <a:p>
            <a:pPr>
              <a:lnSpc>
                <a:spcPct val="150000"/>
              </a:lnSpc>
            </a:pPr>
            <a:r>
              <a:rPr lang="zh-CN" altLang="en-US" sz="2800" b="1"/>
              <a:t>        “人人独善其身者谓之私德，人人相善其群者谓之公德。”</a:t>
            </a:r>
            <a:endParaRPr lang="en-US" altLang="zh-CN" sz="2800" b="1"/>
          </a:p>
          <a:p>
            <a:pPr>
              <a:lnSpc>
                <a:spcPct val="150000"/>
              </a:lnSpc>
            </a:pPr>
            <a:r>
              <a:rPr lang="en-US" altLang="zh-CN" sz="2800" b="1"/>
              <a:t>                                                    ——</a:t>
            </a:r>
            <a:r>
              <a:rPr lang="zh-CN" altLang="en-US" sz="2800" b="1"/>
              <a:t>梁启超</a:t>
            </a:r>
          </a:p>
        </p:txBody>
      </p:sp>
      <p:sp>
        <p:nvSpPr>
          <p:cNvPr id="3" name="矩形 2"/>
          <p:cNvSpPr>
            <a:spLocks noChangeArrowheads="1"/>
          </p:cNvSpPr>
          <p:nvPr/>
        </p:nvSpPr>
        <p:spPr bwMode="auto">
          <a:xfrm>
            <a:off x="539750" y="3284538"/>
            <a:ext cx="7993063" cy="2032000"/>
          </a:xfrm>
          <a:prstGeom prst="rect">
            <a:avLst/>
          </a:prstGeom>
          <a:noFill/>
          <a:ln w="9525">
            <a:noFill/>
            <a:miter lim="800000"/>
            <a:headEnd/>
            <a:tailEnd/>
          </a:ln>
        </p:spPr>
        <p:txBody>
          <a:bodyPr>
            <a:spAutoFit/>
          </a:bodyPr>
          <a:lstStyle/>
          <a:p>
            <a:pPr>
              <a:lnSpc>
                <a:spcPct val="150000"/>
              </a:lnSpc>
            </a:pPr>
            <a:r>
              <a:rPr lang="zh-CN" altLang="en-US" sz="2800" b="1">
                <a:solidFill>
                  <a:srgbClr val="0000FF"/>
                </a:solidFill>
              </a:rPr>
              <a:t>       社会公德是全体公民在社会交往和公共生活中应该遵循的行为准则，也体现了公民基本的品德素养。</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randombar(horizont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矩形 2"/>
          <p:cNvSpPr>
            <a:spLocks noChangeArrowheads="1"/>
          </p:cNvSpPr>
          <p:nvPr/>
        </p:nvSpPr>
        <p:spPr bwMode="auto">
          <a:xfrm>
            <a:off x="1835150" y="544513"/>
            <a:ext cx="6337300" cy="493712"/>
          </a:xfrm>
          <a:prstGeom prst="rect">
            <a:avLst/>
          </a:prstGeom>
          <a:noFill/>
          <a:ln w="9525">
            <a:noFill/>
            <a:miter lim="800000"/>
            <a:headEnd/>
            <a:tailEnd/>
          </a:ln>
        </p:spPr>
        <p:txBody>
          <a:bodyPr>
            <a:spAutoFit/>
          </a:bodyPr>
          <a:lstStyle/>
          <a:p>
            <a:r>
              <a:rPr lang="zh-CN" altLang="en-US" sz="2600" b="1">
                <a:solidFill>
                  <a:srgbClr val="0000FF"/>
                </a:solidFill>
              </a:rPr>
              <a:t>你知道社会公德主要内容是什么吗？</a:t>
            </a:r>
          </a:p>
        </p:txBody>
      </p:sp>
      <p:sp>
        <p:nvSpPr>
          <p:cNvPr id="4" name="TextBox 3"/>
          <p:cNvSpPr txBox="1">
            <a:spLocks noChangeArrowheads="1"/>
          </p:cNvSpPr>
          <p:nvPr/>
        </p:nvSpPr>
        <p:spPr bwMode="auto">
          <a:xfrm>
            <a:off x="2484438" y="5732463"/>
            <a:ext cx="4751387" cy="461962"/>
          </a:xfrm>
          <a:prstGeom prst="rect">
            <a:avLst/>
          </a:prstGeom>
          <a:noFill/>
          <a:ln w="9525">
            <a:noFill/>
            <a:miter lim="800000"/>
            <a:headEnd/>
            <a:tailEnd/>
          </a:ln>
        </p:spPr>
        <p:txBody>
          <a:bodyPr>
            <a:spAutoFit/>
          </a:bodyPr>
          <a:lstStyle/>
          <a:p>
            <a:r>
              <a:rPr lang="zh-CN" altLang="en-US" sz="2400" b="1"/>
              <a:t>观看视频后说说你的想法</a:t>
            </a:r>
          </a:p>
        </p:txBody>
      </p:sp>
      <p:pic>
        <p:nvPicPr>
          <p:cNvPr id="5" name="Shape">
            <a:hlinkClick r:id="" action="ppaction://media"/>
          </p:cNvPr>
          <p:cNvPicPr>
            <a:picLocks noRot="1" noChangeAspect="1"/>
          </p:cNvPicPr>
          <p:nvPr>
            <a:videoFile r:link="rId1"/>
          </p:nvPr>
        </p:nvPicPr>
        <p:blipFill>
          <a:blip r:embed="rId3"/>
          <a:srcRect/>
          <a:stretch>
            <a:fillRect/>
          </a:stretch>
        </p:blipFill>
        <p:spPr bwMode="auto">
          <a:xfrm>
            <a:off x="1541463" y="1098550"/>
            <a:ext cx="5905500" cy="4427538"/>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1" restart="whenNotActive" fill="hold" evtFilter="cancelBubble" nodeType="interactiveSeq">
                <p:stCondLst>
                  <p:cond evt="onClick" delay="0">
                    <p:tgtEl>
                      <p:spTgt spid="5"/>
                    </p:tgtEl>
                  </p:cond>
                </p:stCondLst>
                <p:endSync evt="end" delay="0">
                  <p:rtn val="all"/>
                </p:endSync>
                <p:childTnLst>
                  <p:par>
                    <p:cTn id="12" fill="hold">
                      <p:stCondLst>
                        <p:cond delay="0"/>
                      </p:stCondLst>
                      <p:childTnLst>
                        <p:par>
                          <p:cTn id="13" fill="hold">
                            <p:stCondLst>
                              <p:cond delay="0"/>
                            </p:stCondLst>
                            <p:childTnLst>
                              <p:par>
                                <p:cTn id="14" presetID="2" presetClass="mediacall" presetSubtype="0" fill="hold" nodeType="clickEffect">
                                  <p:stCondLst>
                                    <p:cond delay="0"/>
                                  </p:stCondLst>
                                  <p:childTnLst>
                                    <p:cmd type="call" cmd="togglePause">
                                      <p:cBhvr>
                                        <p:cTn id="15" dur="1" fill="hold"/>
                                        <p:tgtEl>
                                          <p:spTgt spid="5"/>
                                        </p:tgtEl>
                                      </p:cBhvr>
                                    </p:cmd>
                                  </p:childTnLst>
                                </p:cTn>
                              </p:par>
                            </p:childTnLst>
                          </p:cTn>
                        </p:par>
                      </p:childTnLst>
                    </p:cTn>
                  </p:par>
                </p:childTnLst>
              </p:cTn>
              <p:nextCondLst>
                <p:cond evt="onClick" delay="0">
                  <p:tgtEl>
                    <p:spTgt spid="5"/>
                  </p:tgtEl>
                </p:cond>
              </p:nextCondLst>
            </p:seq>
            <p:video>
              <p:cMediaNode vol="80000">
                <p:cTn id="16" fill="hold" display="0">
                  <p:stCondLst>
                    <p:cond delay="indefinite"/>
                  </p:stCondLst>
                </p:cTn>
                <p:tgtEl>
                  <p:spTgt spid="5"/>
                </p:tgtEl>
              </p:cMediaNode>
            </p:video>
          </p:childTnLst>
        </p:cTn>
      </p:par>
    </p:tnLst>
    <p:bldLst>
      <p:bldP spid="4"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1" name="Picture 2"/>
          <p:cNvPicPr>
            <a:picLocks noChangeAspect="1" noChangeArrowheads="1"/>
          </p:cNvPicPr>
          <p:nvPr/>
        </p:nvPicPr>
        <p:blipFill>
          <a:blip r:embed="rId2"/>
          <a:srcRect/>
          <a:stretch>
            <a:fillRect/>
          </a:stretch>
        </p:blipFill>
        <p:spPr bwMode="auto">
          <a:xfrm>
            <a:off x="0" y="466725"/>
            <a:ext cx="9144000" cy="5986463"/>
          </a:xfrm>
          <a:prstGeom prst="rect">
            <a:avLst/>
          </a:prstGeom>
          <a:noFill/>
          <a:ln w="9525">
            <a:noFill/>
            <a:miter lim="800000"/>
            <a:headEnd/>
            <a:tailEnd/>
          </a:ln>
        </p:spPr>
      </p:pic>
      <p:sp>
        <p:nvSpPr>
          <p:cNvPr id="2" name="矩形 1"/>
          <p:cNvSpPr>
            <a:spLocks noChangeArrowheads="1"/>
          </p:cNvSpPr>
          <p:nvPr/>
        </p:nvSpPr>
        <p:spPr bwMode="auto">
          <a:xfrm>
            <a:off x="250825" y="1844675"/>
            <a:ext cx="8281988" cy="2365375"/>
          </a:xfrm>
          <a:prstGeom prst="rect">
            <a:avLst/>
          </a:prstGeom>
          <a:noFill/>
          <a:ln w="9525">
            <a:noFill/>
            <a:miter lim="800000"/>
            <a:headEnd/>
            <a:tailEnd/>
          </a:ln>
        </p:spPr>
        <p:txBody>
          <a:bodyPr>
            <a:spAutoFit/>
          </a:bodyPr>
          <a:lstStyle/>
          <a:p>
            <a:pPr>
              <a:lnSpc>
                <a:spcPct val="200000"/>
              </a:lnSpc>
            </a:pPr>
            <a:r>
              <a:rPr lang="zh-CN" altLang="en-US" sz="2600" b="1"/>
              <a:t>“文明礼貌、助人为乐”</a:t>
            </a:r>
            <a:r>
              <a:rPr lang="en-US" altLang="zh-CN" sz="2600" b="1"/>
              <a:t>——</a:t>
            </a:r>
            <a:r>
              <a:rPr lang="zh-CN" altLang="en-US" sz="2600" b="1"/>
              <a:t>人与人层面上的关系</a:t>
            </a:r>
            <a:endParaRPr lang="en-US" altLang="zh-CN" sz="2600" b="1"/>
          </a:p>
          <a:p>
            <a:pPr>
              <a:lnSpc>
                <a:spcPct val="200000"/>
              </a:lnSpc>
            </a:pPr>
            <a:r>
              <a:rPr lang="zh-CN" altLang="en-US" sz="2600" b="1"/>
              <a:t>“爱护公物、遵纪守法”</a:t>
            </a:r>
            <a:r>
              <a:rPr lang="en-US" altLang="zh-CN" sz="2600" b="1"/>
              <a:t>——</a:t>
            </a:r>
            <a:r>
              <a:rPr lang="zh-CN" altLang="en-US" sz="2600" b="1"/>
              <a:t>人与社会层面上的关系</a:t>
            </a:r>
            <a:endParaRPr lang="en-US" altLang="zh-CN" sz="2600" b="1"/>
          </a:p>
          <a:p>
            <a:pPr>
              <a:lnSpc>
                <a:spcPct val="200000"/>
              </a:lnSpc>
            </a:pPr>
            <a:r>
              <a:rPr lang="zh-CN" altLang="en-US" sz="2600" b="1"/>
              <a:t>“保护环境”</a:t>
            </a:r>
            <a:r>
              <a:rPr lang="en-US" altLang="zh-CN" sz="2600" b="1"/>
              <a:t>——</a:t>
            </a:r>
            <a:r>
              <a:rPr lang="zh-CN" altLang="en-US" sz="2600" b="1"/>
              <a:t>人与自然层面上的关系</a:t>
            </a:r>
          </a:p>
        </p:txBody>
      </p:sp>
      <p:sp>
        <p:nvSpPr>
          <p:cNvPr id="30723" name="矩形 2"/>
          <p:cNvSpPr>
            <a:spLocks noChangeArrowheads="1"/>
          </p:cNvSpPr>
          <p:nvPr/>
        </p:nvSpPr>
        <p:spPr bwMode="auto">
          <a:xfrm>
            <a:off x="323850" y="981075"/>
            <a:ext cx="5761038" cy="522288"/>
          </a:xfrm>
          <a:prstGeom prst="rect">
            <a:avLst/>
          </a:prstGeom>
          <a:noFill/>
          <a:ln w="9525">
            <a:noFill/>
            <a:miter lim="800000"/>
            <a:headEnd/>
            <a:tailEnd/>
          </a:ln>
        </p:spPr>
        <p:txBody>
          <a:bodyPr>
            <a:spAutoFit/>
          </a:bodyPr>
          <a:lstStyle/>
          <a:p>
            <a:r>
              <a:rPr lang="zh-CN" altLang="en-US" sz="2800" b="1">
                <a:solidFill>
                  <a:srgbClr val="FF0000"/>
                </a:solidFill>
              </a:rPr>
              <a:t>社会公德主要内容：</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5" name="Picture 7"/>
          <p:cNvPicPr>
            <a:picLocks noChangeAspect="1" noChangeArrowheads="1"/>
          </p:cNvPicPr>
          <p:nvPr/>
        </p:nvPicPr>
        <p:blipFill>
          <a:blip r:embed="rId2"/>
          <a:srcRect/>
          <a:stretch>
            <a:fillRect/>
          </a:stretch>
        </p:blipFill>
        <p:spPr bwMode="auto">
          <a:xfrm>
            <a:off x="-36513" y="441325"/>
            <a:ext cx="9218613" cy="5980113"/>
          </a:xfrm>
          <a:prstGeom prst="rect">
            <a:avLst/>
          </a:prstGeom>
          <a:noFill/>
          <a:ln w="9525">
            <a:noFill/>
            <a:miter lim="800000"/>
            <a:headEnd/>
            <a:tailEnd/>
          </a:ln>
        </p:spPr>
      </p:pic>
      <p:sp>
        <p:nvSpPr>
          <p:cNvPr id="2" name="TextBox 1"/>
          <p:cNvSpPr txBox="1">
            <a:spLocks noChangeArrowheads="1"/>
          </p:cNvSpPr>
          <p:nvPr/>
        </p:nvSpPr>
        <p:spPr bwMode="auto">
          <a:xfrm>
            <a:off x="757238" y="658813"/>
            <a:ext cx="8386762" cy="492125"/>
          </a:xfrm>
          <a:prstGeom prst="rect">
            <a:avLst/>
          </a:prstGeom>
          <a:noFill/>
          <a:ln w="9525">
            <a:noFill/>
            <a:miter lim="800000"/>
            <a:headEnd/>
            <a:tailEnd/>
          </a:ln>
        </p:spPr>
        <p:txBody>
          <a:bodyPr>
            <a:spAutoFit/>
          </a:bodyPr>
          <a:lstStyle/>
          <a:p>
            <a:r>
              <a:rPr lang="zh-CN" altLang="en-US" sz="2600" b="1">
                <a:solidFill>
                  <a:srgbClr val="0000FF"/>
                </a:solidFill>
              </a:rPr>
              <a:t>说说生活中文明礼貌、助人为乐体现在哪些方面？</a:t>
            </a:r>
          </a:p>
        </p:txBody>
      </p:sp>
      <p:pic>
        <p:nvPicPr>
          <p:cNvPr id="2053" name="Picture 5"/>
          <p:cNvPicPr>
            <a:picLocks noChangeAspect="1" noChangeArrowheads="1"/>
          </p:cNvPicPr>
          <p:nvPr/>
        </p:nvPicPr>
        <p:blipFill>
          <a:blip r:embed="rId3"/>
          <a:srcRect/>
          <a:stretch>
            <a:fillRect/>
          </a:stretch>
        </p:blipFill>
        <p:spPr bwMode="auto">
          <a:xfrm>
            <a:off x="468313" y="1268413"/>
            <a:ext cx="3394075" cy="2655887"/>
          </a:xfrm>
          <a:prstGeom prst="rect">
            <a:avLst/>
          </a:prstGeom>
          <a:noFill/>
          <a:ln w="9525">
            <a:noFill/>
            <a:miter lim="800000"/>
            <a:headEnd/>
            <a:tailEnd/>
          </a:ln>
        </p:spPr>
      </p:pic>
      <p:pic>
        <p:nvPicPr>
          <p:cNvPr id="2054" name="Picture 6"/>
          <p:cNvPicPr>
            <a:picLocks noChangeAspect="1" noChangeArrowheads="1"/>
          </p:cNvPicPr>
          <p:nvPr/>
        </p:nvPicPr>
        <p:blipFill>
          <a:blip r:embed="rId4"/>
          <a:srcRect/>
          <a:stretch>
            <a:fillRect/>
          </a:stretch>
        </p:blipFill>
        <p:spPr bwMode="auto">
          <a:xfrm>
            <a:off x="4067175" y="2595563"/>
            <a:ext cx="4244975" cy="3313112"/>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nodeType="clickEffect">
                                  <p:stCondLst>
                                    <p:cond delay="0"/>
                                  </p:stCondLst>
                                  <p:childTnLst>
                                    <p:set>
                                      <p:cBhvr>
                                        <p:cTn id="14" dur="1" fill="hold">
                                          <p:stCondLst>
                                            <p:cond delay="0"/>
                                          </p:stCondLst>
                                        </p:cTn>
                                        <p:tgtEl>
                                          <p:spTgt spid="2053"/>
                                        </p:tgtEl>
                                        <p:attrNameLst>
                                          <p:attrName>style.visibility</p:attrName>
                                        </p:attrNameLst>
                                      </p:cBhvr>
                                      <p:to>
                                        <p:strVal val="visible"/>
                                      </p:to>
                                    </p:set>
                                    <p:anim calcmode="lin" valueType="num">
                                      <p:cBhvr additive="base">
                                        <p:cTn id="15" dur="500" fill="hold"/>
                                        <p:tgtEl>
                                          <p:spTgt spid="2053"/>
                                        </p:tgtEl>
                                        <p:attrNameLst>
                                          <p:attrName>ppt_x</p:attrName>
                                        </p:attrNameLst>
                                      </p:cBhvr>
                                      <p:tavLst>
                                        <p:tav tm="0">
                                          <p:val>
                                            <p:strVal val="#ppt_x"/>
                                          </p:val>
                                        </p:tav>
                                        <p:tav tm="100000">
                                          <p:val>
                                            <p:strVal val="#ppt_x"/>
                                          </p:val>
                                        </p:tav>
                                      </p:tavLst>
                                    </p:anim>
                                    <p:anim calcmode="lin" valueType="num">
                                      <p:cBhvr additive="base">
                                        <p:cTn id="16" dur="500" fill="hold"/>
                                        <p:tgtEl>
                                          <p:spTgt spid="2053"/>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6" presetClass="entr" presetSubtype="16" fill="hold" nodeType="clickEffect">
                                  <p:stCondLst>
                                    <p:cond delay="0"/>
                                  </p:stCondLst>
                                  <p:childTnLst>
                                    <p:set>
                                      <p:cBhvr>
                                        <p:cTn id="20" dur="1" fill="hold">
                                          <p:stCondLst>
                                            <p:cond delay="0"/>
                                          </p:stCondLst>
                                        </p:cTn>
                                        <p:tgtEl>
                                          <p:spTgt spid="2054"/>
                                        </p:tgtEl>
                                        <p:attrNameLst>
                                          <p:attrName>style.visibility</p:attrName>
                                        </p:attrNameLst>
                                      </p:cBhvr>
                                      <p:to>
                                        <p:strVal val="visible"/>
                                      </p:to>
                                    </p:set>
                                    <p:animEffect transition="in" filter="circle(in)">
                                      <p:cBhvr>
                                        <p:cTn id="21" dur="2000"/>
                                        <p:tgtEl>
                                          <p:spTgt spid="20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69" name="Picture 3"/>
          <p:cNvPicPr>
            <a:picLocks noChangeAspect="1" noChangeArrowheads="1"/>
          </p:cNvPicPr>
          <p:nvPr/>
        </p:nvPicPr>
        <p:blipFill>
          <a:blip r:embed="rId2"/>
          <a:srcRect/>
          <a:stretch>
            <a:fillRect/>
          </a:stretch>
        </p:blipFill>
        <p:spPr bwMode="auto">
          <a:xfrm>
            <a:off x="-36513" y="441325"/>
            <a:ext cx="9218613" cy="5980113"/>
          </a:xfrm>
          <a:prstGeom prst="rect">
            <a:avLst/>
          </a:prstGeom>
          <a:noFill/>
          <a:ln w="9525">
            <a:noFill/>
            <a:miter lim="800000"/>
            <a:headEnd/>
            <a:tailEnd/>
          </a:ln>
        </p:spPr>
      </p:pic>
      <p:pic>
        <p:nvPicPr>
          <p:cNvPr id="3074" name="Picture 2"/>
          <p:cNvPicPr>
            <a:picLocks noChangeAspect="1" noChangeArrowheads="1"/>
          </p:cNvPicPr>
          <p:nvPr/>
        </p:nvPicPr>
        <p:blipFill>
          <a:blip r:embed="rId3"/>
          <a:srcRect/>
          <a:stretch>
            <a:fillRect/>
          </a:stretch>
        </p:blipFill>
        <p:spPr bwMode="auto">
          <a:xfrm>
            <a:off x="1133475" y="958850"/>
            <a:ext cx="6877050" cy="4945063"/>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animEffect transition="in" filter="barn(inVertical)">
                                      <p:cBhvr>
                                        <p:cTn id="7" dur="500"/>
                                        <p:tgtEl>
                                          <p:spTgt spid="30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5" name="Picture 3"/>
          <p:cNvPicPr>
            <a:picLocks noChangeAspect="1" noChangeArrowheads="1"/>
          </p:cNvPicPr>
          <p:nvPr/>
        </p:nvPicPr>
        <p:blipFill>
          <a:blip r:embed="rId2"/>
          <a:srcRect/>
          <a:stretch>
            <a:fillRect/>
          </a:stretch>
        </p:blipFill>
        <p:spPr bwMode="auto">
          <a:xfrm>
            <a:off x="0" y="404813"/>
            <a:ext cx="9261475" cy="6119812"/>
          </a:xfrm>
          <a:prstGeom prst="rect">
            <a:avLst/>
          </a:prstGeom>
          <a:noFill/>
          <a:ln w="9525">
            <a:noFill/>
            <a:miter lim="800000"/>
            <a:headEnd/>
            <a:tailEnd/>
          </a:ln>
        </p:spPr>
      </p:pic>
      <p:pic>
        <p:nvPicPr>
          <p:cNvPr id="2" name="矩形 1"/>
          <p:cNvPicPr>
            <a:picLocks noChangeArrowheads="1"/>
          </p:cNvPicPr>
          <p:nvPr/>
        </p:nvPicPr>
        <p:blipFill>
          <a:blip r:embed="rId3"/>
          <a:srcRect/>
          <a:stretch>
            <a:fillRect/>
          </a:stretch>
        </p:blipFill>
        <p:spPr bwMode="auto">
          <a:xfrm>
            <a:off x="19050" y="658813"/>
            <a:ext cx="9021763" cy="1335087"/>
          </a:xfrm>
          <a:prstGeom prst="rect">
            <a:avLst/>
          </a:prstGeom>
          <a:noFill/>
        </p:spPr>
      </p:pic>
      <p:sp>
        <p:nvSpPr>
          <p:cNvPr id="3" name="矩形 2"/>
          <p:cNvSpPr/>
          <p:nvPr/>
        </p:nvSpPr>
        <p:spPr>
          <a:xfrm>
            <a:off x="249238" y="2420938"/>
            <a:ext cx="8786812" cy="823912"/>
          </a:xfrm>
          <a:prstGeom prst="rect">
            <a:avLst/>
          </a:prstGeom>
        </p:spPr>
        <p:txBody>
          <a:bodyPr>
            <a:spAutoFit/>
          </a:bodyPr>
          <a:lstStyle/>
          <a:p>
            <a:pPr algn="ctr">
              <a:defRPr/>
            </a:pPr>
            <a:r>
              <a:rPr lang="zh-CN" altLang="en-US" sz="4800" b="1">
                <a:solidFill>
                  <a:srgbClr val="FF0000"/>
                </a:solidFill>
                <a:effectLst>
                  <a:outerShdw blurRad="38100" dist="38100" dir="2700000" algn="tl">
                    <a:srgbClr val="C0C0C0"/>
                  </a:outerShdw>
                </a:effectLst>
              </a:rPr>
              <a:t>第三节  热心公益 遵守公德</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1" presetClass="entr" presetSubtype="1"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heel(1)">
                                      <p:cBhvr>
                                        <p:cTn id="14"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矩形 3"/>
          <p:cNvSpPr>
            <a:spLocks noChangeArrowheads="1"/>
          </p:cNvSpPr>
          <p:nvPr/>
        </p:nvSpPr>
        <p:spPr bwMode="auto">
          <a:xfrm>
            <a:off x="2087563" y="579438"/>
            <a:ext cx="5616575" cy="492125"/>
          </a:xfrm>
          <a:prstGeom prst="rect">
            <a:avLst/>
          </a:prstGeom>
          <a:noFill/>
          <a:ln w="9525">
            <a:noFill/>
            <a:miter lim="800000"/>
            <a:headEnd/>
            <a:tailEnd/>
          </a:ln>
        </p:spPr>
        <p:txBody>
          <a:bodyPr>
            <a:spAutoFit/>
          </a:bodyPr>
          <a:lstStyle/>
          <a:p>
            <a:r>
              <a:rPr lang="zh-CN" altLang="en-US" sz="2600" b="1">
                <a:solidFill>
                  <a:srgbClr val="0000FF"/>
                </a:solidFill>
              </a:rPr>
              <a:t>帮助别人就是帮助自己</a:t>
            </a:r>
          </a:p>
        </p:txBody>
      </p:sp>
      <p:pic>
        <p:nvPicPr>
          <p:cNvPr id="5" name="Shape">
            <a:hlinkClick r:id="" action="ppaction://media"/>
          </p:cNvPr>
          <p:cNvPicPr>
            <a:picLocks noRot="1" noChangeAspect="1"/>
          </p:cNvPicPr>
          <p:nvPr>
            <a:videoFile r:link="rId1"/>
          </p:nvPr>
        </p:nvPicPr>
        <p:blipFill>
          <a:blip r:embed="rId3"/>
          <a:srcRect/>
          <a:stretch>
            <a:fillRect/>
          </a:stretch>
        </p:blipFill>
        <p:spPr bwMode="auto">
          <a:xfrm>
            <a:off x="1187450" y="1071563"/>
            <a:ext cx="6337300" cy="4752975"/>
          </a:xfrm>
          <a:prstGeom prst="rect">
            <a:avLst/>
          </a:prstGeom>
          <a:noFill/>
          <a:ln w="9525">
            <a:noFill/>
            <a:miter lim="800000"/>
            <a:headEnd/>
            <a:tailEnd/>
          </a:ln>
        </p:spPr>
      </p:pic>
      <p:sp>
        <p:nvSpPr>
          <p:cNvPr id="6" name="TextBox 5"/>
          <p:cNvSpPr txBox="1">
            <a:spLocks noChangeArrowheads="1"/>
          </p:cNvSpPr>
          <p:nvPr/>
        </p:nvSpPr>
        <p:spPr bwMode="auto">
          <a:xfrm>
            <a:off x="1893888" y="5908675"/>
            <a:ext cx="5832475" cy="492125"/>
          </a:xfrm>
          <a:prstGeom prst="rect">
            <a:avLst/>
          </a:prstGeom>
          <a:noFill/>
          <a:ln w="9525">
            <a:noFill/>
            <a:miter lim="800000"/>
            <a:headEnd/>
            <a:tailEnd/>
          </a:ln>
        </p:spPr>
        <p:txBody>
          <a:bodyPr>
            <a:spAutoFit/>
          </a:bodyPr>
          <a:lstStyle/>
          <a:p>
            <a:r>
              <a:rPr lang="zh-CN" altLang="en-US" sz="2600" b="1">
                <a:solidFill>
                  <a:srgbClr val="0000FF"/>
                </a:solidFill>
              </a:rPr>
              <a:t>如何理解帮助别人就是帮助自己？</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10" restart="whenNotActive" fill="hold" evtFilter="cancelBubble" nodeType="interactiveSeq">
                <p:stCondLst>
                  <p:cond evt="onClick" delay="0">
                    <p:tgtEl>
                      <p:spTgt spid="5"/>
                    </p:tgtEl>
                  </p:cond>
                </p:stCondLst>
                <p:endSync evt="end" delay="0">
                  <p:rtn val="all"/>
                </p:endSync>
                <p:childTnLst>
                  <p:par>
                    <p:cTn id="11" fill="hold">
                      <p:stCondLst>
                        <p:cond delay="0"/>
                      </p:stCondLst>
                      <p:childTnLst>
                        <p:par>
                          <p:cTn id="12" fill="hold">
                            <p:stCondLst>
                              <p:cond delay="0"/>
                            </p:stCondLst>
                            <p:childTnLst>
                              <p:par>
                                <p:cTn id="13" presetID="2" presetClass="mediacall" presetSubtype="0" fill="hold" nodeType="clickEffect">
                                  <p:stCondLst>
                                    <p:cond delay="0"/>
                                  </p:stCondLst>
                                  <p:childTnLst>
                                    <p:cmd type="call" cmd="togglePause">
                                      <p:cBhvr>
                                        <p:cTn id="14" dur="1" fill="hold"/>
                                        <p:tgtEl>
                                          <p:spTgt spid="5"/>
                                        </p:tgtEl>
                                      </p:cBhvr>
                                    </p:cmd>
                                  </p:childTnLst>
                                </p:cTn>
                              </p:par>
                            </p:childTnLst>
                          </p:cTn>
                        </p:par>
                      </p:childTnLst>
                    </p:cTn>
                  </p:par>
                </p:childTnLst>
              </p:cTn>
              <p:nextCondLst>
                <p:cond evt="onClick" delay="0">
                  <p:tgtEl>
                    <p:spTgt spid="5"/>
                  </p:tgtEl>
                </p:cond>
              </p:nextCondLst>
            </p:seq>
            <p:video>
              <p:cMediaNode vol="80000">
                <p:cTn id="15" fill="hold" display="0">
                  <p:stCondLst>
                    <p:cond delay="indefinite"/>
                  </p:stCondLst>
                </p:cTn>
                <p:tgtEl>
                  <p:spTgt spid="5"/>
                </p:tgtEl>
              </p:cMediaNode>
            </p:video>
          </p:childTnLst>
        </p:cTn>
      </p:par>
    </p:tnLst>
    <p:bldLst>
      <p:bldP spid="6"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7" name="Picture 2"/>
          <p:cNvPicPr>
            <a:picLocks noChangeAspect="1" noChangeArrowheads="1"/>
          </p:cNvPicPr>
          <p:nvPr/>
        </p:nvPicPr>
        <p:blipFill>
          <a:blip r:embed="rId2"/>
          <a:srcRect/>
          <a:stretch>
            <a:fillRect/>
          </a:stretch>
        </p:blipFill>
        <p:spPr bwMode="auto">
          <a:xfrm>
            <a:off x="0" y="466725"/>
            <a:ext cx="9144000" cy="5986463"/>
          </a:xfrm>
          <a:prstGeom prst="rect">
            <a:avLst/>
          </a:prstGeom>
          <a:noFill/>
          <a:ln w="9525">
            <a:noFill/>
            <a:miter lim="800000"/>
            <a:headEnd/>
            <a:tailEnd/>
          </a:ln>
        </p:spPr>
      </p:pic>
      <p:sp>
        <p:nvSpPr>
          <p:cNvPr id="2" name="矩形 1"/>
          <p:cNvSpPr>
            <a:spLocks noChangeArrowheads="1"/>
          </p:cNvSpPr>
          <p:nvPr/>
        </p:nvSpPr>
        <p:spPr bwMode="auto">
          <a:xfrm>
            <a:off x="341313" y="1844675"/>
            <a:ext cx="8713787" cy="1947863"/>
          </a:xfrm>
          <a:prstGeom prst="rect">
            <a:avLst/>
          </a:prstGeom>
          <a:noFill/>
          <a:ln w="9525">
            <a:noFill/>
            <a:miter lim="800000"/>
            <a:headEnd/>
            <a:tailEnd/>
          </a:ln>
        </p:spPr>
        <p:txBody>
          <a:bodyPr>
            <a:spAutoFit/>
          </a:bodyPr>
          <a:lstStyle/>
          <a:p>
            <a:pPr>
              <a:lnSpc>
                <a:spcPct val="150000"/>
              </a:lnSpc>
            </a:pPr>
            <a:r>
              <a:rPr lang="zh-CN" altLang="en-US"/>
              <a:t>            </a:t>
            </a:r>
            <a:r>
              <a:rPr lang="zh-CN" altLang="en-US" sz="2800" b="1">
                <a:solidFill>
                  <a:srgbClr val="0000FF"/>
                </a:solidFill>
              </a:rPr>
              <a:t>举手之劳，快乐他人，快乐自己。从自己做起，从身边做起，从现在做起，让爱随处可见，温暖随处可感，构建和谐的大家庭。</a:t>
            </a:r>
          </a:p>
        </p:txBody>
      </p:sp>
      <p:sp>
        <p:nvSpPr>
          <p:cNvPr id="34819" name="TextBox 2"/>
          <p:cNvSpPr txBox="1">
            <a:spLocks noChangeArrowheads="1"/>
          </p:cNvSpPr>
          <p:nvPr/>
        </p:nvSpPr>
        <p:spPr bwMode="auto">
          <a:xfrm>
            <a:off x="528638" y="847725"/>
            <a:ext cx="2735262" cy="554038"/>
          </a:xfrm>
          <a:prstGeom prst="rect">
            <a:avLst/>
          </a:prstGeom>
          <a:noFill/>
          <a:ln w="9525">
            <a:noFill/>
            <a:miter lim="800000"/>
            <a:headEnd/>
            <a:tailEnd/>
          </a:ln>
        </p:spPr>
        <p:txBody>
          <a:bodyPr>
            <a:spAutoFit/>
          </a:bodyPr>
          <a:lstStyle/>
          <a:p>
            <a:r>
              <a:rPr lang="zh-CN" altLang="en-US" sz="3000" b="1">
                <a:solidFill>
                  <a:srgbClr val="FF0000"/>
                </a:solidFill>
              </a:rPr>
              <a:t>小结一：</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rrowheads="1"/>
          </p:cNvSpPr>
          <p:nvPr/>
        </p:nvSpPr>
        <p:spPr bwMode="auto">
          <a:xfrm>
            <a:off x="835025" y="661988"/>
            <a:ext cx="7978775" cy="493712"/>
          </a:xfrm>
          <a:prstGeom prst="rect">
            <a:avLst/>
          </a:prstGeom>
          <a:noFill/>
          <a:ln w="9525">
            <a:noFill/>
            <a:miter lim="800000"/>
            <a:headEnd/>
            <a:tailEnd/>
          </a:ln>
        </p:spPr>
        <p:txBody>
          <a:bodyPr>
            <a:spAutoFit/>
          </a:bodyPr>
          <a:lstStyle/>
          <a:p>
            <a:r>
              <a:rPr lang="zh-CN" altLang="en-US" sz="2600" b="1">
                <a:solidFill>
                  <a:srgbClr val="0000FF"/>
                </a:solidFill>
              </a:rPr>
              <a:t>说说生活中爱护公物、遵纪守法体现在哪些方面？</a:t>
            </a:r>
          </a:p>
        </p:txBody>
      </p:sp>
      <p:pic>
        <p:nvPicPr>
          <p:cNvPr id="5122" name="Picture 2"/>
          <p:cNvPicPr>
            <a:picLocks noChangeAspect="1" noChangeArrowheads="1"/>
          </p:cNvPicPr>
          <p:nvPr/>
        </p:nvPicPr>
        <p:blipFill>
          <a:blip r:embed="rId2"/>
          <a:srcRect/>
          <a:stretch>
            <a:fillRect/>
          </a:stretch>
        </p:blipFill>
        <p:spPr bwMode="auto">
          <a:xfrm>
            <a:off x="395288" y="1412875"/>
            <a:ext cx="4233862" cy="3168650"/>
          </a:xfrm>
          <a:prstGeom prst="rect">
            <a:avLst/>
          </a:prstGeom>
          <a:noFill/>
          <a:ln w="9525">
            <a:noFill/>
            <a:miter lim="800000"/>
            <a:headEnd/>
            <a:tailEnd/>
          </a:ln>
        </p:spPr>
      </p:pic>
      <p:pic>
        <p:nvPicPr>
          <p:cNvPr id="5124" name="Picture 4"/>
          <p:cNvPicPr>
            <a:picLocks noChangeAspect="1" noChangeArrowheads="1"/>
          </p:cNvPicPr>
          <p:nvPr/>
        </p:nvPicPr>
        <p:blipFill>
          <a:blip r:embed="rId3"/>
          <a:srcRect/>
          <a:stretch>
            <a:fillRect/>
          </a:stretch>
        </p:blipFill>
        <p:spPr bwMode="auto">
          <a:xfrm>
            <a:off x="4938713" y="1412875"/>
            <a:ext cx="3875087" cy="3311525"/>
          </a:xfrm>
          <a:prstGeom prst="rect">
            <a:avLst/>
          </a:prstGeom>
          <a:noFill/>
          <a:ln w="9525">
            <a:noFill/>
            <a:miter lim="800000"/>
            <a:headEnd/>
            <a:tailEnd/>
          </a:ln>
        </p:spPr>
      </p:pic>
      <p:sp>
        <p:nvSpPr>
          <p:cNvPr id="4" name="矩形 3"/>
          <p:cNvSpPr/>
          <p:nvPr/>
        </p:nvSpPr>
        <p:spPr>
          <a:xfrm>
            <a:off x="395288" y="5013325"/>
            <a:ext cx="8208962" cy="1108075"/>
          </a:xfrm>
          <a:prstGeom prst="rect">
            <a:avLst/>
          </a:prstGeom>
        </p:spPr>
        <p:txBody>
          <a:bodyPr>
            <a:spAutoFit/>
          </a:bodyPr>
          <a:lstStyle/>
          <a:p>
            <a:pPr fontAlgn="auto">
              <a:lnSpc>
                <a:spcPct val="150000"/>
              </a:lnSpc>
              <a:spcBef>
                <a:spcPts val="0"/>
              </a:spcBef>
              <a:spcAft>
                <a:spcPts val="0"/>
              </a:spcAft>
              <a:defRPr/>
            </a:pPr>
            <a:r>
              <a:rPr lang="zh-CN" altLang="en-US" sz="2200" b="1" dirty="0">
                <a:solidFill>
                  <a:schemeClr val="tx1">
                    <a:lumMod val="95000"/>
                    <a:lumOff val="5000"/>
                  </a:schemeClr>
                </a:solidFill>
                <a:latin typeface="+mn-lt"/>
                <a:ea typeface="+mn-ea"/>
              </a:rPr>
              <a:t>        爱护公物要做到五个“不”：不损坏公物，不盗窃公物，不浪费公物，不贪污公物，不污染公物。</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122"/>
                                        </p:tgtEl>
                                        <p:attrNameLst>
                                          <p:attrName>style.visibility</p:attrName>
                                        </p:attrNameLst>
                                      </p:cBhvr>
                                      <p:to>
                                        <p:strVal val="visible"/>
                                      </p:to>
                                    </p:set>
                                    <p:anim calcmode="lin" valueType="num">
                                      <p:cBhvr additive="base">
                                        <p:cTn id="13" dur="500" fill="hold"/>
                                        <p:tgtEl>
                                          <p:spTgt spid="5122"/>
                                        </p:tgtEl>
                                        <p:attrNameLst>
                                          <p:attrName>ppt_x</p:attrName>
                                        </p:attrNameLst>
                                      </p:cBhvr>
                                      <p:tavLst>
                                        <p:tav tm="0">
                                          <p:val>
                                            <p:strVal val="#ppt_x"/>
                                          </p:val>
                                        </p:tav>
                                        <p:tav tm="100000">
                                          <p:val>
                                            <p:strVal val="#ppt_x"/>
                                          </p:val>
                                        </p:tav>
                                      </p:tavLst>
                                    </p:anim>
                                    <p:anim calcmode="lin" valueType="num">
                                      <p:cBhvr additive="base">
                                        <p:cTn id="14" dur="500" fill="hold"/>
                                        <p:tgtEl>
                                          <p:spTgt spid="512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nodeType="clickEffect">
                                  <p:stCondLst>
                                    <p:cond delay="0"/>
                                  </p:stCondLst>
                                  <p:childTnLst>
                                    <p:set>
                                      <p:cBhvr>
                                        <p:cTn id="18" dur="1" fill="hold">
                                          <p:stCondLst>
                                            <p:cond delay="0"/>
                                          </p:stCondLst>
                                        </p:cTn>
                                        <p:tgtEl>
                                          <p:spTgt spid="5124"/>
                                        </p:tgtEl>
                                        <p:attrNameLst>
                                          <p:attrName>style.visibility</p:attrName>
                                        </p:attrNameLst>
                                      </p:cBhvr>
                                      <p:to>
                                        <p:strVal val="visible"/>
                                      </p:to>
                                    </p:set>
                                    <p:animEffect transition="in" filter="barn(inVertical)">
                                      <p:cBhvr>
                                        <p:cTn id="19" dur="500"/>
                                        <p:tgtEl>
                                          <p:spTgt spid="5124"/>
                                        </p:tgtEl>
                                      </p:cBhvr>
                                    </p:animEffect>
                                  </p:childTnLst>
                                </p:cTn>
                              </p:par>
                            </p:childTnLst>
                          </p:cTn>
                        </p:par>
                      </p:childTnLst>
                    </p:cTn>
                  </p:par>
                  <p:par>
                    <p:cTn id="20" fill="hold">
                      <p:stCondLst>
                        <p:cond delay="indefinite"/>
                      </p:stCondLst>
                      <p:childTnLst>
                        <p:par>
                          <p:cTn id="21" fill="hold">
                            <p:stCondLst>
                              <p:cond delay="0"/>
                            </p:stCondLst>
                            <p:childTnLst>
                              <p:par>
                                <p:cTn id="22" presetID="14" presetClass="entr" presetSubtype="10" fill="hold" grpId="0" nodeType="click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randombar(horizontal)">
                                      <p:cBhvr>
                                        <p:cTn id="2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5" name="Picture 5"/>
          <p:cNvPicPr>
            <a:picLocks noChangeAspect="1" noChangeArrowheads="1"/>
          </p:cNvPicPr>
          <p:nvPr/>
        </p:nvPicPr>
        <p:blipFill>
          <a:blip r:embed="rId2"/>
          <a:srcRect/>
          <a:stretch>
            <a:fillRect/>
          </a:stretch>
        </p:blipFill>
        <p:spPr bwMode="auto">
          <a:xfrm>
            <a:off x="-36513" y="441325"/>
            <a:ext cx="9218613" cy="5980113"/>
          </a:xfrm>
          <a:prstGeom prst="rect">
            <a:avLst/>
          </a:prstGeom>
          <a:noFill/>
          <a:ln w="9525">
            <a:noFill/>
            <a:miter lim="800000"/>
            <a:headEnd/>
            <a:tailEnd/>
          </a:ln>
        </p:spPr>
      </p:pic>
      <p:pic>
        <p:nvPicPr>
          <p:cNvPr id="4098" name="Picture 2"/>
          <p:cNvPicPr>
            <a:picLocks noChangeAspect="1" noChangeArrowheads="1"/>
          </p:cNvPicPr>
          <p:nvPr/>
        </p:nvPicPr>
        <p:blipFill>
          <a:blip r:embed="rId3"/>
          <a:srcRect/>
          <a:stretch>
            <a:fillRect/>
          </a:stretch>
        </p:blipFill>
        <p:spPr bwMode="auto">
          <a:xfrm>
            <a:off x="319088" y="2852738"/>
            <a:ext cx="4440237" cy="3240087"/>
          </a:xfrm>
          <a:prstGeom prst="rect">
            <a:avLst/>
          </a:prstGeom>
          <a:noFill/>
          <a:ln w="9525">
            <a:noFill/>
            <a:miter lim="800000"/>
            <a:headEnd/>
            <a:tailEnd/>
          </a:ln>
        </p:spPr>
      </p:pic>
      <p:pic>
        <p:nvPicPr>
          <p:cNvPr id="4100" name="Picture 4"/>
          <p:cNvPicPr>
            <a:picLocks noChangeAspect="1" noChangeArrowheads="1"/>
          </p:cNvPicPr>
          <p:nvPr/>
        </p:nvPicPr>
        <p:blipFill>
          <a:blip r:embed="rId4"/>
          <a:srcRect/>
          <a:stretch>
            <a:fillRect/>
          </a:stretch>
        </p:blipFill>
        <p:spPr bwMode="auto">
          <a:xfrm>
            <a:off x="4386263" y="692150"/>
            <a:ext cx="4686300" cy="295275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4100"/>
                                        </p:tgtEl>
                                        <p:attrNameLst>
                                          <p:attrName>style.visibility</p:attrName>
                                        </p:attrNameLst>
                                      </p:cBhvr>
                                      <p:to>
                                        <p:strVal val="visible"/>
                                      </p:to>
                                    </p:set>
                                    <p:animEffect transition="in" filter="randombar(horizontal)">
                                      <p:cBhvr>
                                        <p:cTn id="7" dur="500"/>
                                        <p:tgtEl>
                                          <p:spTgt spid="4100"/>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4098"/>
                                        </p:tgtEl>
                                        <p:attrNameLst>
                                          <p:attrName>style.visibility</p:attrName>
                                        </p:attrNameLst>
                                      </p:cBhvr>
                                      <p:to>
                                        <p:strVal val="visible"/>
                                      </p:to>
                                    </p:set>
                                    <p:animEffect transition="in" filter="circle(in)">
                                      <p:cBhvr>
                                        <p:cTn id="12" dur="2000"/>
                                        <p:tgtEl>
                                          <p:spTgt spid="40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89" name="Picture 2"/>
          <p:cNvPicPr>
            <a:picLocks noChangeAspect="1" noChangeArrowheads="1"/>
          </p:cNvPicPr>
          <p:nvPr/>
        </p:nvPicPr>
        <p:blipFill>
          <a:blip r:embed="rId2"/>
          <a:srcRect/>
          <a:stretch>
            <a:fillRect/>
          </a:stretch>
        </p:blipFill>
        <p:spPr bwMode="auto">
          <a:xfrm>
            <a:off x="0" y="466725"/>
            <a:ext cx="9144000" cy="5986463"/>
          </a:xfrm>
          <a:prstGeom prst="rect">
            <a:avLst/>
          </a:prstGeom>
          <a:noFill/>
          <a:ln w="9525">
            <a:noFill/>
            <a:miter lim="800000"/>
            <a:headEnd/>
            <a:tailEnd/>
          </a:ln>
        </p:spPr>
      </p:pic>
      <p:sp>
        <p:nvSpPr>
          <p:cNvPr id="37890" name="TextBox 1"/>
          <p:cNvSpPr txBox="1">
            <a:spLocks noChangeArrowheads="1"/>
          </p:cNvSpPr>
          <p:nvPr/>
        </p:nvSpPr>
        <p:spPr bwMode="auto">
          <a:xfrm>
            <a:off x="395288" y="869950"/>
            <a:ext cx="3024187" cy="552450"/>
          </a:xfrm>
          <a:prstGeom prst="rect">
            <a:avLst/>
          </a:prstGeom>
          <a:noFill/>
          <a:ln w="9525">
            <a:noFill/>
            <a:miter lim="800000"/>
            <a:headEnd/>
            <a:tailEnd/>
          </a:ln>
        </p:spPr>
        <p:txBody>
          <a:bodyPr>
            <a:spAutoFit/>
          </a:bodyPr>
          <a:lstStyle/>
          <a:p>
            <a:r>
              <a:rPr lang="zh-CN" altLang="en-US" sz="3000" b="1">
                <a:solidFill>
                  <a:srgbClr val="FF0000"/>
                </a:solidFill>
              </a:rPr>
              <a:t>小结二：</a:t>
            </a:r>
          </a:p>
        </p:txBody>
      </p:sp>
      <p:sp>
        <p:nvSpPr>
          <p:cNvPr id="3" name="TextBox 2"/>
          <p:cNvSpPr txBox="1">
            <a:spLocks noChangeArrowheads="1"/>
          </p:cNvSpPr>
          <p:nvPr/>
        </p:nvSpPr>
        <p:spPr bwMode="auto">
          <a:xfrm>
            <a:off x="393700" y="1844675"/>
            <a:ext cx="8496300" cy="2678113"/>
          </a:xfrm>
          <a:prstGeom prst="rect">
            <a:avLst/>
          </a:prstGeom>
          <a:noFill/>
          <a:ln w="9525">
            <a:noFill/>
            <a:miter lim="800000"/>
            <a:headEnd/>
            <a:tailEnd/>
          </a:ln>
        </p:spPr>
        <p:txBody>
          <a:bodyPr>
            <a:spAutoFit/>
          </a:bodyPr>
          <a:lstStyle/>
          <a:p>
            <a:pPr>
              <a:lnSpc>
                <a:spcPct val="150000"/>
              </a:lnSpc>
            </a:pPr>
            <a:r>
              <a:rPr lang="zh-CN" altLang="en-US" sz="2800" b="1">
                <a:solidFill>
                  <a:srgbClr val="0000FF"/>
                </a:solidFill>
              </a:rPr>
              <a:t>        爱护公物展示一个社会的风尚，反映一个国家的精神。公共生活需要秩序，“以遵纪守法为荣，以违法乱纪为耻”是社会主义荣辱观的重要内容，也是每个公民应有的思想意识。</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3" name="Picture 5"/>
          <p:cNvPicPr>
            <a:picLocks noChangeAspect="1" noChangeArrowheads="1"/>
          </p:cNvPicPr>
          <p:nvPr/>
        </p:nvPicPr>
        <p:blipFill>
          <a:blip r:embed="rId2"/>
          <a:srcRect/>
          <a:stretch>
            <a:fillRect/>
          </a:stretch>
        </p:blipFill>
        <p:spPr bwMode="auto">
          <a:xfrm>
            <a:off x="-36513" y="441325"/>
            <a:ext cx="9218613" cy="5980113"/>
          </a:xfrm>
          <a:prstGeom prst="rect">
            <a:avLst/>
          </a:prstGeom>
          <a:noFill/>
          <a:ln w="9525">
            <a:noFill/>
            <a:miter lim="800000"/>
            <a:headEnd/>
            <a:tailEnd/>
          </a:ln>
        </p:spPr>
      </p:pic>
      <p:sp>
        <p:nvSpPr>
          <p:cNvPr id="2" name="矩形 1"/>
          <p:cNvSpPr>
            <a:spLocks noChangeArrowheads="1"/>
          </p:cNvSpPr>
          <p:nvPr/>
        </p:nvSpPr>
        <p:spPr bwMode="auto">
          <a:xfrm>
            <a:off x="1555750" y="549275"/>
            <a:ext cx="7119938" cy="492125"/>
          </a:xfrm>
          <a:prstGeom prst="rect">
            <a:avLst/>
          </a:prstGeom>
          <a:noFill/>
          <a:ln w="9525">
            <a:noFill/>
            <a:miter lim="800000"/>
            <a:headEnd/>
            <a:tailEnd/>
          </a:ln>
        </p:spPr>
        <p:txBody>
          <a:bodyPr>
            <a:spAutoFit/>
          </a:bodyPr>
          <a:lstStyle/>
          <a:p>
            <a:r>
              <a:rPr lang="zh-CN" altLang="en-US" sz="2600" b="1">
                <a:solidFill>
                  <a:srgbClr val="0000FF"/>
                </a:solidFill>
              </a:rPr>
              <a:t>说说生活中保护环境体现在哪些方面？</a:t>
            </a:r>
          </a:p>
        </p:txBody>
      </p:sp>
      <p:pic>
        <p:nvPicPr>
          <p:cNvPr id="6148" name="Picture 4"/>
          <p:cNvPicPr>
            <a:picLocks noChangeAspect="1" noChangeArrowheads="1"/>
          </p:cNvPicPr>
          <p:nvPr/>
        </p:nvPicPr>
        <p:blipFill>
          <a:blip r:embed="rId3"/>
          <a:srcRect/>
          <a:stretch>
            <a:fillRect/>
          </a:stretch>
        </p:blipFill>
        <p:spPr bwMode="auto">
          <a:xfrm>
            <a:off x="66675" y="1185863"/>
            <a:ext cx="4505325" cy="3114675"/>
          </a:xfrm>
          <a:prstGeom prst="rect">
            <a:avLst/>
          </a:prstGeom>
          <a:noFill/>
          <a:ln w="9525">
            <a:noFill/>
            <a:miter lim="800000"/>
            <a:headEnd/>
            <a:tailEnd/>
          </a:ln>
        </p:spPr>
      </p:pic>
      <p:pic>
        <p:nvPicPr>
          <p:cNvPr id="6147" name="Picture 3"/>
          <p:cNvPicPr>
            <a:picLocks noChangeAspect="1" noChangeArrowheads="1"/>
          </p:cNvPicPr>
          <p:nvPr/>
        </p:nvPicPr>
        <p:blipFill>
          <a:blip r:embed="rId4"/>
          <a:srcRect/>
          <a:stretch>
            <a:fillRect/>
          </a:stretch>
        </p:blipFill>
        <p:spPr bwMode="auto">
          <a:xfrm>
            <a:off x="4067175" y="3573463"/>
            <a:ext cx="4865688" cy="276225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6148"/>
                                        </p:tgtEl>
                                        <p:attrNameLst>
                                          <p:attrName>style.visibility</p:attrName>
                                        </p:attrNameLst>
                                      </p:cBhvr>
                                      <p:to>
                                        <p:strVal val="visible"/>
                                      </p:to>
                                    </p:set>
                                    <p:animEffect transition="in" filter="fade">
                                      <p:cBhvr>
                                        <p:cTn id="12" dur="1000"/>
                                        <p:tgtEl>
                                          <p:spTgt spid="6148"/>
                                        </p:tgtEl>
                                      </p:cBhvr>
                                    </p:animEffect>
                                    <p:anim calcmode="lin" valueType="num">
                                      <p:cBhvr>
                                        <p:cTn id="13" dur="1000" fill="hold"/>
                                        <p:tgtEl>
                                          <p:spTgt spid="6148"/>
                                        </p:tgtEl>
                                        <p:attrNameLst>
                                          <p:attrName>ppt_x</p:attrName>
                                        </p:attrNameLst>
                                      </p:cBhvr>
                                      <p:tavLst>
                                        <p:tav tm="0">
                                          <p:val>
                                            <p:strVal val="#ppt_x"/>
                                          </p:val>
                                        </p:tav>
                                        <p:tav tm="100000">
                                          <p:val>
                                            <p:strVal val="#ppt_x"/>
                                          </p:val>
                                        </p:tav>
                                      </p:tavLst>
                                    </p:anim>
                                    <p:anim calcmode="lin" valueType="num">
                                      <p:cBhvr>
                                        <p:cTn id="14" dur="1000" fill="hold"/>
                                        <p:tgtEl>
                                          <p:spTgt spid="6148"/>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6" presetClass="entr" presetSubtype="16" fill="hold" nodeType="clickEffect">
                                  <p:stCondLst>
                                    <p:cond delay="0"/>
                                  </p:stCondLst>
                                  <p:childTnLst>
                                    <p:set>
                                      <p:cBhvr>
                                        <p:cTn id="18" dur="1" fill="hold">
                                          <p:stCondLst>
                                            <p:cond delay="0"/>
                                          </p:stCondLst>
                                        </p:cTn>
                                        <p:tgtEl>
                                          <p:spTgt spid="6147"/>
                                        </p:tgtEl>
                                        <p:attrNameLst>
                                          <p:attrName>style.visibility</p:attrName>
                                        </p:attrNameLst>
                                      </p:cBhvr>
                                      <p:to>
                                        <p:strVal val="visible"/>
                                      </p:to>
                                    </p:set>
                                    <p:animEffect transition="in" filter="circle(in)">
                                      <p:cBhvr>
                                        <p:cTn id="19" dur="2000"/>
                                        <p:tgtEl>
                                          <p:spTgt spid="61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7" name="Picture 3"/>
          <p:cNvPicPr>
            <a:picLocks noChangeAspect="1" noChangeArrowheads="1"/>
          </p:cNvPicPr>
          <p:nvPr/>
        </p:nvPicPr>
        <p:blipFill>
          <a:blip r:embed="rId2"/>
          <a:srcRect/>
          <a:stretch>
            <a:fillRect/>
          </a:stretch>
        </p:blipFill>
        <p:spPr bwMode="auto">
          <a:xfrm>
            <a:off x="0" y="476250"/>
            <a:ext cx="9144000" cy="5986463"/>
          </a:xfrm>
          <a:prstGeom prst="rect">
            <a:avLst/>
          </a:prstGeom>
          <a:noFill/>
          <a:ln w="9525">
            <a:noFill/>
            <a:miter lim="800000"/>
            <a:headEnd/>
            <a:tailEnd/>
          </a:ln>
        </p:spPr>
      </p:pic>
      <p:sp>
        <p:nvSpPr>
          <p:cNvPr id="2" name="矩形 1"/>
          <p:cNvSpPr>
            <a:spLocks noChangeArrowheads="1"/>
          </p:cNvSpPr>
          <p:nvPr/>
        </p:nvSpPr>
        <p:spPr bwMode="auto">
          <a:xfrm>
            <a:off x="755650" y="2060575"/>
            <a:ext cx="7632700" cy="1301750"/>
          </a:xfrm>
          <a:prstGeom prst="rect">
            <a:avLst/>
          </a:prstGeom>
          <a:noFill/>
          <a:ln w="9525">
            <a:noFill/>
            <a:miter lim="800000"/>
            <a:headEnd/>
            <a:tailEnd/>
          </a:ln>
        </p:spPr>
        <p:txBody>
          <a:bodyPr>
            <a:spAutoFit/>
          </a:bodyPr>
          <a:lstStyle/>
          <a:p>
            <a:pPr>
              <a:lnSpc>
                <a:spcPct val="150000"/>
              </a:lnSpc>
            </a:pPr>
            <a:r>
              <a:rPr lang="zh-CN" altLang="en-US" sz="2800" b="1">
                <a:solidFill>
                  <a:srgbClr val="0000FF"/>
                </a:solidFill>
              </a:rPr>
              <a:t>       保护环境有利于社会成员的身体健康，有利于经济发展和社会可持续发展。</a:t>
            </a:r>
          </a:p>
        </p:txBody>
      </p:sp>
      <p:sp>
        <p:nvSpPr>
          <p:cNvPr id="39939" name="TextBox 2"/>
          <p:cNvSpPr txBox="1">
            <a:spLocks noChangeArrowheads="1"/>
          </p:cNvSpPr>
          <p:nvPr/>
        </p:nvSpPr>
        <p:spPr bwMode="auto">
          <a:xfrm>
            <a:off x="395288" y="879475"/>
            <a:ext cx="3097212" cy="554038"/>
          </a:xfrm>
          <a:prstGeom prst="rect">
            <a:avLst/>
          </a:prstGeom>
          <a:noFill/>
          <a:ln w="9525">
            <a:noFill/>
            <a:miter lim="800000"/>
            <a:headEnd/>
            <a:tailEnd/>
          </a:ln>
        </p:spPr>
        <p:txBody>
          <a:bodyPr>
            <a:spAutoFit/>
          </a:bodyPr>
          <a:lstStyle/>
          <a:p>
            <a:r>
              <a:rPr lang="zh-CN" altLang="en-US" sz="3000" b="1">
                <a:solidFill>
                  <a:srgbClr val="FF0000"/>
                </a:solidFill>
              </a:rPr>
              <a:t>小结三：</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矩形 1"/>
          <p:cNvSpPr>
            <a:spLocks noChangeArrowheads="1"/>
          </p:cNvSpPr>
          <p:nvPr/>
        </p:nvSpPr>
        <p:spPr bwMode="auto">
          <a:xfrm>
            <a:off x="2627313" y="568325"/>
            <a:ext cx="4032250" cy="523875"/>
          </a:xfrm>
          <a:prstGeom prst="rect">
            <a:avLst/>
          </a:prstGeom>
          <a:noFill/>
          <a:ln w="9525">
            <a:noFill/>
            <a:miter lim="800000"/>
            <a:headEnd/>
            <a:tailEnd/>
          </a:ln>
        </p:spPr>
        <p:txBody>
          <a:bodyPr>
            <a:spAutoFit/>
          </a:bodyPr>
          <a:lstStyle/>
          <a:p>
            <a:r>
              <a:rPr lang="zh-CN" altLang="en-US" sz="2800" b="1">
                <a:solidFill>
                  <a:srgbClr val="0000FF"/>
                </a:solidFill>
              </a:rPr>
              <a:t>明星公益</a:t>
            </a:r>
            <a:r>
              <a:rPr lang="en-US" altLang="zh-CN" sz="2800" b="1">
                <a:solidFill>
                  <a:srgbClr val="0000FF"/>
                </a:solidFill>
              </a:rPr>
              <a:t>Easy Go</a:t>
            </a:r>
            <a:endParaRPr lang="zh-CN" altLang="en-US" sz="2800" b="1">
              <a:solidFill>
                <a:srgbClr val="0000FF"/>
              </a:solidFill>
            </a:endParaRPr>
          </a:p>
        </p:txBody>
      </p:sp>
      <p:pic>
        <p:nvPicPr>
          <p:cNvPr id="3" name="Shape">
            <a:hlinkClick r:id="" action="ppaction://media"/>
          </p:cNvPr>
          <p:cNvPicPr>
            <a:picLocks noRot="1" noChangeAspect="1"/>
          </p:cNvPicPr>
          <p:nvPr>
            <a:videoFile r:link="rId1"/>
          </p:nvPr>
        </p:nvPicPr>
        <p:blipFill>
          <a:blip r:embed="rId3"/>
          <a:srcRect/>
          <a:stretch>
            <a:fillRect/>
          </a:stretch>
        </p:blipFill>
        <p:spPr bwMode="auto">
          <a:xfrm>
            <a:off x="1258888" y="1268413"/>
            <a:ext cx="6121400" cy="459105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3"/>
                                        </p:tgtEl>
                                      </p:cBhvr>
                                    </p:cmd>
                                  </p:childTnLst>
                                </p:cTn>
                              </p:par>
                            </p:childTnLst>
                          </p:cTn>
                        </p:par>
                      </p:childTnLst>
                    </p:cTn>
                  </p:par>
                </p:childTnLst>
              </p:cTn>
              <p:nextCondLst>
                <p:cond evt="onClick" delay="0">
                  <p:tgtEl>
                    <p:spTgt spid="3"/>
                  </p:tgtEl>
                </p:cond>
              </p:nextCondLst>
            </p:seq>
            <p:video>
              <p:cMediaNode vol="80000">
                <p:cTn id="7" fill="hold" display="0">
                  <p:stCondLst>
                    <p:cond delay="indefinite"/>
                  </p:stCondLst>
                </p:cTn>
                <p:tgtEl>
                  <p:spTgt spid="3"/>
                </p:tgtEl>
              </p:cMediaNode>
            </p:video>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TextBox 1"/>
          <p:cNvSpPr txBox="1">
            <a:spLocks noChangeArrowheads="1"/>
          </p:cNvSpPr>
          <p:nvPr/>
        </p:nvSpPr>
        <p:spPr bwMode="auto">
          <a:xfrm>
            <a:off x="127000" y="134938"/>
            <a:ext cx="3324225" cy="831850"/>
          </a:xfrm>
          <a:prstGeom prst="rect">
            <a:avLst/>
          </a:prstGeom>
          <a:noFill/>
          <a:ln w="9525">
            <a:noFill/>
            <a:miter lim="800000"/>
            <a:headEnd/>
            <a:tailEnd/>
          </a:ln>
        </p:spPr>
        <p:txBody>
          <a:bodyPr>
            <a:spAutoFit/>
          </a:bodyPr>
          <a:lstStyle/>
          <a:p>
            <a:pPr eaLnBrk="0" hangingPunct="0">
              <a:buFont typeface="Times New Roman" pitchFamily="18" charset="0"/>
              <a:buNone/>
            </a:pPr>
            <a:r>
              <a:rPr lang="zh-CN" altLang="en-US" sz="4800" b="1">
                <a:solidFill>
                  <a:srgbClr val="FF0000"/>
                </a:solidFill>
                <a:latin typeface="Calibri" pitchFamily="34" charset="0"/>
              </a:rPr>
              <a:t>课堂小结</a:t>
            </a:r>
          </a:p>
        </p:txBody>
      </p:sp>
      <p:sp>
        <p:nvSpPr>
          <p:cNvPr id="3" name="AutoShape 8"/>
          <p:cNvSpPr>
            <a:spLocks noChangeArrowheads="1"/>
          </p:cNvSpPr>
          <p:nvPr/>
        </p:nvSpPr>
        <p:spPr bwMode="auto">
          <a:xfrm>
            <a:off x="539750" y="1052513"/>
            <a:ext cx="7959725" cy="5375275"/>
          </a:xfrm>
          <a:prstGeom prst="roundRect">
            <a:avLst>
              <a:gd name="adj" fmla="val 16667"/>
            </a:avLst>
          </a:prstGeom>
          <a:gradFill rotWithShape="1">
            <a:gsLst>
              <a:gs pos="0">
                <a:srgbClr val="FFCC99">
                  <a:alpha val="70000"/>
                </a:srgbClr>
              </a:gs>
              <a:gs pos="100000">
                <a:schemeClr val="bg1">
                  <a:alpha val="64000"/>
                </a:schemeClr>
              </a:gs>
            </a:gsLst>
            <a:lin ang="5400000" scaled="1"/>
          </a:gradFill>
          <a:ln w="25400">
            <a:solidFill>
              <a:srgbClr val="CC6600"/>
            </a:solidFill>
            <a:round/>
            <a:headEnd/>
            <a:tailEnd/>
          </a:ln>
        </p:spPr>
        <p:txBody>
          <a:bodyPr wrap="none" anchor="ctr"/>
          <a:lstStyle/>
          <a:p>
            <a:pPr eaLnBrk="0" hangingPunct="0">
              <a:buFont typeface="Times New Roman" pitchFamily="18" charset="0"/>
              <a:buNone/>
            </a:pPr>
            <a:r>
              <a:rPr lang="zh-CN" altLang="en-US" sz="2800" b="1">
                <a:solidFill>
                  <a:srgbClr val="000066"/>
                </a:solidFill>
                <a:latin typeface="Calibri" pitchFamily="34" charset="0"/>
              </a:rPr>
              <a:t>              </a:t>
            </a:r>
          </a:p>
          <a:p>
            <a:pPr eaLnBrk="0" hangingPunct="0">
              <a:buFont typeface="Times New Roman" pitchFamily="18" charset="0"/>
              <a:buNone/>
            </a:pPr>
            <a:r>
              <a:rPr lang="zh-CN" altLang="en-US" sz="2800" b="1">
                <a:solidFill>
                  <a:srgbClr val="000066"/>
                </a:solidFill>
                <a:latin typeface="Calibri" pitchFamily="34" charset="0"/>
              </a:rPr>
              <a:t>               </a:t>
            </a:r>
          </a:p>
          <a:p>
            <a:pPr eaLnBrk="0" hangingPunct="0">
              <a:buFont typeface="Times New Roman" pitchFamily="18" charset="0"/>
              <a:buNone/>
            </a:pPr>
            <a:endParaRPr lang="zh-CN" altLang="en-US" sz="2800" b="1">
              <a:solidFill>
                <a:srgbClr val="000066"/>
              </a:solidFill>
              <a:latin typeface="Calibri" pitchFamily="34" charset="0"/>
            </a:endParaRPr>
          </a:p>
          <a:p>
            <a:pPr eaLnBrk="0" hangingPunct="0">
              <a:buFont typeface="Times New Roman" pitchFamily="18" charset="0"/>
              <a:buNone/>
            </a:pPr>
            <a:endParaRPr lang="zh-CN" altLang="en-US" sz="2800" b="1">
              <a:solidFill>
                <a:srgbClr val="000066"/>
              </a:solidFill>
              <a:latin typeface="Calibri" pitchFamily="34" charset="0"/>
            </a:endParaRPr>
          </a:p>
          <a:p>
            <a:pPr eaLnBrk="0" hangingPunct="0">
              <a:buFont typeface="Times New Roman" pitchFamily="18" charset="0"/>
              <a:buNone/>
            </a:pPr>
            <a:endParaRPr lang="zh-CN" altLang="en-US" sz="2800" b="1">
              <a:solidFill>
                <a:srgbClr val="000066"/>
              </a:solidFill>
              <a:latin typeface="Calibri" pitchFamily="34" charset="0"/>
            </a:endParaRPr>
          </a:p>
          <a:p>
            <a:pPr eaLnBrk="0" hangingPunct="0">
              <a:buFont typeface="Times New Roman" pitchFamily="18" charset="0"/>
              <a:buNone/>
            </a:pPr>
            <a:endParaRPr lang="zh-CN" altLang="en-US" sz="2800" b="1">
              <a:solidFill>
                <a:srgbClr val="000066"/>
              </a:solidFill>
              <a:latin typeface="Calibri" pitchFamily="34" charset="0"/>
            </a:endParaRPr>
          </a:p>
          <a:p>
            <a:pPr eaLnBrk="0" hangingPunct="0">
              <a:buFont typeface="Times New Roman" pitchFamily="18" charset="0"/>
              <a:buNone/>
            </a:pPr>
            <a:endParaRPr lang="zh-CN" altLang="en-US" sz="2800" b="1">
              <a:solidFill>
                <a:srgbClr val="000066"/>
              </a:solidFill>
              <a:latin typeface="Calibri" pitchFamily="34" charset="0"/>
            </a:endParaRPr>
          </a:p>
          <a:p>
            <a:pPr eaLnBrk="0" hangingPunct="0">
              <a:buFont typeface="Times New Roman" pitchFamily="18" charset="0"/>
              <a:buNone/>
            </a:pPr>
            <a:endParaRPr lang="zh-CN" altLang="en-US" sz="2800" b="1">
              <a:solidFill>
                <a:srgbClr val="000066"/>
              </a:solidFill>
              <a:latin typeface="Calibri" pitchFamily="34" charset="0"/>
            </a:endParaRPr>
          </a:p>
          <a:p>
            <a:pPr eaLnBrk="0" hangingPunct="0">
              <a:buFont typeface="Times New Roman" pitchFamily="18" charset="0"/>
              <a:buNone/>
            </a:pPr>
            <a:r>
              <a:rPr lang="zh-CN" altLang="en-US" sz="2800" b="1">
                <a:solidFill>
                  <a:srgbClr val="000066"/>
                </a:solidFill>
                <a:latin typeface="宋体" charset="-122"/>
              </a:rPr>
              <a:t>    </a:t>
            </a:r>
          </a:p>
          <a:p>
            <a:pPr eaLnBrk="0" hangingPunct="0">
              <a:buFont typeface="Times New Roman" pitchFamily="18" charset="0"/>
              <a:buNone/>
            </a:pPr>
            <a:endParaRPr lang="zh-CN" altLang="en-US" sz="3200" b="1">
              <a:solidFill>
                <a:srgbClr val="000066"/>
              </a:solidFill>
              <a:latin typeface="宋体" charset="-122"/>
            </a:endParaRPr>
          </a:p>
          <a:p>
            <a:pPr eaLnBrk="0" hangingPunct="0">
              <a:buFont typeface="Times New Roman" pitchFamily="18" charset="0"/>
              <a:buNone/>
            </a:pPr>
            <a:r>
              <a:rPr lang="zh-CN" altLang="en-US" sz="3200" b="1">
                <a:solidFill>
                  <a:srgbClr val="000066"/>
                </a:solidFill>
                <a:latin typeface="宋体" charset="-122"/>
              </a:rPr>
              <a:t>    </a:t>
            </a:r>
            <a:endParaRPr lang="zh-CN" altLang="en-US" sz="3200" b="1">
              <a:solidFill>
                <a:srgbClr val="000066"/>
              </a:solidFill>
              <a:latin typeface="Calibri" pitchFamily="34" charset="0"/>
            </a:endParaRPr>
          </a:p>
          <a:p>
            <a:pPr eaLnBrk="0" hangingPunct="0">
              <a:buFont typeface="Times New Roman" pitchFamily="18" charset="0"/>
              <a:buNone/>
            </a:pPr>
            <a:endParaRPr lang="zh-CN" altLang="en-US" sz="3200" b="1">
              <a:solidFill>
                <a:srgbClr val="000066"/>
              </a:solidFill>
              <a:latin typeface="Calibri" pitchFamily="34" charset="0"/>
            </a:endParaRPr>
          </a:p>
          <a:p>
            <a:pPr eaLnBrk="0" hangingPunct="0">
              <a:buFont typeface="Times New Roman" pitchFamily="18" charset="0"/>
              <a:buNone/>
            </a:pPr>
            <a:r>
              <a:rPr lang="zh-CN" altLang="en-US" sz="2800" b="1">
                <a:solidFill>
                  <a:srgbClr val="000066"/>
                </a:solidFill>
                <a:latin typeface="Calibri" pitchFamily="34" charset="0"/>
              </a:rPr>
              <a:t> </a:t>
            </a:r>
            <a:r>
              <a:rPr lang="zh-CN" altLang="en-US" sz="2800">
                <a:latin typeface="Calibri" pitchFamily="34" charset="0"/>
              </a:rPr>
              <a:t> </a:t>
            </a:r>
            <a:endParaRPr lang="zh-CN" altLang="en-US" sz="2800" b="1">
              <a:solidFill>
                <a:srgbClr val="000066"/>
              </a:solidFill>
              <a:latin typeface="Calibri" pitchFamily="34" charset="0"/>
            </a:endParaRPr>
          </a:p>
          <a:p>
            <a:pPr eaLnBrk="0" hangingPunct="0">
              <a:buFont typeface="Times New Roman" pitchFamily="18" charset="0"/>
              <a:buNone/>
            </a:pPr>
            <a:endParaRPr lang="zh-CN" altLang="en-US" sz="2800" b="1">
              <a:solidFill>
                <a:srgbClr val="000066"/>
              </a:solidFill>
              <a:latin typeface="Calibri" pitchFamily="34" charset="0"/>
            </a:endParaRPr>
          </a:p>
          <a:p>
            <a:pPr eaLnBrk="0" hangingPunct="0">
              <a:buFont typeface="Times New Roman" pitchFamily="18" charset="0"/>
              <a:buNone/>
            </a:pPr>
            <a:r>
              <a:rPr lang="zh-CN" altLang="en-US" sz="3200" b="1">
                <a:solidFill>
                  <a:srgbClr val="000066"/>
                </a:solidFill>
                <a:latin typeface="Calibri" pitchFamily="34" charset="0"/>
              </a:rPr>
              <a:t>            </a:t>
            </a:r>
          </a:p>
          <a:p>
            <a:pPr eaLnBrk="0" hangingPunct="0">
              <a:buFont typeface="Times New Roman" pitchFamily="18" charset="0"/>
              <a:buNone/>
            </a:pPr>
            <a:endParaRPr lang="zh-CN" altLang="en-US" sz="3200" b="1">
              <a:solidFill>
                <a:srgbClr val="000066"/>
              </a:solidFill>
              <a:latin typeface="Calibri" pitchFamily="34" charset="0"/>
            </a:endParaRPr>
          </a:p>
          <a:p>
            <a:pPr eaLnBrk="0" hangingPunct="0">
              <a:buFont typeface="Times New Roman" pitchFamily="18" charset="0"/>
              <a:buNone/>
            </a:pPr>
            <a:endParaRPr lang="zh-CN" altLang="en-US" sz="3600" b="1">
              <a:solidFill>
                <a:srgbClr val="000066"/>
              </a:solidFill>
              <a:latin typeface="Calibri" pitchFamily="34" charset="0"/>
            </a:endParaRPr>
          </a:p>
          <a:p>
            <a:pPr eaLnBrk="0" hangingPunct="0">
              <a:buFont typeface="Times New Roman" pitchFamily="18" charset="0"/>
              <a:buNone/>
            </a:pPr>
            <a:endParaRPr lang="zh-CN" altLang="en-US" sz="3600" b="1">
              <a:solidFill>
                <a:srgbClr val="000066"/>
              </a:solidFill>
              <a:latin typeface="Calibri" pitchFamily="34" charset="0"/>
            </a:endParaRPr>
          </a:p>
          <a:p>
            <a:pPr eaLnBrk="0" hangingPunct="0">
              <a:buFont typeface="Times New Roman" pitchFamily="18" charset="0"/>
              <a:buNone/>
            </a:pPr>
            <a:endParaRPr lang="zh-CN" altLang="en-US" sz="3600" b="1">
              <a:solidFill>
                <a:srgbClr val="000066"/>
              </a:solidFill>
              <a:latin typeface="Calibri" pitchFamily="34" charset="0"/>
            </a:endParaRPr>
          </a:p>
          <a:p>
            <a:pPr eaLnBrk="0" hangingPunct="0">
              <a:buFont typeface="Times New Roman" pitchFamily="18" charset="0"/>
              <a:buNone/>
            </a:pPr>
            <a:r>
              <a:rPr lang="zh-CN" altLang="en-US" sz="2800" b="1">
                <a:solidFill>
                  <a:srgbClr val="000066"/>
                </a:solidFill>
                <a:latin typeface="Calibri" pitchFamily="34" charset="0"/>
              </a:rPr>
              <a:t>         </a:t>
            </a:r>
            <a:endParaRPr lang="ko-KR" altLang="en-US" sz="2800" b="1">
              <a:solidFill>
                <a:srgbClr val="000066"/>
              </a:solidFill>
              <a:latin typeface="Calibri" pitchFamily="34" charset="0"/>
            </a:endParaRPr>
          </a:p>
        </p:txBody>
      </p:sp>
      <p:sp>
        <p:nvSpPr>
          <p:cNvPr id="92164" name="Text Box 25"/>
          <p:cNvSpPr txBox="1">
            <a:spLocks noChangeArrowheads="1"/>
          </p:cNvSpPr>
          <p:nvPr/>
        </p:nvSpPr>
        <p:spPr bwMode="auto">
          <a:xfrm>
            <a:off x="1352550" y="2220913"/>
            <a:ext cx="6675438" cy="579437"/>
          </a:xfrm>
          <a:prstGeom prst="rect">
            <a:avLst/>
          </a:prstGeom>
          <a:noFill/>
          <a:ln w="9525">
            <a:noFill/>
            <a:miter lim="800000"/>
            <a:headEnd/>
            <a:tailEnd/>
          </a:ln>
        </p:spPr>
        <p:txBody>
          <a:bodyPr>
            <a:spAutoFit/>
          </a:bodyPr>
          <a:lstStyle/>
          <a:p>
            <a:pPr indent="457200" eaLnBrk="0" hangingPunct="0">
              <a:buFont typeface="Times New Roman" pitchFamily="18" charset="0"/>
              <a:buNone/>
            </a:pPr>
            <a:r>
              <a:rPr lang="zh-CN" altLang="en-US" sz="3200" b="1"/>
              <a:t>观看视频</a:t>
            </a:r>
            <a:r>
              <a:rPr lang="en-US" altLang="zh-CN" sz="3200" b="1"/>
              <a:t>《</a:t>
            </a:r>
            <a:r>
              <a:rPr lang="zh-CN" altLang="en-US" sz="3200" b="1"/>
              <a:t>明星公益</a:t>
            </a:r>
            <a:r>
              <a:rPr lang="en-US" altLang="zh-CN" sz="3200" b="1"/>
              <a:t>Easy Go》</a:t>
            </a:r>
            <a:endParaRPr lang="zh-CN" altLang="zh-CN" sz="32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800" decel="100000"/>
                                        <p:tgtEl>
                                          <p:spTgt spid="3"/>
                                        </p:tgtEl>
                                      </p:cBhvr>
                                    </p:animEffect>
                                    <p:anim calcmode="lin" valueType="num">
                                      <p:cBhvr>
                                        <p:cTn id="8" dur="800" decel="100000" fill="hold"/>
                                        <p:tgtEl>
                                          <p:spTgt spid="3"/>
                                        </p:tgtEl>
                                        <p:attrNameLst>
                                          <p:attrName>style.rotation</p:attrName>
                                        </p:attrNameLst>
                                      </p:cBhvr>
                                      <p:tavLst>
                                        <p:tav tm="0">
                                          <p:val>
                                            <p:fltVal val="-90"/>
                                          </p:val>
                                        </p:tav>
                                        <p:tav tm="100000">
                                          <p:val>
                                            <p:fltVal val="0"/>
                                          </p:val>
                                        </p:tav>
                                      </p:tavLst>
                                    </p:anim>
                                    <p:anim calcmode="lin" valueType="num">
                                      <p:cBhvr>
                                        <p:cTn id="9" dur="800" decel="100000" fill="hold"/>
                                        <p:tgtEl>
                                          <p:spTgt spid="3"/>
                                        </p:tgtEl>
                                        <p:attrNameLst>
                                          <p:attrName>ppt_x</p:attrName>
                                        </p:attrNameLst>
                                      </p:cBhvr>
                                      <p:tavLst>
                                        <p:tav tm="0">
                                          <p:val>
                                            <p:strVal val="#ppt_x+0.4"/>
                                          </p:val>
                                        </p:tav>
                                        <p:tav tm="100000">
                                          <p:val>
                                            <p:strVal val="#ppt_x-0.05"/>
                                          </p:val>
                                        </p:tav>
                                      </p:tavLst>
                                    </p:anim>
                                    <p:anim calcmode="lin" valueType="num">
                                      <p:cBhvr>
                                        <p:cTn id="10" dur="800" decel="100000" fill="hold"/>
                                        <p:tgtEl>
                                          <p:spTgt spid="3"/>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3"/>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3"/>
                                        </p:tgtEl>
                                        <p:attrNameLst>
                                          <p:attrName>ppt_y</p:attrName>
                                        </p:attrNameLst>
                                      </p:cBhvr>
                                      <p:tavLst>
                                        <p:tav tm="0">
                                          <p:val>
                                            <p:strVal val="#ppt_y+0.1"/>
                                          </p:val>
                                        </p:tav>
                                        <p:tav tm="100000">
                                          <p:val>
                                            <p:strVal val="#ppt_y"/>
                                          </p:val>
                                        </p:tav>
                                      </p:tavLst>
                                    </p:anim>
                                  </p:childTnLst>
                                </p:cTn>
                              </p:par>
                              <p:par>
                                <p:cTn id="13" presetID="47" presetClass="entr" presetSubtype="0" fill="hold" nodeType="withEffect">
                                  <p:stCondLst>
                                    <p:cond delay="0"/>
                                  </p:stCondLst>
                                  <p:childTnLst>
                                    <p:set>
                                      <p:cBhvr>
                                        <p:cTn id="14" dur="1" fill="hold">
                                          <p:stCondLst>
                                            <p:cond delay="0"/>
                                          </p:stCondLst>
                                        </p:cTn>
                                        <p:tgtEl>
                                          <p:spTgt spid="92164">
                                            <p:txEl>
                                              <p:pRg st="0" end="0"/>
                                            </p:txEl>
                                          </p:spTgt>
                                        </p:tgtEl>
                                        <p:attrNameLst>
                                          <p:attrName>style.visibility</p:attrName>
                                        </p:attrNameLst>
                                      </p:cBhvr>
                                      <p:to>
                                        <p:strVal val="visible"/>
                                      </p:to>
                                    </p:set>
                                    <p:animEffect transition="in" filter="fade">
                                      <p:cBhvr>
                                        <p:cTn id="15" dur="1000"/>
                                        <p:tgtEl>
                                          <p:spTgt spid="92164">
                                            <p:txEl>
                                              <p:pRg st="0" end="0"/>
                                            </p:txEl>
                                          </p:spTgt>
                                        </p:tgtEl>
                                      </p:cBhvr>
                                    </p:animEffect>
                                    <p:anim calcmode="lin" valueType="num">
                                      <p:cBhvr>
                                        <p:cTn id="16" dur="1000" fill="hold"/>
                                        <p:tgtEl>
                                          <p:spTgt spid="92164">
                                            <p:txEl>
                                              <p:pRg st="0" end="0"/>
                                            </p:txEl>
                                          </p:spTgt>
                                        </p:tgtEl>
                                        <p:attrNameLst>
                                          <p:attrName>ppt_x</p:attrName>
                                        </p:attrNameLst>
                                      </p:cBhvr>
                                      <p:tavLst>
                                        <p:tav tm="0">
                                          <p:val>
                                            <p:strVal val="#ppt_x"/>
                                          </p:val>
                                        </p:tav>
                                        <p:tav tm="100000">
                                          <p:val>
                                            <p:strVal val="#ppt_x"/>
                                          </p:val>
                                        </p:tav>
                                      </p:tavLst>
                                    </p:anim>
                                    <p:anim calcmode="lin" valueType="num">
                                      <p:cBhvr>
                                        <p:cTn id="17" dur="1000" fill="hold"/>
                                        <p:tgtEl>
                                          <p:spTgt spid="92164">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Text Box 3"/>
          <p:cNvSpPr txBox="1">
            <a:spLocks noChangeArrowheads="1"/>
          </p:cNvSpPr>
          <p:nvPr/>
        </p:nvSpPr>
        <p:spPr bwMode="auto">
          <a:xfrm>
            <a:off x="2159000" y="2060575"/>
            <a:ext cx="6985000" cy="2378075"/>
          </a:xfrm>
          <a:prstGeom prst="rect">
            <a:avLst/>
          </a:prstGeom>
          <a:noFill/>
          <a:ln w="9525">
            <a:noFill/>
            <a:miter lim="800000"/>
            <a:headEnd/>
            <a:tailEnd/>
          </a:ln>
        </p:spPr>
        <p:txBody>
          <a:bodyPr>
            <a:spAutoFit/>
          </a:bodyPr>
          <a:lstStyle/>
          <a:p>
            <a:pPr>
              <a:spcBef>
                <a:spcPct val="50000"/>
              </a:spcBef>
              <a:buFont typeface="Arial" charset="0"/>
              <a:buNone/>
            </a:pPr>
            <a:r>
              <a:rPr lang="zh-CN" altLang="en-US" sz="15000">
                <a:solidFill>
                  <a:srgbClr val="CC0000"/>
                </a:solidFill>
                <a:ea typeface="华文隶书"/>
                <a:cs typeface="华文隶书"/>
              </a:rPr>
              <a:t>谢谢！</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69" name="Picture 3"/>
          <p:cNvPicPr>
            <a:picLocks noChangeAspect="1" noChangeArrowheads="1"/>
          </p:cNvPicPr>
          <p:nvPr/>
        </p:nvPicPr>
        <p:blipFill>
          <a:blip r:embed="rId2"/>
          <a:srcRect/>
          <a:stretch>
            <a:fillRect/>
          </a:stretch>
        </p:blipFill>
        <p:spPr bwMode="auto">
          <a:xfrm>
            <a:off x="-36513" y="404813"/>
            <a:ext cx="9180513" cy="6119812"/>
          </a:xfrm>
          <a:prstGeom prst="rect">
            <a:avLst/>
          </a:prstGeom>
          <a:noFill/>
          <a:ln w="9525">
            <a:noFill/>
            <a:miter lim="800000"/>
            <a:headEnd/>
            <a:tailEnd/>
          </a:ln>
        </p:spPr>
      </p:pic>
      <p:sp>
        <p:nvSpPr>
          <p:cNvPr id="2" name="TextBox 1"/>
          <p:cNvSpPr txBox="1">
            <a:spLocks noChangeArrowheads="1"/>
          </p:cNvSpPr>
          <p:nvPr/>
        </p:nvSpPr>
        <p:spPr bwMode="auto">
          <a:xfrm>
            <a:off x="655638" y="1196975"/>
            <a:ext cx="7345362" cy="769938"/>
          </a:xfrm>
          <a:prstGeom prst="rect">
            <a:avLst/>
          </a:prstGeom>
          <a:noFill/>
          <a:ln w="9525">
            <a:noFill/>
            <a:miter lim="800000"/>
            <a:headEnd/>
            <a:tailEnd/>
          </a:ln>
        </p:spPr>
        <p:txBody>
          <a:bodyPr>
            <a:spAutoFit/>
          </a:bodyPr>
          <a:lstStyle/>
          <a:p>
            <a:r>
              <a:rPr lang="zh-CN" altLang="en-US" sz="4400" b="1">
                <a:solidFill>
                  <a:srgbClr val="0000FF"/>
                </a:solidFill>
                <a:latin typeface="华文隶书"/>
                <a:ea typeface="华文隶书"/>
                <a:cs typeface="华文隶书"/>
              </a:rPr>
              <a:t>一、热心参与公益活动</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3" name="Picture 6"/>
          <p:cNvPicPr>
            <a:picLocks noChangeAspect="1" noChangeArrowheads="1"/>
          </p:cNvPicPr>
          <p:nvPr/>
        </p:nvPicPr>
        <p:blipFill>
          <a:blip r:embed="rId2"/>
          <a:srcRect/>
          <a:stretch>
            <a:fillRect/>
          </a:stretch>
        </p:blipFill>
        <p:spPr bwMode="auto">
          <a:xfrm>
            <a:off x="0" y="476250"/>
            <a:ext cx="9217025" cy="5976938"/>
          </a:xfrm>
          <a:prstGeom prst="rect">
            <a:avLst/>
          </a:prstGeom>
          <a:noFill/>
          <a:ln w="9525">
            <a:noFill/>
            <a:miter lim="800000"/>
            <a:headEnd/>
            <a:tailEnd/>
          </a:ln>
        </p:spPr>
      </p:pic>
      <p:pic>
        <p:nvPicPr>
          <p:cNvPr id="8194" name="Picture 2"/>
          <p:cNvPicPr>
            <a:picLocks noChangeAspect="1" noChangeArrowheads="1"/>
          </p:cNvPicPr>
          <p:nvPr/>
        </p:nvPicPr>
        <p:blipFill>
          <a:blip r:embed="rId3"/>
          <a:srcRect/>
          <a:stretch>
            <a:fillRect/>
          </a:stretch>
        </p:blipFill>
        <p:spPr bwMode="auto">
          <a:xfrm>
            <a:off x="215900" y="1790700"/>
            <a:ext cx="3362325" cy="2862263"/>
          </a:xfrm>
          <a:prstGeom prst="rect">
            <a:avLst/>
          </a:prstGeom>
          <a:noFill/>
          <a:ln w="9525">
            <a:noFill/>
            <a:miter lim="800000"/>
            <a:headEnd/>
            <a:tailEnd/>
          </a:ln>
        </p:spPr>
      </p:pic>
      <p:sp>
        <p:nvSpPr>
          <p:cNvPr id="3" name="矩形 2"/>
          <p:cNvSpPr>
            <a:spLocks noChangeArrowheads="1"/>
          </p:cNvSpPr>
          <p:nvPr/>
        </p:nvSpPr>
        <p:spPr bwMode="auto">
          <a:xfrm>
            <a:off x="3924300" y="1341438"/>
            <a:ext cx="5111750" cy="4524375"/>
          </a:xfrm>
          <a:prstGeom prst="rect">
            <a:avLst/>
          </a:prstGeom>
          <a:noFill/>
          <a:ln w="9525">
            <a:noFill/>
            <a:miter lim="800000"/>
            <a:headEnd/>
            <a:tailEnd/>
          </a:ln>
        </p:spPr>
        <p:txBody>
          <a:bodyPr>
            <a:spAutoFit/>
          </a:bodyPr>
          <a:lstStyle/>
          <a:p>
            <a:pPr>
              <a:lnSpc>
                <a:spcPct val="150000"/>
              </a:lnSpc>
            </a:pPr>
            <a:r>
              <a:rPr lang="zh-CN" altLang="en-US" sz="2400" b="1"/>
              <a:t>中华慈善总会</a:t>
            </a:r>
          </a:p>
          <a:p>
            <a:pPr>
              <a:lnSpc>
                <a:spcPct val="150000"/>
              </a:lnSpc>
            </a:pPr>
            <a:r>
              <a:rPr lang="zh-CN" altLang="en-US" sz="2400" b="1">
                <a:solidFill>
                  <a:srgbClr val="0000FF"/>
                </a:solidFill>
              </a:rPr>
              <a:t>       作为中国规模较大、扶助弱势群体最多的公益组织机构之一，自</a:t>
            </a:r>
            <a:r>
              <a:rPr lang="en-US" altLang="zh-CN" sz="2400" b="1">
                <a:solidFill>
                  <a:srgbClr val="0000FF"/>
                </a:solidFill>
              </a:rPr>
              <a:t>1994</a:t>
            </a:r>
            <a:r>
              <a:rPr lang="zh-CN" altLang="en-US" sz="2400" b="1">
                <a:solidFill>
                  <a:srgbClr val="0000FF"/>
                </a:solidFill>
              </a:rPr>
              <a:t>年</a:t>
            </a:r>
            <a:r>
              <a:rPr lang="en-US" altLang="zh-CN" sz="2400" b="1">
                <a:solidFill>
                  <a:srgbClr val="0000FF"/>
                </a:solidFill>
              </a:rPr>
              <a:t>4</a:t>
            </a:r>
            <a:r>
              <a:rPr lang="zh-CN" altLang="en-US" sz="2400" b="1">
                <a:solidFill>
                  <a:srgbClr val="0000FF"/>
                </a:solidFill>
              </a:rPr>
              <a:t>月在民政部老部长崔乃夫的倡导下成立，中华慈善总会发扬人道主义精神，弘扬中华民族扶贫济困的传统美德，帮助社会上不幸的个人和困难群体，开展多种社会救助工作。</a:t>
            </a:r>
          </a:p>
        </p:txBody>
      </p:sp>
      <p:sp>
        <p:nvSpPr>
          <p:cNvPr id="2" name="矩形 1"/>
          <p:cNvSpPr>
            <a:spLocks noChangeArrowheads="1"/>
          </p:cNvSpPr>
          <p:nvPr/>
        </p:nvSpPr>
        <p:spPr bwMode="auto">
          <a:xfrm>
            <a:off x="1116013" y="590550"/>
            <a:ext cx="6769100" cy="519113"/>
          </a:xfrm>
          <a:prstGeom prst="rect">
            <a:avLst/>
          </a:prstGeom>
          <a:noFill/>
          <a:ln w="9525">
            <a:noFill/>
            <a:miter lim="800000"/>
            <a:headEnd/>
            <a:tailEnd/>
          </a:ln>
        </p:spPr>
        <p:txBody>
          <a:bodyPr>
            <a:spAutoFit/>
          </a:bodyPr>
          <a:lstStyle/>
          <a:p>
            <a:r>
              <a:rPr lang="zh-CN" altLang="en-US" sz="2800" b="1">
                <a:solidFill>
                  <a:srgbClr val="0000FF"/>
                </a:solidFill>
              </a:rPr>
              <a:t>你知道我国有哪些公益慈善机构吗？</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4" presetClass="entr" presetSubtype="10"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randombar(horizontal)">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7" name="Picture 3"/>
          <p:cNvPicPr>
            <a:picLocks noChangeAspect="1" noChangeArrowheads="1"/>
          </p:cNvPicPr>
          <p:nvPr/>
        </p:nvPicPr>
        <p:blipFill>
          <a:blip r:embed="rId2"/>
          <a:srcRect/>
          <a:stretch>
            <a:fillRect/>
          </a:stretch>
        </p:blipFill>
        <p:spPr bwMode="auto">
          <a:xfrm>
            <a:off x="-36513" y="441325"/>
            <a:ext cx="9218613" cy="5980113"/>
          </a:xfrm>
          <a:prstGeom prst="rect">
            <a:avLst/>
          </a:prstGeom>
          <a:noFill/>
          <a:ln w="9525">
            <a:noFill/>
            <a:miter lim="800000"/>
            <a:headEnd/>
            <a:tailEnd/>
          </a:ln>
        </p:spPr>
      </p:pic>
      <p:sp>
        <p:nvSpPr>
          <p:cNvPr id="2" name="矩形 1"/>
          <p:cNvSpPr>
            <a:spLocks noChangeArrowheads="1"/>
          </p:cNvSpPr>
          <p:nvPr/>
        </p:nvSpPr>
        <p:spPr bwMode="auto">
          <a:xfrm>
            <a:off x="22225" y="404813"/>
            <a:ext cx="5178425" cy="6186487"/>
          </a:xfrm>
          <a:prstGeom prst="rect">
            <a:avLst/>
          </a:prstGeom>
          <a:noFill/>
          <a:ln w="9525">
            <a:noFill/>
            <a:miter lim="800000"/>
            <a:headEnd/>
            <a:tailEnd/>
          </a:ln>
        </p:spPr>
        <p:txBody>
          <a:bodyPr>
            <a:spAutoFit/>
          </a:bodyPr>
          <a:lstStyle/>
          <a:p>
            <a:pPr>
              <a:lnSpc>
                <a:spcPct val="150000"/>
              </a:lnSpc>
            </a:pPr>
            <a:r>
              <a:rPr lang="zh-CN" altLang="en-US" sz="2400" b="1"/>
              <a:t>中国青少年基金会</a:t>
            </a:r>
          </a:p>
          <a:p>
            <a:pPr>
              <a:lnSpc>
                <a:spcPct val="150000"/>
              </a:lnSpc>
            </a:pPr>
            <a:r>
              <a:rPr lang="zh-CN" altLang="en-US" sz="2400" b="1">
                <a:solidFill>
                  <a:srgbClr val="0000FF"/>
                </a:solidFill>
              </a:rPr>
              <a:t>        </a:t>
            </a:r>
            <a:r>
              <a:rPr lang="en-US" altLang="zh-CN" sz="2400" b="1">
                <a:solidFill>
                  <a:srgbClr val="0000FF"/>
                </a:solidFill>
              </a:rPr>
              <a:t>1989</a:t>
            </a:r>
            <a:r>
              <a:rPr lang="zh-CN" altLang="en-US" sz="2400" b="1">
                <a:solidFill>
                  <a:srgbClr val="0000FF"/>
                </a:solidFill>
              </a:rPr>
              <a:t>年在北京正式成立的中国青少年基金会</a:t>
            </a:r>
            <a:r>
              <a:rPr lang="en-US" altLang="zh-CN" sz="2400" b="1">
                <a:solidFill>
                  <a:srgbClr val="0000FF"/>
                </a:solidFill>
              </a:rPr>
              <a:t>(</a:t>
            </a:r>
            <a:r>
              <a:rPr lang="zh-CN" altLang="en-US" sz="2400" b="1">
                <a:solidFill>
                  <a:srgbClr val="0000FF"/>
                </a:solidFill>
              </a:rPr>
              <a:t>简称中国青基会</a:t>
            </a:r>
            <a:r>
              <a:rPr lang="en-US" altLang="zh-CN" sz="2400" b="1">
                <a:solidFill>
                  <a:srgbClr val="0000FF"/>
                </a:solidFill>
              </a:rPr>
              <a:t>)</a:t>
            </a:r>
            <a:r>
              <a:rPr lang="zh-CN" altLang="en-US" sz="2400" b="1">
                <a:solidFill>
                  <a:srgbClr val="0000FF"/>
                </a:solidFill>
              </a:rPr>
              <a:t>是以促进中国青少年教育、科技、文化、体育、卫生、社会福利事业和环境保护事业发展为宗旨的全国性非营利社会团体。它所实施的项目包括人们所熟知的希望工程以及保护母亲河行动、中华古诗文经典诵读工程、公益信托基金、国际青少年消除贫困奖、中国十大杰出青年评选。</a:t>
            </a:r>
          </a:p>
        </p:txBody>
      </p:sp>
      <p:pic>
        <p:nvPicPr>
          <p:cNvPr id="9219" name="Picture 2"/>
          <p:cNvPicPr>
            <a:picLocks noChangeAspect="1" noChangeArrowheads="1"/>
          </p:cNvPicPr>
          <p:nvPr/>
        </p:nvPicPr>
        <p:blipFill>
          <a:blip r:embed="rId3"/>
          <a:srcRect/>
          <a:stretch>
            <a:fillRect/>
          </a:stretch>
        </p:blipFill>
        <p:spPr bwMode="auto">
          <a:xfrm>
            <a:off x="5200650" y="1484313"/>
            <a:ext cx="3843338" cy="3097212"/>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1" name="Picture 2"/>
          <p:cNvPicPr>
            <a:picLocks noChangeAspect="1" noChangeArrowheads="1"/>
          </p:cNvPicPr>
          <p:nvPr/>
        </p:nvPicPr>
        <p:blipFill>
          <a:blip r:embed="rId2"/>
          <a:srcRect/>
          <a:stretch>
            <a:fillRect/>
          </a:stretch>
        </p:blipFill>
        <p:spPr bwMode="auto">
          <a:xfrm>
            <a:off x="-36513" y="441325"/>
            <a:ext cx="9218613" cy="5980113"/>
          </a:xfrm>
          <a:prstGeom prst="rect">
            <a:avLst/>
          </a:prstGeom>
          <a:noFill/>
          <a:ln w="9525">
            <a:noFill/>
            <a:miter lim="800000"/>
            <a:headEnd/>
            <a:tailEnd/>
          </a:ln>
        </p:spPr>
      </p:pic>
      <p:sp>
        <p:nvSpPr>
          <p:cNvPr id="2" name="矩形 1"/>
          <p:cNvSpPr>
            <a:spLocks noChangeArrowheads="1"/>
          </p:cNvSpPr>
          <p:nvPr/>
        </p:nvSpPr>
        <p:spPr bwMode="auto">
          <a:xfrm>
            <a:off x="250825" y="3357563"/>
            <a:ext cx="8713788" cy="2789237"/>
          </a:xfrm>
          <a:prstGeom prst="rect">
            <a:avLst/>
          </a:prstGeom>
          <a:noFill/>
          <a:ln w="9525">
            <a:noFill/>
            <a:miter lim="800000"/>
            <a:headEnd/>
            <a:tailEnd/>
          </a:ln>
        </p:spPr>
        <p:txBody>
          <a:bodyPr>
            <a:spAutoFit/>
          </a:bodyPr>
          <a:lstStyle/>
          <a:p>
            <a:pPr>
              <a:lnSpc>
                <a:spcPct val="150000"/>
              </a:lnSpc>
            </a:pPr>
            <a:r>
              <a:rPr lang="zh-CN" altLang="en-US" sz="2400" b="1"/>
              <a:t>中国扶贫基金会</a:t>
            </a:r>
          </a:p>
          <a:p>
            <a:pPr>
              <a:lnSpc>
                <a:spcPct val="150000"/>
              </a:lnSpc>
            </a:pPr>
            <a:r>
              <a:rPr lang="zh-CN" altLang="en-US" sz="2400" b="1">
                <a:solidFill>
                  <a:srgbClr val="0000FF"/>
                </a:solidFill>
              </a:rPr>
              <a:t>        </a:t>
            </a:r>
            <a:r>
              <a:rPr lang="en-US" altLang="zh-CN" sz="2400" b="1">
                <a:solidFill>
                  <a:srgbClr val="0000FF"/>
                </a:solidFill>
              </a:rPr>
              <a:t>1989</a:t>
            </a:r>
            <a:r>
              <a:rPr lang="zh-CN" altLang="en-US" sz="2400" b="1">
                <a:solidFill>
                  <a:srgbClr val="0000FF"/>
                </a:solidFill>
              </a:rPr>
              <a:t>年</a:t>
            </a:r>
            <a:r>
              <a:rPr lang="en-US" altLang="zh-CN" sz="2400" b="1">
                <a:solidFill>
                  <a:srgbClr val="0000FF"/>
                </a:solidFill>
              </a:rPr>
              <a:t>3</a:t>
            </a:r>
            <a:r>
              <a:rPr lang="zh-CN" altLang="en-US" sz="2400" b="1">
                <a:solidFill>
                  <a:srgbClr val="0000FF"/>
                </a:solidFill>
              </a:rPr>
              <a:t>月成立时，中国扶贫基金是一个没有基金的基金会。那时基金会的工作人员没有从事民间扶贫工作的经验。通过多方联络，基金会努力争取海内外各界人士对扶贫事业的理解和支持，动员社会各界人士积极加入扶贫行列。</a:t>
            </a:r>
          </a:p>
        </p:txBody>
      </p:sp>
      <p:pic>
        <p:nvPicPr>
          <p:cNvPr id="10243" name="Picture 2"/>
          <p:cNvPicPr>
            <a:picLocks noChangeAspect="1" noChangeArrowheads="1"/>
          </p:cNvPicPr>
          <p:nvPr/>
        </p:nvPicPr>
        <p:blipFill>
          <a:blip r:embed="rId3"/>
          <a:srcRect/>
          <a:stretch>
            <a:fillRect/>
          </a:stretch>
        </p:blipFill>
        <p:spPr bwMode="auto">
          <a:xfrm>
            <a:off x="2700338" y="692150"/>
            <a:ext cx="3675062" cy="252095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5" name="Picture 2"/>
          <p:cNvPicPr>
            <a:picLocks noChangeAspect="1" noChangeArrowheads="1"/>
          </p:cNvPicPr>
          <p:nvPr/>
        </p:nvPicPr>
        <p:blipFill>
          <a:blip r:embed="rId2"/>
          <a:srcRect/>
          <a:stretch>
            <a:fillRect/>
          </a:stretch>
        </p:blipFill>
        <p:spPr bwMode="auto">
          <a:xfrm>
            <a:off x="-36513" y="441325"/>
            <a:ext cx="9218613" cy="5980113"/>
          </a:xfrm>
          <a:prstGeom prst="rect">
            <a:avLst/>
          </a:prstGeom>
          <a:noFill/>
          <a:ln w="9525">
            <a:noFill/>
            <a:miter lim="800000"/>
            <a:headEnd/>
            <a:tailEnd/>
          </a:ln>
        </p:spPr>
      </p:pic>
      <p:pic>
        <p:nvPicPr>
          <p:cNvPr id="5122" name="Picture 2"/>
          <p:cNvPicPr>
            <a:picLocks noChangeAspect="1" noChangeArrowheads="1"/>
          </p:cNvPicPr>
          <p:nvPr/>
        </p:nvPicPr>
        <p:blipFill>
          <a:blip r:embed="rId3"/>
          <a:srcRect/>
          <a:stretch>
            <a:fillRect/>
          </a:stretch>
        </p:blipFill>
        <p:spPr bwMode="auto">
          <a:xfrm>
            <a:off x="323850" y="620713"/>
            <a:ext cx="3671888" cy="5781675"/>
          </a:xfrm>
          <a:prstGeom prst="rect">
            <a:avLst/>
          </a:prstGeom>
          <a:noFill/>
          <a:ln w="9525">
            <a:noFill/>
            <a:miter lim="800000"/>
            <a:headEnd/>
            <a:tailEnd/>
          </a:ln>
        </p:spPr>
      </p:pic>
      <p:sp>
        <p:nvSpPr>
          <p:cNvPr id="2" name="矩形 1"/>
          <p:cNvSpPr>
            <a:spLocks noChangeArrowheads="1"/>
          </p:cNvSpPr>
          <p:nvPr/>
        </p:nvSpPr>
        <p:spPr bwMode="auto">
          <a:xfrm>
            <a:off x="4214813" y="3857625"/>
            <a:ext cx="4929187" cy="523875"/>
          </a:xfrm>
          <a:prstGeom prst="rect">
            <a:avLst/>
          </a:prstGeom>
          <a:noFill/>
          <a:ln w="9525">
            <a:noFill/>
            <a:miter lim="800000"/>
            <a:headEnd/>
            <a:tailEnd/>
          </a:ln>
        </p:spPr>
        <p:txBody>
          <a:bodyPr>
            <a:spAutoFit/>
          </a:bodyPr>
          <a:lstStyle/>
          <a:p>
            <a:r>
              <a:rPr lang="en-US" altLang="zh-CN" sz="2800" b="1">
                <a:solidFill>
                  <a:srgbClr val="0000FF"/>
                </a:solidFill>
              </a:rPr>
              <a:t>http://www.pubchn.com/</a:t>
            </a:r>
            <a:endParaRPr lang="zh-CN" altLang="en-US" sz="2800" b="1">
              <a:solidFill>
                <a:srgbClr val="0000FF"/>
              </a:solidFill>
            </a:endParaRPr>
          </a:p>
        </p:txBody>
      </p:sp>
      <p:pic>
        <p:nvPicPr>
          <p:cNvPr id="5123" name="Picture 3"/>
          <p:cNvPicPr>
            <a:picLocks noChangeAspect="1" noChangeArrowheads="1"/>
          </p:cNvPicPr>
          <p:nvPr/>
        </p:nvPicPr>
        <p:blipFill>
          <a:blip r:embed="rId4"/>
          <a:srcRect/>
          <a:stretch>
            <a:fillRect/>
          </a:stretch>
        </p:blipFill>
        <p:spPr bwMode="auto">
          <a:xfrm>
            <a:off x="4214813" y="1557338"/>
            <a:ext cx="4525962" cy="188277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5123"/>
                                        </p:tgtEl>
                                        <p:attrNameLst>
                                          <p:attrName>style.visibility</p:attrName>
                                        </p:attrNameLst>
                                      </p:cBhvr>
                                      <p:to>
                                        <p:strVal val="visible"/>
                                      </p:to>
                                    </p:set>
                                    <p:animEffect transition="in" filter="wheel(1)">
                                      <p:cBhvr>
                                        <p:cTn id="7" dur="2000"/>
                                        <p:tgtEl>
                                          <p:spTgt spid="5123"/>
                                        </p:tgtEl>
                                      </p:cBhvr>
                                    </p:animEffect>
                                  </p:childTnLst>
                                </p:cTn>
                              </p:par>
                            </p:childTnLst>
                          </p:cTn>
                        </p:par>
                      </p:childTnLst>
                    </p:cTn>
                  </p:par>
                  <p:par>
                    <p:cTn id="8" fill="hold">
                      <p:stCondLst>
                        <p:cond delay="indefinite"/>
                      </p:stCondLst>
                      <p:childTnLst>
                        <p:par>
                          <p:cTn id="9" fill="hold">
                            <p:stCondLst>
                              <p:cond delay="0"/>
                            </p:stCondLst>
                            <p:childTnLst>
                              <p:par>
                                <p:cTn id="10" presetID="31"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1000" fill="hold"/>
                                        <p:tgtEl>
                                          <p:spTgt spid="2"/>
                                        </p:tgtEl>
                                        <p:attrNameLst>
                                          <p:attrName>ppt_w</p:attrName>
                                        </p:attrNameLst>
                                      </p:cBhvr>
                                      <p:tavLst>
                                        <p:tav tm="0">
                                          <p:val>
                                            <p:fltVal val="0"/>
                                          </p:val>
                                        </p:tav>
                                        <p:tav tm="100000">
                                          <p:val>
                                            <p:strVal val="#ppt_w"/>
                                          </p:val>
                                        </p:tav>
                                      </p:tavLst>
                                    </p:anim>
                                    <p:anim calcmode="lin" valueType="num">
                                      <p:cBhvr>
                                        <p:cTn id="13" dur="1000" fill="hold"/>
                                        <p:tgtEl>
                                          <p:spTgt spid="2"/>
                                        </p:tgtEl>
                                        <p:attrNameLst>
                                          <p:attrName>ppt_h</p:attrName>
                                        </p:attrNameLst>
                                      </p:cBhvr>
                                      <p:tavLst>
                                        <p:tav tm="0">
                                          <p:val>
                                            <p:fltVal val="0"/>
                                          </p:val>
                                        </p:tav>
                                        <p:tav tm="100000">
                                          <p:val>
                                            <p:strVal val="#ppt_h"/>
                                          </p:val>
                                        </p:tav>
                                      </p:tavLst>
                                    </p:anim>
                                    <p:anim calcmode="lin" valueType="num">
                                      <p:cBhvr>
                                        <p:cTn id="14" dur="1000" fill="hold"/>
                                        <p:tgtEl>
                                          <p:spTgt spid="2"/>
                                        </p:tgtEl>
                                        <p:attrNameLst>
                                          <p:attrName>style.rotation</p:attrName>
                                        </p:attrNameLst>
                                      </p:cBhvr>
                                      <p:tavLst>
                                        <p:tav tm="0">
                                          <p:val>
                                            <p:fltVal val="90"/>
                                          </p:val>
                                        </p:tav>
                                        <p:tav tm="100000">
                                          <p:val>
                                            <p:fltVal val="0"/>
                                          </p:val>
                                        </p:tav>
                                      </p:tavLst>
                                    </p:anim>
                                    <p:animEffect transition="in" filter="fade">
                                      <p:cBhvr>
                                        <p:cTn id="15" dur="1000"/>
                                        <p:tgtEl>
                                          <p:spTgt spid="2"/>
                                        </p:tgtEl>
                                      </p:cBhvr>
                                    </p:animEffect>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nodeType="clickEffect">
                                  <p:stCondLst>
                                    <p:cond delay="0"/>
                                  </p:stCondLst>
                                  <p:childTnLst>
                                    <p:set>
                                      <p:cBhvr>
                                        <p:cTn id="19" dur="1" fill="hold">
                                          <p:stCondLst>
                                            <p:cond delay="0"/>
                                          </p:stCondLst>
                                        </p:cTn>
                                        <p:tgtEl>
                                          <p:spTgt spid="5122"/>
                                        </p:tgtEl>
                                        <p:attrNameLst>
                                          <p:attrName>style.visibility</p:attrName>
                                        </p:attrNameLst>
                                      </p:cBhvr>
                                      <p:to>
                                        <p:strVal val="visible"/>
                                      </p:to>
                                    </p:set>
                                    <p:anim calcmode="lin" valueType="num">
                                      <p:cBhvr additive="base">
                                        <p:cTn id="20" dur="500" fill="hold"/>
                                        <p:tgtEl>
                                          <p:spTgt spid="5122"/>
                                        </p:tgtEl>
                                        <p:attrNameLst>
                                          <p:attrName>ppt_x</p:attrName>
                                        </p:attrNameLst>
                                      </p:cBhvr>
                                      <p:tavLst>
                                        <p:tav tm="0">
                                          <p:val>
                                            <p:strVal val="#ppt_x"/>
                                          </p:val>
                                        </p:tav>
                                        <p:tav tm="100000">
                                          <p:val>
                                            <p:strVal val="#ppt_x"/>
                                          </p:val>
                                        </p:tav>
                                      </p:tavLst>
                                    </p:anim>
                                    <p:anim calcmode="lin" valueType="num">
                                      <p:cBhvr additive="base">
                                        <p:cTn id="21" dur="500" fill="hold"/>
                                        <p:tgtEl>
                                          <p:spTgt spid="51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p:cNvPicPr>
            <a:picLocks noChangeAspect="1" noChangeArrowheads="1"/>
          </p:cNvPicPr>
          <p:nvPr/>
        </p:nvPicPr>
        <p:blipFill>
          <a:blip r:embed="rId2"/>
          <a:srcRect/>
          <a:stretch>
            <a:fillRect/>
          </a:stretch>
        </p:blipFill>
        <p:spPr bwMode="auto">
          <a:xfrm>
            <a:off x="393700" y="1241425"/>
            <a:ext cx="3460750" cy="4103688"/>
          </a:xfrm>
          <a:prstGeom prst="rect">
            <a:avLst/>
          </a:prstGeom>
          <a:noFill/>
          <a:ln w="9525">
            <a:noFill/>
            <a:miter lim="800000"/>
            <a:headEnd/>
            <a:tailEnd/>
          </a:ln>
        </p:spPr>
      </p:pic>
      <p:sp>
        <p:nvSpPr>
          <p:cNvPr id="2" name="矩形 1"/>
          <p:cNvSpPr>
            <a:spLocks noChangeArrowheads="1"/>
          </p:cNvSpPr>
          <p:nvPr/>
        </p:nvSpPr>
        <p:spPr bwMode="auto">
          <a:xfrm>
            <a:off x="382588" y="5445125"/>
            <a:ext cx="3767137" cy="831850"/>
          </a:xfrm>
          <a:prstGeom prst="rect">
            <a:avLst/>
          </a:prstGeom>
          <a:noFill/>
          <a:ln w="9525">
            <a:noFill/>
            <a:miter lim="800000"/>
            <a:headEnd/>
            <a:tailEnd/>
          </a:ln>
        </p:spPr>
        <p:txBody>
          <a:bodyPr>
            <a:spAutoFit/>
          </a:bodyPr>
          <a:lstStyle/>
          <a:p>
            <a:r>
              <a:rPr lang="zh-CN" altLang="en-US" sz="2400" b="1"/>
              <a:t>郎朗：联合国儿童基金会国际亲善大使 </a:t>
            </a:r>
          </a:p>
        </p:txBody>
      </p:sp>
      <p:pic>
        <p:nvPicPr>
          <p:cNvPr id="11267" name="Picture 3"/>
          <p:cNvPicPr>
            <a:picLocks noChangeAspect="1" noChangeArrowheads="1"/>
          </p:cNvPicPr>
          <p:nvPr/>
        </p:nvPicPr>
        <p:blipFill>
          <a:blip r:embed="rId3"/>
          <a:srcRect/>
          <a:stretch>
            <a:fillRect/>
          </a:stretch>
        </p:blipFill>
        <p:spPr bwMode="auto">
          <a:xfrm>
            <a:off x="4149725" y="1466850"/>
            <a:ext cx="4762500" cy="3571875"/>
          </a:xfrm>
          <a:prstGeom prst="rect">
            <a:avLst/>
          </a:prstGeom>
          <a:noFill/>
          <a:ln w="9525">
            <a:noFill/>
            <a:miter lim="800000"/>
            <a:headEnd/>
            <a:tailEnd/>
          </a:ln>
        </p:spPr>
      </p:pic>
      <p:sp>
        <p:nvSpPr>
          <p:cNvPr id="3" name="矩形 2"/>
          <p:cNvSpPr>
            <a:spLocks noChangeArrowheads="1"/>
          </p:cNvSpPr>
          <p:nvPr/>
        </p:nvSpPr>
        <p:spPr bwMode="auto">
          <a:xfrm>
            <a:off x="4427538" y="5345113"/>
            <a:ext cx="4968875" cy="461962"/>
          </a:xfrm>
          <a:prstGeom prst="rect">
            <a:avLst/>
          </a:prstGeom>
          <a:noFill/>
          <a:ln w="9525">
            <a:noFill/>
            <a:miter lim="800000"/>
            <a:headEnd/>
            <a:tailEnd/>
          </a:ln>
        </p:spPr>
        <p:txBody>
          <a:bodyPr>
            <a:spAutoFit/>
          </a:bodyPr>
          <a:lstStyle/>
          <a:p>
            <a:r>
              <a:rPr lang="zh-CN" altLang="en-US" sz="2400" b="1"/>
              <a:t>姚明：联合国环保署环保大使</a:t>
            </a:r>
          </a:p>
        </p:txBody>
      </p:sp>
      <p:sp>
        <p:nvSpPr>
          <p:cNvPr id="4" name="矩形 3"/>
          <p:cNvSpPr>
            <a:spLocks noChangeArrowheads="1"/>
          </p:cNvSpPr>
          <p:nvPr/>
        </p:nvSpPr>
        <p:spPr bwMode="auto">
          <a:xfrm>
            <a:off x="1663700" y="612775"/>
            <a:ext cx="7085013" cy="493713"/>
          </a:xfrm>
          <a:prstGeom prst="rect">
            <a:avLst/>
          </a:prstGeom>
          <a:noFill/>
          <a:ln w="9525">
            <a:noFill/>
            <a:miter lim="800000"/>
            <a:headEnd/>
            <a:tailEnd/>
          </a:ln>
        </p:spPr>
        <p:txBody>
          <a:bodyPr>
            <a:spAutoFit/>
          </a:bodyPr>
          <a:lstStyle/>
          <a:p>
            <a:r>
              <a:rPr lang="zh-CN" altLang="en-US" sz="2600" b="1">
                <a:solidFill>
                  <a:srgbClr val="0000FF"/>
                </a:solidFill>
              </a:rPr>
              <a:t>你知道哪些明星积极参与了公益活动？</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11266"/>
                                        </p:tgtEl>
                                        <p:attrNameLst>
                                          <p:attrName>style.visibility</p:attrName>
                                        </p:attrNameLst>
                                      </p:cBhvr>
                                      <p:to>
                                        <p:strVal val="visible"/>
                                      </p:to>
                                    </p:set>
                                    <p:anim calcmode="lin" valueType="num">
                                      <p:cBhvr additive="base">
                                        <p:cTn id="12" dur="500" fill="hold"/>
                                        <p:tgtEl>
                                          <p:spTgt spid="11266"/>
                                        </p:tgtEl>
                                        <p:attrNameLst>
                                          <p:attrName>ppt_x</p:attrName>
                                        </p:attrNameLst>
                                      </p:cBhvr>
                                      <p:tavLst>
                                        <p:tav tm="0">
                                          <p:val>
                                            <p:strVal val="#ppt_x"/>
                                          </p:val>
                                        </p:tav>
                                        <p:tav tm="100000">
                                          <p:val>
                                            <p:strVal val="#ppt_x"/>
                                          </p:val>
                                        </p:tav>
                                      </p:tavLst>
                                    </p:anim>
                                    <p:anim calcmode="lin" valueType="num">
                                      <p:cBhvr additive="base">
                                        <p:cTn id="13" dur="500" fill="hold"/>
                                        <p:tgtEl>
                                          <p:spTgt spid="11266"/>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grpId="0" nodeType="clickEffect">
                                  <p:stCondLst>
                                    <p:cond delay="0"/>
                                  </p:stCondLst>
                                  <p:childTnLst>
                                    <p:set>
                                      <p:cBhvr>
                                        <p:cTn id="17" dur="1" fill="hold">
                                          <p:stCondLst>
                                            <p:cond delay="0"/>
                                          </p:stCondLst>
                                        </p:cTn>
                                        <p:tgtEl>
                                          <p:spTgt spid="2"/>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21" presetClass="entr" presetSubtype="1" fill="hold" nodeType="clickEffect">
                                  <p:stCondLst>
                                    <p:cond delay="0"/>
                                  </p:stCondLst>
                                  <p:childTnLst>
                                    <p:set>
                                      <p:cBhvr>
                                        <p:cTn id="21" dur="1" fill="hold">
                                          <p:stCondLst>
                                            <p:cond delay="0"/>
                                          </p:stCondLst>
                                        </p:cTn>
                                        <p:tgtEl>
                                          <p:spTgt spid="11267"/>
                                        </p:tgtEl>
                                        <p:attrNameLst>
                                          <p:attrName>style.visibility</p:attrName>
                                        </p:attrNameLst>
                                      </p:cBhvr>
                                      <p:to>
                                        <p:strVal val="visible"/>
                                      </p:to>
                                    </p:set>
                                    <p:animEffect transition="in" filter="wheel(1)">
                                      <p:cBhvr>
                                        <p:cTn id="22" dur="2000"/>
                                        <p:tgtEl>
                                          <p:spTgt spid="11267"/>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3"/>
                                        </p:tgtEl>
                                        <p:attrNameLst>
                                          <p:attrName>style.visibility</p:attrName>
                                        </p:attrNameLst>
                                      </p:cBhvr>
                                      <p:to>
                                        <p:strVal val="visible"/>
                                      </p:to>
                                    </p:set>
                                    <p:anim calcmode="lin" valueType="num">
                                      <p:cBhvr additive="base">
                                        <p:cTn id="27" dur="500" fill="hold"/>
                                        <p:tgtEl>
                                          <p:spTgt spid="3"/>
                                        </p:tgtEl>
                                        <p:attrNameLst>
                                          <p:attrName>ppt_x</p:attrName>
                                        </p:attrNameLst>
                                      </p:cBhvr>
                                      <p:tavLst>
                                        <p:tav tm="0">
                                          <p:val>
                                            <p:strVal val="#ppt_x"/>
                                          </p:val>
                                        </p:tav>
                                        <p:tav tm="100000">
                                          <p:val>
                                            <p:strVal val="#ppt_x"/>
                                          </p:val>
                                        </p:tav>
                                      </p:tavLst>
                                    </p:anim>
                                    <p:anim calcmode="lin" valueType="num">
                                      <p:cBhvr additive="base">
                                        <p:cTn id="2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
        <a:ea typeface=""/>
        <a:cs typeface=""/>
      </a:majorFont>
      <a:minorFont>
        <a:latin typeface=""/>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6535</TotalTime>
  <Words>1738</Words>
  <Application/>
  <PresentationFormat>全屏显示(4:3)</PresentationFormat>
  <Paragraphs>85</Paragraphs>
  <Slides>39</Slides>
  <Notes>0</Notes>
  <HiddenSlides>0</HiddenSlides>
  <MMClips>4</MMClips>
  <ScaleCrop>false</ScaleCrop>
  <HeadingPairs>
    <vt:vector size="6" baseType="variant">
      <vt:variant>
        <vt:lpstr>已用的字体</vt:lpstr>
      </vt:variant>
      <vt:variant>
        <vt:i4>5</vt:i4>
      </vt:variant>
      <vt:variant>
        <vt:lpstr>演示文稿设计模板</vt:lpstr>
      </vt:variant>
      <vt:variant>
        <vt:i4>1</vt:i4>
      </vt:variant>
      <vt:variant>
        <vt:lpstr>幻灯片标题</vt:lpstr>
      </vt:variant>
      <vt:variant>
        <vt:i4>39</vt:i4>
      </vt:variant>
    </vt:vector>
  </HeadingPairs>
  <TitlesOfParts>
    <vt:vector size="45" baseType="lpstr">
      <vt:lpstr>Arial</vt:lpstr>
      <vt:lpstr>宋体</vt:lpstr>
      <vt:lpstr>Calibri</vt:lpstr>
      <vt:lpstr>华文隶书</vt:lpstr>
      <vt:lpstr>Times New Roman</vt: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
  <cp:lastModifiedBy>Microsoft</cp:lastModifiedBy>
  <cp:revision/>
  <dcterms:created xsi:type="dcterms:W3CDTF">2017-03-26T23:37:38Z</dcterms:created>
  <dcterms:modified xsi:type="dcterms:W3CDTF">2018-08-11T21:02:32Z</dcterms:modified>
  <cp:category/>
</cp:coreProperties>
</file>