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diagrams/quickStyle1.xml" ContentType="application/vnd.openxmlformats-officedocument.drawingml.diagramStyle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9" r:id="rId4"/>
    <p:sldId id="272" r:id="rId5"/>
    <p:sldId id="260" r:id="rId6"/>
    <p:sldId id="258" r:id="rId7"/>
    <p:sldId id="262" r:id="rId8"/>
    <p:sldId id="261" r:id="rId9"/>
    <p:sldId id="263" r:id="rId10"/>
    <p:sldId id="264" r:id="rId11"/>
    <p:sldId id="266" r:id="rId12"/>
    <p:sldId id="265" r:id="rId13"/>
    <p:sldId id="267" r:id="rId14"/>
    <p:sldId id="268" r:id="rId15"/>
    <p:sldId id="269" r:id="rId16"/>
    <p:sldId id="270" r:id="rId17"/>
    <p:sldId id="271" r:id="rId1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1368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0162116-1005-4505-9188-37527F1007D9}" type="doc">
      <dgm:prSet loTypeId="urn:microsoft.com/office/officeart/2005/8/layout/hList6" loCatId="list" qsTypeId="urn:microsoft.com/office/officeart/2005/8/quickstyle/simple1#1" qsCatId="simple" csTypeId="urn:microsoft.com/office/officeart/2005/8/colors/colorful5" csCatId="colorful" phldr="1"/>
      <dgm:spPr/>
      <dgm:t>
        <a:bodyPr/>
        <a:lstStyle/>
        <a:p>
          <a:endParaRPr lang="zh-CN" altLang="en-US"/>
        </a:p>
      </dgm:t>
    </dgm:pt>
    <dgm:pt modelId="{CF31C2DC-7C17-4A27-AE1D-5D6BA9E0635E}">
      <dgm:prSet phldrT="[文本]" custT="1"/>
      <dgm:spPr/>
      <dgm:t>
        <a:bodyPr/>
        <a:lstStyle/>
        <a:p>
          <a:r>
            <a:rPr lang="en-US" altLang="zh-CN" sz="2800" dirty="0" smtClean="0"/>
            <a:t>    </a:t>
          </a:r>
          <a:r>
            <a:rPr lang="en-US" altLang="zh-CN" sz="3600" b="1" dirty="0" smtClean="0">
              <a:latin typeface="华文新魏" panose="02010800040101010101" pitchFamily="2" charset="-122"/>
              <a:ea typeface="华文新魏" panose="02010800040101010101" pitchFamily="2" charset="-122"/>
            </a:rPr>
            <a:t>A</a:t>
          </a:r>
          <a:endParaRPr lang="zh-CN" altLang="en-US" sz="3600" b="1" dirty="0">
            <a:latin typeface="华文新魏" panose="02010800040101010101" pitchFamily="2" charset="-122"/>
            <a:ea typeface="华文新魏" panose="02010800040101010101" pitchFamily="2" charset="-122"/>
          </a:endParaRPr>
        </a:p>
      </dgm:t>
    </dgm:pt>
    <dgm:pt modelId="{8F7E154A-F57A-49AE-81F2-81507A4C06E1}" type="parTrans" cxnId="{18BE9BAE-CCBB-4AFA-9BF8-06863D298D7C}">
      <dgm:prSet/>
      <dgm:spPr/>
      <dgm:t>
        <a:bodyPr/>
        <a:lstStyle/>
        <a:p>
          <a:endParaRPr lang="zh-CN" altLang="en-US"/>
        </a:p>
      </dgm:t>
    </dgm:pt>
    <dgm:pt modelId="{31461044-7986-4225-A39E-D0BBB46507B1}" type="sibTrans" cxnId="{18BE9BAE-CCBB-4AFA-9BF8-06863D298D7C}">
      <dgm:prSet/>
      <dgm:spPr/>
      <dgm:t>
        <a:bodyPr/>
        <a:lstStyle/>
        <a:p>
          <a:endParaRPr lang="zh-CN" altLang="en-US"/>
        </a:p>
      </dgm:t>
    </dgm:pt>
    <dgm:pt modelId="{2E40820D-3B06-46EB-838C-DE2038F2449D}">
      <dgm:prSet phldrT="[文本]" custT="1"/>
      <dgm:spPr/>
      <dgm:t>
        <a:bodyPr/>
        <a:lstStyle/>
        <a:p>
          <a:r>
            <a:rPr lang="zh-CN" altLang="en-US" sz="2800" b="1" dirty="0" smtClean="0">
              <a:latin typeface="华文新魏" panose="02010800040101010101" pitchFamily="2" charset="-122"/>
              <a:ea typeface="华文新魏" panose="02010800040101010101" pitchFamily="2" charset="-122"/>
            </a:rPr>
            <a:t>利用它帮助我们学习</a:t>
          </a:r>
          <a:endParaRPr lang="zh-CN" altLang="en-US" sz="2800" b="1" dirty="0">
            <a:latin typeface="华文新魏" panose="02010800040101010101" pitchFamily="2" charset="-122"/>
            <a:ea typeface="华文新魏" panose="02010800040101010101" pitchFamily="2" charset="-122"/>
          </a:endParaRPr>
        </a:p>
      </dgm:t>
    </dgm:pt>
    <dgm:pt modelId="{A241B60E-3910-4E2F-A630-786F446F4285}" type="parTrans" cxnId="{C732194D-46BB-455D-9A3C-38FF4F174C08}">
      <dgm:prSet/>
      <dgm:spPr/>
      <dgm:t>
        <a:bodyPr/>
        <a:lstStyle/>
        <a:p>
          <a:endParaRPr lang="zh-CN" altLang="en-US"/>
        </a:p>
      </dgm:t>
    </dgm:pt>
    <dgm:pt modelId="{739FD836-29F2-422A-B6BB-3908A5B6C2C5}" type="sibTrans" cxnId="{C732194D-46BB-455D-9A3C-38FF4F174C08}">
      <dgm:prSet/>
      <dgm:spPr/>
      <dgm:t>
        <a:bodyPr/>
        <a:lstStyle/>
        <a:p>
          <a:endParaRPr lang="zh-CN" altLang="en-US"/>
        </a:p>
      </dgm:t>
    </dgm:pt>
    <dgm:pt modelId="{BF3337C4-D0BB-4845-B19E-D1FC4680174C}">
      <dgm:prSet phldrT="[文本]" custT="1"/>
      <dgm:spPr/>
      <dgm:t>
        <a:bodyPr/>
        <a:lstStyle/>
        <a:p>
          <a:r>
            <a:rPr lang="en-US" altLang="zh-CN" sz="2800" dirty="0" smtClean="0"/>
            <a:t>    </a:t>
          </a:r>
          <a:r>
            <a:rPr lang="en-US" altLang="zh-CN" sz="3200" b="1" dirty="0" smtClean="0">
              <a:latin typeface="华文新魏" panose="02010800040101010101" pitchFamily="2" charset="-122"/>
              <a:ea typeface="华文新魏" panose="02010800040101010101" pitchFamily="2" charset="-122"/>
            </a:rPr>
            <a:t>B</a:t>
          </a:r>
          <a:endParaRPr lang="zh-CN" altLang="en-US" sz="3200" b="1" dirty="0">
            <a:latin typeface="华文新魏" panose="02010800040101010101" pitchFamily="2" charset="-122"/>
            <a:ea typeface="华文新魏" panose="02010800040101010101" pitchFamily="2" charset="-122"/>
          </a:endParaRPr>
        </a:p>
      </dgm:t>
    </dgm:pt>
    <dgm:pt modelId="{A2241A37-9CAB-4D84-A046-B21091CA970F}" type="parTrans" cxnId="{EBA72E6C-B20C-4AD3-B620-BA7C4914C5B1}">
      <dgm:prSet/>
      <dgm:spPr/>
      <dgm:t>
        <a:bodyPr/>
        <a:lstStyle/>
        <a:p>
          <a:endParaRPr lang="zh-CN" altLang="en-US"/>
        </a:p>
      </dgm:t>
    </dgm:pt>
    <dgm:pt modelId="{37DE4795-A0D3-4AC8-A766-7F3636675A01}" type="sibTrans" cxnId="{EBA72E6C-B20C-4AD3-B620-BA7C4914C5B1}">
      <dgm:prSet/>
      <dgm:spPr/>
      <dgm:t>
        <a:bodyPr/>
        <a:lstStyle/>
        <a:p>
          <a:endParaRPr lang="zh-CN" altLang="en-US"/>
        </a:p>
      </dgm:t>
    </dgm:pt>
    <dgm:pt modelId="{3C31BDD1-6042-41E4-8411-1C7DB1E6119D}">
      <dgm:prSet phldrT="[文本]" custT="1"/>
      <dgm:spPr/>
      <dgm:t>
        <a:bodyPr/>
        <a:lstStyle/>
        <a:p>
          <a:r>
            <a:rPr lang="zh-CN" altLang="en-US" sz="2400" b="1" dirty="0" smtClean="0">
              <a:latin typeface="华文新魏" panose="02010800040101010101" pitchFamily="2" charset="-122"/>
              <a:ea typeface="华文新魏" panose="02010800040101010101" pitchFamily="2" charset="-122"/>
            </a:rPr>
            <a:t>利用它管理家庭事务，帮助解决家庭问题</a:t>
          </a:r>
          <a:endParaRPr lang="zh-CN" altLang="en-US" sz="2400" b="1" dirty="0">
            <a:latin typeface="华文新魏" panose="02010800040101010101" pitchFamily="2" charset="-122"/>
            <a:ea typeface="华文新魏" panose="02010800040101010101" pitchFamily="2" charset="-122"/>
          </a:endParaRPr>
        </a:p>
      </dgm:t>
    </dgm:pt>
    <dgm:pt modelId="{4455651F-15F6-4C29-9771-2FA479590341}" type="parTrans" cxnId="{A191438F-5E62-49A9-9C02-DE19F6AFEFCF}">
      <dgm:prSet/>
      <dgm:spPr/>
      <dgm:t>
        <a:bodyPr/>
        <a:lstStyle/>
        <a:p>
          <a:endParaRPr lang="zh-CN" altLang="en-US"/>
        </a:p>
      </dgm:t>
    </dgm:pt>
    <dgm:pt modelId="{56FFAF6D-8274-40EF-94E1-7F518E097894}" type="sibTrans" cxnId="{A191438F-5E62-49A9-9C02-DE19F6AFEFCF}">
      <dgm:prSet/>
      <dgm:spPr/>
      <dgm:t>
        <a:bodyPr/>
        <a:lstStyle/>
        <a:p>
          <a:endParaRPr lang="zh-CN" altLang="en-US"/>
        </a:p>
      </dgm:t>
    </dgm:pt>
    <dgm:pt modelId="{47E4A58C-6BF8-4D69-97CE-A80E4956F9A0}">
      <dgm:prSet phldrT="[文本]" custT="1"/>
      <dgm:spPr/>
      <dgm:t>
        <a:bodyPr/>
        <a:lstStyle/>
        <a:p>
          <a:r>
            <a:rPr lang="en-US" altLang="zh-CN" sz="3000" dirty="0" smtClean="0"/>
            <a:t>   </a:t>
          </a:r>
          <a:r>
            <a:rPr lang="en-US" altLang="zh-CN" sz="3200" b="1" dirty="0" smtClean="0">
              <a:latin typeface="华文新魏" panose="02010800040101010101" pitchFamily="2" charset="-122"/>
              <a:ea typeface="华文新魏" panose="02010800040101010101" pitchFamily="2" charset="-122"/>
            </a:rPr>
            <a:t>C</a:t>
          </a:r>
          <a:endParaRPr lang="zh-CN" altLang="en-US" sz="3200" b="1" dirty="0">
            <a:latin typeface="华文新魏" panose="02010800040101010101" pitchFamily="2" charset="-122"/>
            <a:ea typeface="华文新魏" panose="02010800040101010101" pitchFamily="2" charset="-122"/>
          </a:endParaRPr>
        </a:p>
      </dgm:t>
    </dgm:pt>
    <dgm:pt modelId="{E6BEED57-26F0-4D5F-A08E-829064B110FA}" type="parTrans" cxnId="{67DC2B1F-5DC1-4B41-B64C-227290680427}">
      <dgm:prSet/>
      <dgm:spPr/>
      <dgm:t>
        <a:bodyPr/>
        <a:lstStyle/>
        <a:p>
          <a:endParaRPr lang="zh-CN" altLang="en-US"/>
        </a:p>
      </dgm:t>
    </dgm:pt>
    <dgm:pt modelId="{F9662527-37C3-4D63-9445-C4B23F95D0A0}" type="sibTrans" cxnId="{67DC2B1F-5DC1-4B41-B64C-227290680427}">
      <dgm:prSet/>
      <dgm:spPr/>
      <dgm:t>
        <a:bodyPr/>
        <a:lstStyle/>
        <a:p>
          <a:endParaRPr lang="zh-CN" altLang="en-US"/>
        </a:p>
      </dgm:t>
    </dgm:pt>
    <dgm:pt modelId="{3C6B5E06-145F-489F-8A96-1A08A07E2D88}">
      <dgm:prSet phldrT="[文本]" custT="1"/>
      <dgm:spPr/>
      <dgm:t>
        <a:bodyPr/>
        <a:lstStyle/>
        <a:p>
          <a:r>
            <a:rPr lang="zh-CN" altLang="en-US" sz="2400" b="1" dirty="0" smtClean="0">
              <a:latin typeface="华文新魏" panose="02010800040101010101" pitchFamily="2" charset="-122"/>
              <a:ea typeface="华文新魏" panose="02010800040101010101" pitchFamily="2" charset="-122"/>
            </a:rPr>
            <a:t>利用它关心世界和国家大事，参与公共生活</a:t>
          </a:r>
          <a:endParaRPr lang="zh-CN" altLang="en-US" sz="2400" b="1" dirty="0">
            <a:latin typeface="华文新魏" panose="02010800040101010101" pitchFamily="2" charset="-122"/>
            <a:ea typeface="华文新魏" panose="02010800040101010101" pitchFamily="2" charset="-122"/>
          </a:endParaRPr>
        </a:p>
      </dgm:t>
    </dgm:pt>
    <dgm:pt modelId="{30F73C5E-AD83-412D-B60A-2B0664DB9BFA}" type="parTrans" cxnId="{43FB17A7-6ED3-4AA6-87EC-5B4C8F5C2072}">
      <dgm:prSet/>
      <dgm:spPr/>
      <dgm:t>
        <a:bodyPr/>
        <a:lstStyle/>
        <a:p>
          <a:endParaRPr lang="zh-CN" altLang="en-US"/>
        </a:p>
      </dgm:t>
    </dgm:pt>
    <dgm:pt modelId="{D740A9A1-01D6-4CB3-88E9-BA961F6BD344}" type="sibTrans" cxnId="{43FB17A7-6ED3-4AA6-87EC-5B4C8F5C2072}">
      <dgm:prSet/>
      <dgm:spPr/>
      <dgm:t>
        <a:bodyPr/>
        <a:lstStyle/>
        <a:p>
          <a:endParaRPr lang="zh-CN" altLang="en-US"/>
        </a:p>
      </dgm:t>
    </dgm:pt>
    <dgm:pt modelId="{B7223CF8-0C54-4C22-8850-37A13DDED625}" type="pres">
      <dgm:prSet presAssocID="{A0162116-1005-4505-9188-37527F1007D9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D2A85D86-A786-470D-963D-7C568CFB3F24}" type="pres">
      <dgm:prSet presAssocID="{CF31C2DC-7C17-4A27-AE1D-5D6BA9E0635E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298E526-E7A8-4964-BA75-661D71446C8F}" type="pres">
      <dgm:prSet presAssocID="{31461044-7986-4225-A39E-D0BBB46507B1}" presName="sibTrans" presStyleCnt="0"/>
      <dgm:spPr/>
    </dgm:pt>
    <dgm:pt modelId="{C7FFACCF-4681-4545-9DC1-6AC7D198D3EB}" type="pres">
      <dgm:prSet presAssocID="{BF3337C4-D0BB-4845-B19E-D1FC4680174C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8918347-E860-48BC-BFC3-62887EBAE9E1}" type="pres">
      <dgm:prSet presAssocID="{37DE4795-A0D3-4AC8-A766-7F3636675A01}" presName="sibTrans" presStyleCnt="0"/>
      <dgm:spPr/>
    </dgm:pt>
    <dgm:pt modelId="{C81EA608-C0DC-4C8D-A0DF-3B634DE7364F}" type="pres">
      <dgm:prSet presAssocID="{47E4A58C-6BF8-4D69-97CE-A80E4956F9A0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44352D26-6E6D-44B5-85CD-588269D79E15}" type="presOf" srcId="{A0162116-1005-4505-9188-37527F1007D9}" destId="{B7223CF8-0C54-4C22-8850-37A13DDED625}" srcOrd="0" destOrd="0" presId="urn:microsoft.com/office/officeart/2005/8/layout/hList6"/>
    <dgm:cxn modelId="{43FB17A7-6ED3-4AA6-87EC-5B4C8F5C2072}" srcId="{47E4A58C-6BF8-4D69-97CE-A80E4956F9A0}" destId="{3C6B5E06-145F-489F-8A96-1A08A07E2D88}" srcOrd="0" destOrd="0" parTransId="{30F73C5E-AD83-412D-B60A-2B0664DB9BFA}" sibTransId="{D740A9A1-01D6-4CB3-88E9-BA961F6BD344}"/>
    <dgm:cxn modelId="{A9C63353-CB34-4060-B9C2-D156770790D4}" type="presOf" srcId="{CF31C2DC-7C17-4A27-AE1D-5D6BA9E0635E}" destId="{D2A85D86-A786-470D-963D-7C568CFB3F24}" srcOrd="0" destOrd="0" presId="urn:microsoft.com/office/officeart/2005/8/layout/hList6"/>
    <dgm:cxn modelId="{83C2D28D-74AA-43A0-A687-92C2198C1862}" type="presOf" srcId="{BF3337C4-D0BB-4845-B19E-D1FC4680174C}" destId="{C7FFACCF-4681-4545-9DC1-6AC7D198D3EB}" srcOrd="0" destOrd="0" presId="urn:microsoft.com/office/officeart/2005/8/layout/hList6"/>
    <dgm:cxn modelId="{D530BA8D-BA5C-4929-A04A-F421569F3BB4}" type="presOf" srcId="{47E4A58C-6BF8-4D69-97CE-A80E4956F9A0}" destId="{C81EA608-C0DC-4C8D-A0DF-3B634DE7364F}" srcOrd="0" destOrd="0" presId="urn:microsoft.com/office/officeart/2005/8/layout/hList6"/>
    <dgm:cxn modelId="{3118EB3E-0269-403F-AA58-6841B2383F8A}" type="presOf" srcId="{3C6B5E06-145F-489F-8A96-1A08A07E2D88}" destId="{C81EA608-C0DC-4C8D-A0DF-3B634DE7364F}" srcOrd="0" destOrd="1" presId="urn:microsoft.com/office/officeart/2005/8/layout/hList6"/>
    <dgm:cxn modelId="{18BE9BAE-CCBB-4AFA-9BF8-06863D298D7C}" srcId="{A0162116-1005-4505-9188-37527F1007D9}" destId="{CF31C2DC-7C17-4A27-AE1D-5D6BA9E0635E}" srcOrd="0" destOrd="0" parTransId="{8F7E154A-F57A-49AE-81F2-81507A4C06E1}" sibTransId="{31461044-7986-4225-A39E-D0BBB46507B1}"/>
    <dgm:cxn modelId="{AB2C9D5C-9056-4CDE-A5EB-19C809D81A37}" type="presOf" srcId="{3C31BDD1-6042-41E4-8411-1C7DB1E6119D}" destId="{C7FFACCF-4681-4545-9DC1-6AC7D198D3EB}" srcOrd="0" destOrd="1" presId="urn:microsoft.com/office/officeart/2005/8/layout/hList6"/>
    <dgm:cxn modelId="{67BAF378-7315-4D36-987C-C74E5B982A9F}" type="presOf" srcId="{2E40820D-3B06-46EB-838C-DE2038F2449D}" destId="{D2A85D86-A786-470D-963D-7C568CFB3F24}" srcOrd="0" destOrd="1" presId="urn:microsoft.com/office/officeart/2005/8/layout/hList6"/>
    <dgm:cxn modelId="{A191438F-5E62-49A9-9C02-DE19F6AFEFCF}" srcId="{BF3337C4-D0BB-4845-B19E-D1FC4680174C}" destId="{3C31BDD1-6042-41E4-8411-1C7DB1E6119D}" srcOrd="0" destOrd="0" parTransId="{4455651F-15F6-4C29-9771-2FA479590341}" sibTransId="{56FFAF6D-8274-40EF-94E1-7F518E097894}"/>
    <dgm:cxn modelId="{C732194D-46BB-455D-9A3C-38FF4F174C08}" srcId="{CF31C2DC-7C17-4A27-AE1D-5D6BA9E0635E}" destId="{2E40820D-3B06-46EB-838C-DE2038F2449D}" srcOrd="0" destOrd="0" parTransId="{A241B60E-3910-4E2F-A630-786F446F4285}" sibTransId="{739FD836-29F2-422A-B6BB-3908A5B6C2C5}"/>
    <dgm:cxn modelId="{EBA72E6C-B20C-4AD3-B620-BA7C4914C5B1}" srcId="{A0162116-1005-4505-9188-37527F1007D9}" destId="{BF3337C4-D0BB-4845-B19E-D1FC4680174C}" srcOrd="1" destOrd="0" parTransId="{A2241A37-9CAB-4D84-A046-B21091CA970F}" sibTransId="{37DE4795-A0D3-4AC8-A766-7F3636675A01}"/>
    <dgm:cxn modelId="{67DC2B1F-5DC1-4B41-B64C-227290680427}" srcId="{A0162116-1005-4505-9188-37527F1007D9}" destId="{47E4A58C-6BF8-4D69-97CE-A80E4956F9A0}" srcOrd="2" destOrd="0" parTransId="{E6BEED57-26F0-4D5F-A08E-829064B110FA}" sibTransId="{F9662527-37C3-4D63-9445-C4B23F95D0A0}"/>
    <dgm:cxn modelId="{11612E44-4A01-4EBF-8E5B-3B42E23D2306}" type="presParOf" srcId="{B7223CF8-0C54-4C22-8850-37A13DDED625}" destId="{D2A85D86-A786-470D-963D-7C568CFB3F24}" srcOrd="0" destOrd="0" presId="urn:microsoft.com/office/officeart/2005/8/layout/hList6"/>
    <dgm:cxn modelId="{7E8AE5C1-160C-4D06-BD27-B9B39F0B5D06}" type="presParOf" srcId="{B7223CF8-0C54-4C22-8850-37A13DDED625}" destId="{A298E526-E7A8-4964-BA75-661D71446C8F}" srcOrd="1" destOrd="0" presId="urn:microsoft.com/office/officeart/2005/8/layout/hList6"/>
    <dgm:cxn modelId="{59C7CA89-1167-4038-B155-1C321101F27E}" type="presParOf" srcId="{B7223CF8-0C54-4C22-8850-37A13DDED625}" destId="{C7FFACCF-4681-4545-9DC1-6AC7D198D3EB}" srcOrd="2" destOrd="0" presId="urn:microsoft.com/office/officeart/2005/8/layout/hList6"/>
    <dgm:cxn modelId="{12BF9522-3FE7-41EA-85CE-E153E169455A}" type="presParOf" srcId="{B7223CF8-0C54-4C22-8850-37A13DDED625}" destId="{78918347-E860-48BC-BFC3-62887EBAE9E1}" srcOrd="3" destOrd="0" presId="urn:microsoft.com/office/officeart/2005/8/layout/hList6"/>
    <dgm:cxn modelId="{75F061F3-948A-4559-A1AF-1363A795B8DB}" type="presParOf" srcId="{B7223CF8-0C54-4C22-8850-37A13DDED625}" destId="{C81EA608-C0DC-4C8D-A0DF-3B634DE7364F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8871AF1-3759-4D36-9556-D8158B935ECF}" type="datetimeFigureOut">
              <a:rPr lang="zh-CN" altLang="en-US"/>
              <a:pPr>
                <a:defRPr/>
              </a:pPr>
              <a:t>2017/9/14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CC32C9D7-4299-4C34-8F17-6DAEB1F5C81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31824E-78FB-428D-8638-83359B74EBCF}" type="datetimeFigureOut">
              <a:rPr lang="zh-CN" altLang="en-US"/>
              <a:pPr>
                <a:defRPr/>
              </a:pPr>
              <a:t>2017/9/14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14A818-A9A6-48A2-B6A3-F505F9C457F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662A2D-4BD0-4CFA-98C3-03BEEF685E4D}" type="datetimeFigureOut">
              <a:rPr lang="zh-CN" altLang="en-US"/>
              <a:pPr>
                <a:defRPr/>
              </a:pPr>
              <a:t>2017/9/14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F59485-B057-4785-8534-27A7BD58E71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EA9E66-F01A-4115-AD8E-6D43AF110E9A}" type="datetimeFigureOut">
              <a:rPr lang="zh-CN" altLang="en-US"/>
              <a:pPr>
                <a:defRPr/>
              </a:pPr>
              <a:t>2017/9/14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3F8D82-0964-4104-B15D-24815989BCF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DE6798-010B-4F90-8F8E-ACA9C05E019C}" type="datetimeFigureOut">
              <a:rPr lang="zh-CN" altLang="en-US"/>
              <a:pPr>
                <a:defRPr/>
              </a:pPr>
              <a:t>2017/9/14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F0E577-093D-4466-A4E6-AE192EC901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5B3545-8885-438B-9CC7-609375D351C9}" type="datetimeFigureOut">
              <a:rPr lang="zh-CN" altLang="en-US"/>
              <a:pPr>
                <a:defRPr/>
              </a:pPr>
              <a:t>2017/9/14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576903-423A-4B48-BB46-0FD6F4FA231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4DA8C-53AC-4BC9-9A23-BFA55608C4DD}" type="datetimeFigureOut">
              <a:rPr lang="zh-CN" altLang="en-US"/>
              <a:pPr>
                <a:defRPr/>
              </a:pPr>
              <a:t>2017/9/14 Thursday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BE1A61-0B9E-4E91-8516-70BCC96F9DB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95F61B-288D-497D-98F4-3B097FE33208}" type="datetimeFigureOut">
              <a:rPr lang="zh-CN" altLang="en-US"/>
              <a:pPr>
                <a:defRPr/>
              </a:pPr>
              <a:t>2017/9/14 Thursday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FEE29D-83A3-4430-BDDE-B4673517173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082757-7A43-479A-B14E-9E8408F25421}" type="datetimeFigureOut">
              <a:rPr lang="zh-CN" altLang="en-US"/>
              <a:pPr>
                <a:defRPr/>
              </a:pPr>
              <a:t>2017/9/14 Thursday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AEECF5-3BDF-429F-842F-489AD07C573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46EB78-9404-43F7-B1FC-E64AA7F2FAED}" type="datetimeFigureOut">
              <a:rPr lang="zh-CN" altLang="en-US"/>
              <a:pPr>
                <a:defRPr/>
              </a:pPr>
              <a:t>2017/9/14 Thursday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A58C8C-0982-426B-AF1D-12AC9583571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669989-C062-4745-961A-9A235429CFD9}" type="datetimeFigureOut">
              <a:rPr lang="zh-CN" altLang="en-US"/>
              <a:pPr>
                <a:defRPr/>
              </a:pPr>
              <a:t>2017/9/14 Thursday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282F1B-0E21-4A93-A11E-5898FAA36E9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9EA060-5E00-4C34-B70D-8043F76D2FCB}" type="datetimeFigureOut">
              <a:rPr lang="zh-CN" altLang="en-US"/>
              <a:pPr>
                <a:defRPr/>
              </a:pPr>
              <a:t>2017/9/14 Thursday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D9918A-2C66-4334-BFFC-FC10010DB80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12DB331-7EC2-4B6B-BF3C-3F8812215D03}" type="datetimeFigureOut">
              <a:rPr lang="zh-CN" altLang="en-US"/>
              <a:pPr>
                <a:defRPr/>
              </a:pPr>
              <a:t>2017/9/14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B4E1B53-9855-4342-BC24-999AEB7AE13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658615"/>
          </a:xfrm>
        </p:spPr>
        <p:txBody>
          <a:bodyPr rtlCol="0">
            <a:normAutofit/>
            <a:scene3d>
              <a:camera prst="perspectiveRight"/>
              <a:lightRig rig="threePt" dir="t"/>
            </a:scene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6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合理利用新</a:t>
            </a:r>
            <a:r>
              <a:rPr lang="zh-CN" altLang="en-US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媒体</a:t>
            </a:r>
            <a:endParaRPr lang="zh-CN" altLang="en-US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spd="slow" advTm="272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形标注 4"/>
          <p:cNvSpPr/>
          <p:nvPr/>
        </p:nvSpPr>
        <p:spPr>
          <a:xfrm>
            <a:off x="2195513" y="1196975"/>
            <a:ext cx="4248150" cy="2808288"/>
          </a:xfrm>
          <a:prstGeom prst="wedgeEllipseCallout">
            <a:avLst>
              <a:gd name="adj1" fmla="val 59793"/>
              <a:gd name="adj2" fmla="val 5485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请各位同学阅读教材</a:t>
            </a:r>
            <a:r>
              <a:rPr lang="en-US" altLang="zh-CN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36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页：</a:t>
            </a:r>
            <a:r>
              <a:rPr lang="en-US" altLang="zh-CN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/>
            </a:r>
            <a:br>
              <a:rPr lang="en-US" altLang="zh-CN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单芳芳案例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827088" y="4545013"/>
            <a:ext cx="4657725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想一想：自己利用过新媒体参与家庭管理吗？说说你的经历和感受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组合 3"/>
          <p:cNvGrpSpPr>
            <a:grpSpLocks/>
          </p:cNvGrpSpPr>
          <p:nvPr/>
        </p:nvGrpSpPr>
        <p:grpSpPr bwMode="auto">
          <a:xfrm>
            <a:off x="900113" y="981075"/>
            <a:ext cx="7488237" cy="4899025"/>
            <a:chOff x="657" y="436"/>
            <a:chExt cx="4491" cy="3538"/>
          </a:xfrm>
        </p:grpSpPr>
        <p:pic>
          <p:nvPicPr>
            <p:cNvPr id="24579" name="图片 4" descr="08110310264039"/>
            <p:cNvPicPr>
              <a:picLocks noChangeAspect="1"/>
            </p:cNvPicPr>
            <p:nvPr/>
          </p:nvPicPr>
          <p:blipFill>
            <a:blip r:embed="rId3"/>
            <a:srcRect l="1740" t="1445" r="1804" b="278"/>
            <a:stretch>
              <a:fillRect/>
            </a:stretch>
          </p:blipFill>
          <p:spPr bwMode="auto">
            <a:xfrm>
              <a:off x="657" y="436"/>
              <a:ext cx="4491" cy="35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580" name="图片 5" descr="075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963" y="3766"/>
              <a:ext cx="99" cy="1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539552" y="3140968"/>
            <a:ext cx="3488494" cy="237125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5487246" y="3095663"/>
            <a:ext cx="3289722" cy="22576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795474" y="547758"/>
            <a:ext cx="3232572" cy="20955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TextBox 1"/>
          <p:cNvSpPr txBox="1"/>
          <p:nvPr/>
        </p:nvSpPr>
        <p:spPr>
          <a:xfrm>
            <a:off x="4211638" y="1169988"/>
            <a:ext cx="677862" cy="33115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eaVert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个人意见表达</a:t>
            </a:r>
            <a:endParaRPr lang="zh-CN" altLang="en-US" sz="32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5076056" y="500865"/>
            <a:ext cx="3700912" cy="24768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764088" y="981075"/>
            <a:ext cx="3951287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第三条：学会利用媒体资源关心世界和国家大事，参与公共生活。并通过新媒体表达自己的看法、建议、传递爱心和责任。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4899262" y="3665798"/>
            <a:ext cx="3816424" cy="26776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889972" y="980728"/>
            <a:ext cx="3691647" cy="24610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827583" y="3665798"/>
            <a:ext cx="3691647" cy="25715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本课小结</a:t>
            </a:r>
            <a:endParaRPr lang="zh-CN" altLang="en-US" sz="4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graphicFrame>
        <p:nvGraphicFramePr>
          <p:cNvPr id="4" name="图示 3"/>
          <p:cNvGraphicFramePr/>
          <p:nvPr/>
        </p:nvGraphicFramePr>
        <p:xfrm>
          <a:off x="1403648" y="1412776"/>
          <a:ext cx="6768752" cy="35283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圆角矩形标注 4"/>
          <p:cNvSpPr/>
          <p:nvPr/>
        </p:nvSpPr>
        <p:spPr>
          <a:xfrm>
            <a:off x="2195513" y="5251450"/>
            <a:ext cx="4464050" cy="1295400"/>
          </a:xfrm>
          <a:prstGeom prst="wedgeRoundRectCallout">
            <a:avLst>
              <a:gd name="adj1" fmla="val 10189"/>
              <a:gd name="adj2" fmla="val -90912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媒体资源我会用</a:t>
            </a:r>
            <a:endParaRPr lang="zh-CN" altLang="en-US" sz="4000" b="1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2A85D86-A786-470D-963D-7C568CFB3F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graphicEl>
                                              <a:dgm id="{D2A85D86-A786-470D-963D-7C568CFB3F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graphicEl>
                                              <a:dgm id="{D2A85D86-A786-470D-963D-7C568CFB3F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7FFACCF-4681-4545-9DC1-6AC7D198D3E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>
                                            <p:graphicEl>
                                              <a:dgm id="{C7FFACCF-4681-4545-9DC1-6AC7D198D3E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graphicEl>
                                              <a:dgm id="{C7FFACCF-4681-4545-9DC1-6AC7D198D3E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81EA608-C0DC-4C8D-A0DF-3B634DE736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>
                                            <p:graphicEl>
                                              <a:dgm id="{C81EA608-C0DC-4C8D-A0DF-3B634DE736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>
                                            <p:graphicEl>
                                              <a:dgm id="{C81EA608-C0DC-4C8D-A0DF-3B634DE736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Sub>
          <a:bldDgm bld="one"/>
        </p:bldSub>
      </p:bldGraphic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868958"/>
          </a:xfr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课后练习</a:t>
            </a:r>
            <a:endParaRPr lang="zh-CN" altLang="en-US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773238"/>
            <a:ext cx="8229600" cy="352742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、有关报告显示，大部分</a:t>
            </a:r>
            <a:r>
              <a:rPr lang="en-US" altLang="zh-CN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00</a:t>
            </a:r>
            <a:r>
              <a:rPr lang="zh-CN" altLang="en-US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后会利用拍照手提的功能，不过，他们主要是为了寻找解题方法，解决男题，而不是直接抄答案完成作业，这说明新媒体已经成为我们重要的（         ）</a:t>
            </a:r>
            <a:endParaRPr lang="en-US" altLang="zh-CN" sz="28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altLang="zh-CN" sz="2800" dirty="0" smtClean="0"/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2800" dirty="0" smtClean="0"/>
              <a:t>A.</a:t>
            </a:r>
            <a:r>
              <a:rPr lang="zh-CN" altLang="en-US" sz="2800" dirty="0" smtClean="0"/>
              <a:t>学习工具                             </a:t>
            </a:r>
            <a:r>
              <a:rPr lang="en-US" altLang="zh-CN" sz="2800" dirty="0" smtClean="0"/>
              <a:t>B.</a:t>
            </a:r>
            <a:r>
              <a:rPr lang="zh-CN" altLang="en-US" sz="2800" dirty="0" smtClean="0"/>
              <a:t>交往平台</a:t>
            </a:r>
            <a:endParaRPr lang="en-US" altLang="zh-CN" sz="2800" dirty="0" smtClean="0"/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2800" dirty="0" smtClean="0"/>
              <a:t>C.</a:t>
            </a:r>
            <a:r>
              <a:rPr lang="zh-CN" altLang="en-US" sz="2800" dirty="0" smtClean="0"/>
              <a:t>生活助手                              </a:t>
            </a:r>
            <a:r>
              <a:rPr lang="en-US" altLang="zh-CN" sz="2800" dirty="0" smtClean="0"/>
              <a:t>C.</a:t>
            </a:r>
            <a:r>
              <a:rPr lang="zh-CN" altLang="en-US" sz="2800" dirty="0" smtClean="0"/>
              <a:t>购物场所</a:t>
            </a:r>
            <a:endParaRPr lang="en-US" altLang="zh-CN" sz="2800" dirty="0" smtClean="0"/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altLang="zh-CN" sz="2400" dirty="0" smtClean="0"/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zh-CN" altLang="en-US" sz="2400" dirty="0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292725" y="2924175"/>
            <a:ext cx="5746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400" b="1">
                <a:solidFill>
                  <a:srgbClr val="FF0000"/>
                </a:solidFill>
                <a:latin typeface="Calibri" pitchFamily="34" charset="0"/>
              </a:rPr>
              <a:t>A</a:t>
            </a:r>
            <a:endParaRPr lang="zh-CN" altLang="en-US" sz="4400" b="1">
              <a:solidFill>
                <a:srgbClr val="FF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692150"/>
            <a:ext cx="8229600" cy="5434013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r>
              <a:rPr lang="zh-CN" altLang="en-US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、中国铁路总公司宣布，</a:t>
            </a:r>
            <a:r>
              <a:rPr lang="en-US" altLang="zh-CN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2017</a:t>
            </a:r>
            <a:r>
              <a:rPr lang="zh-CN" altLang="en-US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年</a:t>
            </a:r>
            <a:r>
              <a:rPr lang="en-US" altLang="zh-CN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7</a:t>
            </a:r>
            <a:r>
              <a:rPr lang="zh-CN" altLang="en-US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月</a:t>
            </a:r>
            <a:r>
              <a:rPr lang="en-US" altLang="zh-CN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17</a:t>
            </a:r>
            <a:r>
              <a:rPr lang="zh-CN" altLang="en-US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日起，铁路部门将在全国</a:t>
            </a:r>
            <a:r>
              <a:rPr lang="en-US" altLang="zh-CN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27</a:t>
            </a:r>
            <a:r>
              <a:rPr lang="zh-CN" altLang="en-US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个主要高铁客运站，推出动车组列车互联网订餐服务，为旅客提供更多品种、口味的餐食服务。旅客不仅可以订高铁盒饭还可以订购社会品牌餐食。下列同学的行为属于正确使用新媒体的是（    ）</a:t>
            </a:r>
            <a:endParaRPr lang="en-US" altLang="zh-CN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altLang="zh-CN" sz="30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30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A.</a:t>
            </a:r>
            <a:r>
              <a:rPr lang="zh-CN" altLang="en-US" sz="30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王华同学热衷于在手机上玩“王者荣耀”游戏。</a:t>
            </a:r>
            <a:endParaRPr lang="en-US" altLang="zh-CN" sz="30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30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B.</a:t>
            </a:r>
            <a:r>
              <a:rPr lang="zh-CN" altLang="en-US" sz="30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郭强同学只浏览知名网站，从不管顾其他网站</a:t>
            </a:r>
            <a:endParaRPr lang="en-US" altLang="zh-CN" sz="30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30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C.</a:t>
            </a:r>
            <a:r>
              <a:rPr lang="zh-CN" altLang="en-US" sz="30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吴敏经常利用网络汲取有益信息，献爱心，与同学探讨问题。</a:t>
            </a:r>
            <a:endParaRPr lang="en-US" altLang="zh-CN" sz="30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30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D.</a:t>
            </a:r>
            <a:r>
              <a:rPr lang="zh-CN" altLang="en-US" sz="30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林芸认为网络中有很多不健康和虚假信息，因此避而远之。</a:t>
            </a:r>
            <a:endParaRPr lang="zh-CN" altLang="en-US" sz="30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795963" y="2427288"/>
            <a:ext cx="10080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Calibri" pitchFamily="34" charset="0"/>
              </a:rPr>
              <a:t>C</a:t>
            </a:r>
            <a:endParaRPr lang="zh-CN" altLang="en-US" sz="4000" b="1">
              <a:solidFill>
                <a:srgbClr val="FF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75656" y="2564904"/>
            <a:ext cx="5472608" cy="720079"/>
          </a:xfrm>
        </p:spPr>
        <p:txBody>
          <a:bodyPr rtlCol="0">
            <a:noAutofit/>
          </a:bodyPr>
          <a:lstStyle/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8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谢谢观看</a:t>
            </a:r>
            <a:endParaRPr lang="zh-CN" altLang="en-US" sz="8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27583" y="2276872"/>
            <a:ext cx="7519013" cy="3024337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提问</a:t>
            </a:r>
            <a:r>
              <a:rPr lang="en-US" altLang="zh-CN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: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1</a:t>
            </a:r>
            <a:r>
              <a:rPr lang="zh-CN" alt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、媒体是什么？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r>
              <a:rPr lang="zh-CN" alt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、新</a:t>
            </a:r>
            <a:r>
              <a:rPr lang="zh-CN" alt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媒体的“新”体现在哪里？它的主要形式有哪些？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3</a:t>
            </a:r>
            <a:r>
              <a:rPr lang="zh-CN" alt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、新</a:t>
            </a:r>
            <a:r>
              <a:rPr lang="zh-CN" alt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媒体对我们的生活有哪些影响？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zh-CN" alt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爆炸形 2 3"/>
          <p:cNvSpPr/>
          <p:nvPr/>
        </p:nvSpPr>
        <p:spPr>
          <a:xfrm>
            <a:off x="5580112" y="764704"/>
            <a:ext cx="2712210" cy="2304256"/>
          </a:xfrm>
          <a:prstGeom prst="irregularSeal2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知识回顾</a:t>
            </a:r>
            <a:endParaRPr lang="zh-CN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spd="slow" advTm="7663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4213" y="1341438"/>
            <a:ext cx="7559675" cy="4464050"/>
          </a:xfrm>
        </p:spPr>
        <p:txBody>
          <a:bodyPr rtlCol="0">
            <a:normAutofit fontScale="77500" lnSpcReduction="20000"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42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</a:t>
            </a:r>
            <a:r>
              <a:rPr lang="zh-CN" altLang="en-US" sz="42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、媒体是指人用来传递信息或获取信息的工具、渠道、载体、中介勿或技术手段。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4200" b="1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r>
              <a:rPr lang="zh-CN" altLang="en-US" sz="4200" b="1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、“新”</a:t>
            </a:r>
            <a:r>
              <a:rPr lang="zh-CN" altLang="en-US" sz="42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有三部分，一是指时间上的新</a:t>
            </a:r>
            <a:r>
              <a:rPr lang="zh-CN" altLang="en-US" sz="4200" b="1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，是新出现而出现的传播工具和手段；二</a:t>
            </a:r>
            <a:r>
              <a:rPr lang="zh-CN" altLang="en-US" sz="42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是技术上的</a:t>
            </a:r>
            <a:r>
              <a:rPr lang="zh-CN" altLang="en-US" sz="4200" b="1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“新”，即多媒体是依托新技术而出现的传播工具和手段。</a:t>
            </a:r>
            <a:endParaRPr lang="zh-CN" altLang="en-US" sz="4200" b="1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4200" b="1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3</a:t>
            </a:r>
            <a:r>
              <a:rPr lang="zh-CN" altLang="en-US" sz="4200" b="1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、新</a:t>
            </a:r>
            <a:r>
              <a:rPr lang="zh-CN" altLang="en-US" sz="42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媒体形式主要有网络媒体、移动媒体和互动性电视媒体。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altLang="zh-CN" dirty="0" smtClean="0">
              <a:latin typeface="+mn-ea"/>
            </a:endParaRP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dirty="0"/>
          </a:p>
        </p:txBody>
      </p:sp>
    </p:spTree>
    <p:custDataLst>
      <p:tags r:id="rId1"/>
    </p:custDataLst>
  </p:cSld>
  <p:clrMapOvr>
    <a:masterClrMapping/>
  </p:clrMapOvr>
  <p:transition spd="slow" advTm="26675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4025" y="836613"/>
            <a:ext cx="5545138" cy="2663825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en-US" altLang="zh-CN" sz="2400" b="1" smtClean="0">
                <a:latin typeface="华文新魏" pitchFamily="2" charset="-122"/>
                <a:ea typeface="华文新魏" pitchFamily="2" charset="-122"/>
              </a:rPr>
              <a:t>A.</a:t>
            </a:r>
            <a:r>
              <a:rPr lang="zh-CN" altLang="en-US" sz="2400" b="1" smtClean="0">
                <a:latin typeface="华文新魏" pitchFamily="2" charset="-122"/>
                <a:ea typeface="华文新魏" pitchFamily="2" charset="-122"/>
              </a:rPr>
              <a:t>新媒体改变了人们之间的联系方式。</a:t>
            </a:r>
          </a:p>
          <a:p>
            <a:pPr marL="0" indent="0">
              <a:buFont typeface="Arial" charset="0"/>
              <a:buNone/>
            </a:pPr>
            <a:r>
              <a:rPr lang="en-US" altLang="zh-CN" sz="2400" b="1" smtClean="0">
                <a:latin typeface="华文新魏" pitchFamily="2" charset="-122"/>
                <a:ea typeface="华文新魏" pitchFamily="2" charset="-122"/>
              </a:rPr>
              <a:t>B.</a:t>
            </a:r>
            <a:r>
              <a:rPr lang="zh-CN" altLang="en-US" sz="2400" b="1" smtClean="0">
                <a:latin typeface="华文新魏" pitchFamily="2" charset="-122"/>
                <a:ea typeface="华文新魏" pitchFamily="2" charset="-122"/>
              </a:rPr>
              <a:t>新媒体拓宽了个人接受信息的渠道，拓展了个人的知识面、开阔了视野、丰富了生活。</a:t>
            </a:r>
          </a:p>
          <a:p>
            <a:pPr marL="0" indent="0">
              <a:buFont typeface="Arial" charset="0"/>
              <a:buNone/>
            </a:pPr>
            <a:r>
              <a:rPr lang="en-US" altLang="zh-CN" sz="2400" b="1" smtClean="0">
                <a:latin typeface="华文新魏" pitchFamily="2" charset="-122"/>
                <a:ea typeface="华文新魏" pitchFamily="2" charset="-122"/>
              </a:rPr>
              <a:t>C.</a:t>
            </a:r>
            <a:r>
              <a:rPr lang="zh-CN" altLang="en-US" sz="2400" b="1" smtClean="0">
                <a:latin typeface="华文新魏" pitchFamily="2" charset="-122"/>
                <a:ea typeface="华文新魏" pitchFamily="2" charset="-122"/>
              </a:rPr>
              <a:t>对个人经济生活和消费方式产生了巨大的影响。</a:t>
            </a:r>
          </a:p>
        </p:txBody>
      </p:sp>
      <p:sp>
        <p:nvSpPr>
          <p:cNvPr id="4" name="十二角星 3"/>
          <p:cNvSpPr/>
          <p:nvPr/>
        </p:nvSpPr>
        <p:spPr>
          <a:xfrm>
            <a:off x="5940425" y="1700213"/>
            <a:ext cx="2519363" cy="2233612"/>
          </a:xfrm>
          <a:prstGeom prst="star12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影响五方面</a:t>
            </a:r>
            <a:endParaRPr lang="zh-CN" altLang="en-US" sz="3600" b="1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843213" y="4117975"/>
            <a:ext cx="5616575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华文新魏" pitchFamily="2" charset="-122"/>
                <a:ea typeface="华文新魏" pitchFamily="2" charset="-122"/>
              </a:rPr>
              <a:t>D.</a:t>
            </a:r>
            <a:r>
              <a:rPr lang="zh-CN" altLang="en-US" sz="2400" b="1">
                <a:latin typeface="华文新魏" pitchFamily="2" charset="-122"/>
                <a:ea typeface="华文新魏" pitchFamily="2" charset="-122"/>
              </a:rPr>
              <a:t>加速了我国的民主化进程和社会问题的解决。</a:t>
            </a:r>
          </a:p>
          <a:p>
            <a:r>
              <a:rPr lang="en-US" altLang="zh-CN" sz="2400" b="1">
                <a:latin typeface="华文新魏" pitchFamily="2" charset="-122"/>
                <a:ea typeface="华文新魏" pitchFamily="2" charset="-122"/>
              </a:rPr>
              <a:t>E.</a:t>
            </a:r>
            <a:r>
              <a:rPr lang="zh-CN" altLang="en-US" sz="2400" b="1">
                <a:latin typeface="华文新魏" pitchFamily="2" charset="-122"/>
                <a:ea typeface="华文新魏" pitchFamily="2" charset="-122"/>
              </a:rPr>
              <a:t>给人们生活带来了便利，促进了人们相互之间的沟通交流，满足了人们工作和生活上的诸多需要，也推动了社会的进步和发展。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1331640" y="908720"/>
            <a:ext cx="3312368" cy="2304256"/>
          </a:xfrm>
          <a:effectLst>
            <a:softEdge rad="112500"/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5117773" y="1196752"/>
            <a:ext cx="3176137" cy="2448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21150" y="3698875"/>
            <a:ext cx="3484563" cy="222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547813" y="3602038"/>
            <a:ext cx="2376487" cy="1055687"/>
          </a:xfrm>
          <a:prstGeom prst="wedgeRoundRectCallout">
            <a:avLst>
              <a:gd name="adj1" fmla="val -27673"/>
              <a:gd name="adj2" fmla="val 91374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rgbClr val="7030A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新媒体带来的一些问题</a:t>
            </a:r>
            <a:endParaRPr lang="zh-CN" altLang="en-US" sz="2800" b="1" dirty="0">
              <a:solidFill>
                <a:srgbClr val="7030A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 advTm="51251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云形标注 4"/>
          <p:cNvSpPr/>
          <p:nvPr/>
        </p:nvSpPr>
        <p:spPr>
          <a:xfrm>
            <a:off x="3708400" y="1846263"/>
            <a:ext cx="4751388" cy="3167062"/>
          </a:xfrm>
          <a:prstGeom prst="cloudCallout">
            <a:avLst>
              <a:gd name="adj1" fmla="val -82854"/>
              <a:gd name="adj2" fmla="val 49183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800" b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/>
              <a:t>请各位同学预习课本</a:t>
            </a:r>
            <a:r>
              <a:rPr lang="en-US" altLang="zh-CN" sz="2800" b="1" dirty="0"/>
              <a:t>35-37</a:t>
            </a:r>
            <a:r>
              <a:rPr lang="zh-CN" altLang="en-US" sz="2800" b="1" dirty="0"/>
              <a:t>页</a:t>
            </a:r>
            <a:endParaRPr lang="en-US" altLang="zh-CN" sz="2800" b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/>
              <a:t>思考：我们</a:t>
            </a:r>
            <a:r>
              <a:rPr lang="zh-CN" altLang="en-US" sz="2800" b="1" dirty="0"/>
              <a:t>应该怎样合理利用新媒体呢</a:t>
            </a:r>
            <a:r>
              <a:rPr lang="en-US" altLang="zh-CN" sz="2800" b="1" dirty="0"/>
              <a:t>?</a:t>
            </a:r>
            <a:endParaRPr lang="zh-CN" altLang="en-US" sz="2800" b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268538" y="476250"/>
            <a:ext cx="4319587" cy="76993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媒体资源我会用</a:t>
            </a:r>
            <a:endParaRPr lang="zh-CN" altLang="en-US" sz="44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 advTm="17129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003800" y="1625600"/>
            <a:ext cx="2185988" cy="166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华文楷体" pitchFamily="2" charset="-122"/>
                <a:ea typeface="华文楷体" pitchFamily="2" charset="-122"/>
              </a:rPr>
              <a:t>搜寻信息资料，丰富知识</a:t>
            </a:r>
          </a:p>
          <a:p>
            <a:endParaRPr lang="zh-CN" altLang="en-US">
              <a:latin typeface="Calibri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4860032" y="3260746"/>
            <a:ext cx="3024336" cy="228851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908175" y="4024313"/>
            <a:ext cx="2208213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华文楷体" pitchFamily="2" charset="-122"/>
                <a:ea typeface="华文楷体" pitchFamily="2" charset="-122"/>
              </a:rPr>
              <a:t>通过网络课堂，进行自主学习</a:t>
            </a:r>
          </a:p>
        </p:txBody>
      </p:sp>
      <p:pic>
        <p:nvPicPr>
          <p:cNvPr id="3" name="内容占位符 2"/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1497334" y="1624850"/>
            <a:ext cx="3218681" cy="18761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</p:spTree>
    <p:custDataLst>
      <p:tags r:id="rId1"/>
    </p:custDataLst>
  </p:cSld>
  <p:clrMapOvr>
    <a:masterClrMapping/>
  </p:clrMapOvr>
  <p:transition spd="slow" advTm="15352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619375" y="5249863"/>
            <a:ext cx="5040313" cy="95408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第一</a:t>
            </a: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条：利用媒体资源，首先要利用它帮助我们学习。</a:t>
            </a:r>
            <a:endParaRPr lang="zh-CN" altLang="en-US" sz="28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827584" y="764704"/>
            <a:ext cx="3599929" cy="22853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81575" y="2889250"/>
            <a:ext cx="3360738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线形标注 3(无边框) 2"/>
          <p:cNvSpPr/>
          <p:nvPr/>
        </p:nvSpPr>
        <p:spPr>
          <a:xfrm>
            <a:off x="5011738" y="868363"/>
            <a:ext cx="1893887" cy="576262"/>
          </a:xfrm>
          <a:prstGeom prst="callout3">
            <a:avLst>
              <a:gd name="adj1" fmla="val 18750"/>
              <a:gd name="adj2" fmla="val -8333"/>
              <a:gd name="adj3" fmla="val 1113"/>
              <a:gd name="adj4" fmla="val -30725"/>
              <a:gd name="adj5" fmla="val 105039"/>
              <a:gd name="adj6" fmla="val -31348"/>
              <a:gd name="adj7" fmla="val 92807"/>
              <a:gd name="adj8" fmla="val -833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/>
              <a:t>老师</a:t>
            </a:r>
            <a:endParaRPr lang="zh-CN" altLang="en-US" sz="2800" b="1" dirty="0"/>
          </a:p>
        </p:txBody>
      </p:sp>
      <p:sp>
        <p:nvSpPr>
          <p:cNvPr id="4" name="线形标注 3(无边框) 3"/>
          <p:cNvSpPr/>
          <p:nvPr/>
        </p:nvSpPr>
        <p:spPr>
          <a:xfrm>
            <a:off x="2619375" y="4324350"/>
            <a:ext cx="1822450" cy="504825"/>
          </a:xfrm>
          <a:prstGeom prst="callout3">
            <a:avLst>
              <a:gd name="adj1" fmla="val 99377"/>
              <a:gd name="adj2" fmla="val 105842"/>
              <a:gd name="adj3" fmla="val 105136"/>
              <a:gd name="adj4" fmla="val 127734"/>
              <a:gd name="adj5" fmla="val -6540"/>
              <a:gd name="adj6" fmla="val 127735"/>
              <a:gd name="adj7" fmla="val 6419"/>
              <a:gd name="adj8" fmla="val 10943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/>
              <a:t>同学</a:t>
            </a:r>
            <a:endParaRPr lang="zh-CN" altLang="en-US" sz="2800" b="1" dirty="0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427538" y="1700213"/>
            <a:ext cx="554037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Calibri" pitchFamily="34" charset="0"/>
              </a:rPr>
              <a:t>交流、解答疑惑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  <p:bldP spid="4" grpId="0" animBg="1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3925" y="1844675"/>
            <a:ext cx="4105275" cy="2663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313" y="333375"/>
            <a:ext cx="3887787" cy="22320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739775" y="3068638"/>
            <a:ext cx="3600450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第二条：利用媒体资源来管理家务事，帮助解决家里衣食住行等方面的问题。</a:t>
            </a:r>
            <a:endParaRPr lang="zh-CN" altLang="en-US">
              <a:latin typeface="Calibri" pitchFamily="34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951413" y="534988"/>
            <a:ext cx="3887787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逐步实现家庭生活的“网络化”、“数字化”。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0.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0.7|0.1|0.8|0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1|1.4|1|3.4|1.2|1.8|1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1|5|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2.2|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508</TotalTime>
  <Words>794</Words>
  <Application/>
  <PresentationFormat>全屏显示(4:3)</PresentationFormat>
  <Paragraphs>39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Calibri</vt:lpstr>
      <vt:lpstr>宋体</vt:lpstr>
      <vt:lpstr>Arial</vt:lpstr>
      <vt:lpstr>华文新魏</vt:lpstr>
      <vt:lpstr>华文行楷</vt:lpstr>
      <vt:lpstr>华文楷体</vt:lpstr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Microsoft</cp:lastModifiedBy>
  <cp:revision/>
  <dcterms:created xsi:type="dcterms:W3CDTF">2017-09-11T08:52:14Z</dcterms:created>
  <dcterms:modified xsi:type="dcterms:W3CDTF">2018-08-11T21:02:32Z</dcterms:modified>
  <cp:category/>
</cp:coreProperties>
</file>