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1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26"/>
  </p:notesMasterIdLst>
  <p:sldIdLst>
    <p:sldId id="256" r:id="rId5"/>
    <p:sldId id="258" r:id="rId6"/>
    <p:sldId id="260" r:id="rId7"/>
    <p:sldId id="259" r:id="rId8"/>
    <p:sldId id="261" r:id="rId9"/>
    <p:sldId id="264" r:id="rId10"/>
    <p:sldId id="274" r:id="rId11"/>
    <p:sldId id="266" r:id="rId12"/>
    <p:sldId id="265" r:id="rId13"/>
    <p:sldId id="267" r:id="rId14"/>
    <p:sldId id="268" r:id="rId15"/>
    <p:sldId id="269" r:id="rId16"/>
    <p:sldId id="263" r:id="rId17"/>
    <p:sldId id="262" r:id="rId18"/>
    <p:sldId id="270" r:id="rId19"/>
    <p:sldId id="271" r:id="rId20"/>
    <p:sldId id="272" r:id="rId21"/>
    <p:sldId id="273" r:id="rId22"/>
    <p:sldId id="276" r:id="rId23"/>
    <p:sldId id="277" r:id="rId24"/>
    <p:sldId id="27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4A5F0A-D696-462A-A370-96107155C219}" type="doc">
      <dgm:prSet loTypeId="urn:microsoft.com/office/officeart/2005/8/layout/vList3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C085630-A3B5-4287-B87C-0F92D45C03CA}">
      <dgm:prSet phldrT="[文本]"/>
      <dgm:spPr/>
      <dgm:t>
        <a:bodyPr/>
        <a:lstStyle/>
        <a:p>
          <a:r>
            <a:rPr lang="zh-CN" altLang="en-US" b="1" dirty="0" smtClean="0"/>
            <a:t>救死扶伤</a:t>
          </a:r>
          <a:endParaRPr lang="zh-CN" altLang="en-US" b="1" dirty="0"/>
        </a:p>
      </dgm:t>
    </dgm:pt>
    <dgm:pt modelId="{ADE87E8E-8B12-47B1-AF12-E187ED638F21}" type="parTrans" cxnId="{23E28C3F-2E2E-4A2D-84D8-F5369BA09BDB}">
      <dgm:prSet/>
      <dgm:spPr/>
      <dgm:t>
        <a:bodyPr/>
        <a:lstStyle/>
        <a:p>
          <a:endParaRPr lang="zh-CN" altLang="en-US"/>
        </a:p>
      </dgm:t>
    </dgm:pt>
    <dgm:pt modelId="{476FE37A-83C5-41CF-8B6F-50AB8679229B}" type="sibTrans" cxnId="{23E28C3F-2E2E-4A2D-84D8-F5369BA09BDB}">
      <dgm:prSet/>
      <dgm:spPr/>
      <dgm:t>
        <a:bodyPr/>
        <a:lstStyle/>
        <a:p>
          <a:endParaRPr lang="zh-CN" altLang="en-US"/>
        </a:p>
      </dgm:t>
    </dgm:pt>
    <dgm:pt modelId="{D3B7EA1B-0389-492C-A414-7F4C181CC90E}">
      <dgm:prSet phldrT="[文本]"/>
      <dgm:spPr/>
      <dgm:t>
        <a:bodyPr/>
        <a:lstStyle/>
        <a:p>
          <a:r>
            <a:rPr lang="zh-CN" altLang="en-US" b="1" dirty="0" smtClean="0"/>
            <a:t>教书育人</a:t>
          </a:r>
          <a:endParaRPr lang="zh-CN" altLang="en-US" b="1" dirty="0"/>
        </a:p>
      </dgm:t>
    </dgm:pt>
    <dgm:pt modelId="{8B48F776-B060-4D2E-8883-A233F6AD92B5}" type="parTrans" cxnId="{31373135-3EB2-4059-8D11-C3F91406DEE5}">
      <dgm:prSet/>
      <dgm:spPr/>
      <dgm:t>
        <a:bodyPr/>
        <a:lstStyle/>
        <a:p>
          <a:endParaRPr lang="zh-CN" altLang="en-US"/>
        </a:p>
      </dgm:t>
    </dgm:pt>
    <dgm:pt modelId="{3228C460-4ABB-4977-8CB7-0E0484845EB2}" type="sibTrans" cxnId="{31373135-3EB2-4059-8D11-C3F91406DEE5}">
      <dgm:prSet/>
      <dgm:spPr/>
      <dgm:t>
        <a:bodyPr/>
        <a:lstStyle/>
        <a:p>
          <a:endParaRPr lang="zh-CN" altLang="en-US"/>
        </a:p>
      </dgm:t>
    </dgm:pt>
    <dgm:pt modelId="{BA472DBA-36BB-4253-98BA-99D5AD8B39E0}">
      <dgm:prSet phldrT="[文本]"/>
      <dgm:spPr/>
      <dgm:t>
        <a:bodyPr/>
        <a:lstStyle/>
        <a:p>
          <a:r>
            <a:rPr lang="zh-CN" altLang="en-US" b="1" dirty="0" smtClean="0"/>
            <a:t>保家卫国</a:t>
          </a:r>
          <a:endParaRPr lang="zh-CN" altLang="en-US" b="1" dirty="0"/>
        </a:p>
      </dgm:t>
    </dgm:pt>
    <dgm:pt modelId="{D8C2158F-1AED-4E15-9FA3-CFC21C0B3ED3}" type="parTrans" cxnId="{CD162FBB-2A6D-4D95-B792-853D783EA5C6}">
      <dgm:prSet/>
      <dgm:spPr/>
      <dgm:t>
        <a:bodyPr/>
        <a:lstStyle/>
        <a:p>
          <a:endParaRPr lang="zh-CN" altLang="en-US"/>
        </a:p>
      </dgm:t>
    </dgm:pt>
    <dgm:pt modelId="{A7416A13-B3EB-4FB7-9FCF-F50050DD1EC6}" type="sibTrans" cxnId="{CD162FBB-2A6D-4D95-B792-853D783EA5C6}">
      <dgm:prSet/>
      <dgm:spPr/>
      <dgm:t>
        <a:bodyPr/>
        <a:lstStyle/>
        <a:p>
          <a:endParaRPr lang="zh-CN" altLang="en-US"/>
        </a:p>
      </dgm:t>
    </dgm:pt>
    <dgm:pt modelId="{68B098FF-6A83-47FD-9439-6AC47979C901}" type="pres">
      <dgm:prSet presAssocID="{D54A5F0A-D696-462A-A370-96107155C21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60FE0FE-A492-4FE2-A8A9-942E2052A962}" type="pres">
      <dgm:prSet presAssocID="{AC085630-A3B5-4287-B87C-0F92D45C03CA}" presName="composite" presStyleCnt="0"/>
      <dgm:spPr/>
    </dgm:pt>
    <dgm:pt modelId="{A3F276D2-D597-4CD5-BFA7-BA4BB4B3DFA7}" type="pres">
      <dgm:prSet presAssocID="{AC085630-A3B5-4287-B87C-0F92D45C03CA}" presName="imgShp" presStyleLbl="fgImgPlace1" presStyleIdx="0" presStyleCnt="3" custScaleX="248921" custScaleY="248979" custLinFactNeighborX="11356" custLinFactNeighborY="-15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012948B4-493F-433F-AA61-C2B4AF108601}" type="pres">
      <dgm:prSet presAssocID="{AC085630-A3B5-4287-B87C-0F92D45C03CA}" presName="txShp" presStyleLbl="node1" presStyleIdx="0" presStyleCnt="3" custScaleY="143461" custLinFactNeighborX="11397" custLinFactNeighborY="-43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5DA2D3-A7ED-463B-B2E8-DF4A9F801287}" type="pres">
      <dgm:prSet presAssocID="{476FE37A-83C5-41CF-8B6F-50AB8679229B}" presName="spacing" presStyleCnt="0"/>
      <dgm:spPr/>
    </dgm:pt>
    <dgm:pt modelId="{DFD92F2B-5AAB-48F1-B4D7-556E9CA4B9B1}" type="pres">
      <dgm:prSet presAssocID="{D3B7EA1B-0389-492C-A414-7F4C181CC90E}" presName="composite" presStyleCnt="0"/>
      <dgm:spPr/>
    </dgm:pt>
    <dgm:pt modelId="{D8F4BD68-C9F0-4CA6-9D3A-35CC196C8BB6}" type="pres">
      <dgm:prSet presAssocID="{D3B7EA1B-0389-492C-A414-7F4C181CC90E}" presName="imgShp" presStyleLbl="fgImgPlace1" presStyleIdx="1" presStyleCnt="3" custScaleX="241428" custScaleY="256813" custLinFactNeighborX="-6620" custLinFactNeighborY="-371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DFDC27A-DDD1-419A-B35B-AD8E7FB3D125}" type="pres">
      <dgm:prSet presAssocID="{D3B7EA1B-0389-492C-A414-7F4C181CC90E}" presName="txShp" presStyleLbl="node1" presStyleIdx="1" presStyleCnt="3" custScaleY="166691" custLinFactNeighborX="10718" custLinFactNeighborY="-18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C42111-6591-4620-A836-CBFAF99E1B8C}" type="pres">
      <dgm:prSet presAssocID="{3228C460-4ABB-4977-8CB7-0E0484845EB2}" presName="spacing" presStyleCnt="0"/>
      <dgm:spPr/>
    </dgm:pt>
    <dgm:pt modelId="{3D0158C5-22F1-4AC9-9DEA-9B094E7B21F4}" type="pres">
      <dgm:prSet presAssocID="{BA472DBA-36BB-4253-98BA-99D5AD8B39E0}" presName="composite" presStyleCnt="0"/>
      <dgm:spPr/>
    </dgm:pt>
    <dgm:pt modelId="{88DE33F1-9A82-491A-9BB7-9D036A2516B5}" type="pres">
      <dgm:prSet presAssocID="{BA472DBA-36BB-4253-98BA-99D5AD8B39E0}" presName="imgShp" presStyleLbl="fgImgPlace1" presStyleIdx="2" presStyleCnt="3" custScaleX="278109" custScaleY="28029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t>
        <a:bodyPr/>
        <a:lstStyle/>
        <a:p>
          <a:endParaRPr lang="zh-CN" altLang="en-US"/>
        </a:p>
      </dgm:t>
    </dgm:pt>
    <dgm:pt modelId="{949FA505-7397-4909-8DC2-B94EE0EF3DA6}" type="pres">
      <dgm:prSet presAssocID="{BA472DBA-36BB-4253-98BA-99D5AD8B39E0}" presName="txShp" presStyleLbl="node1" presStyleIdx="2" presStyleCnt="3" custScaleY="132398" custLinFactNeighborX="12768" custLinFactNeighborY="-284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C211A-7CE9-4764-B108-21EDE14F13BE}" type="presOf" srcId="{D54A5F0A-D696-462A-A370-96107155C219}" destId="{68B098FF-6A83-47FD-9439-6AC47979C901}" srcOrd="0" destOrd="0" presId="urn:microsoft.com/office/officeart/2005/8/layout/vList3"/>
    <dgm:cxn modelId="{23E28C3F-2E2E-4A2D-84D8-F5369BA09BDB}" srcId="{D54A5F0A-D696-462A-A370-96107155C219}" destId="{AC085630-A3B5-4287-B87C-0F92D45C03CA}" srcOrd="0" destOrd="0" parTransId="{ADE87E8E-8B12-47B1-AF12-E187ED638F21}" sibTransId="{476FE37A-83C5-41CF-8B6F-50AB8679229B}"/>
    <dgm:cxn modelId="{F0B19484-9E39-4041-B92D-BEEC2FAAD44D}" type="presOf" srcId="{BA472DBA-36BB-4253-98BA-99D5AD8B39E0}" destId="{949FA505-7397-4909-8DC2-B94EE0EF3DA6}" srcOrd="0" destOrd="0" presId="urn:microsoft.com/office/officeart/2005/8/layout/vList3"/>
    <dgm:cxn modelId="{CDD7AFA2-6F46-44D8-907B-D16007B6B16A}" type="presOf" srcId="{D3B7EA1B-0389-492C-A414-7F4C181CC90E}" destId="{0DFDC27A-DDD1-419A-B35B-AD8E7FB3D125}" srcOrd="0" destOrd="0" presId="urn:microsoft.com/office/officeart/2005/8/layout/vList3"/>
    <dgm:cxn modelId="{31373135-3EB2-4059-8D11-C3F91406DEE5}" srcId="{D54A5F0A-D696-462A-A370-96107155C219}" destId="{D3B7EA1B-0389-492C-A414-7F4C181CC90E}" srcOrd="1" destOrd="0" parTransId="{8B48F776-B060-4D2E-8883-A233F6AD92B5}" sibTransId="{3228C460-4ABB-4977-8CB7-0E0484845EB2}"/>
    <dgm:cxn modelId="{CD162FBB-2A6D-4D95-B792-853D783EA5C6}" srcId="{D54A5F0A-D696-462A-A370-96107155C219}" destId="{BA472DBA-36BB-4253-98BA-99D5AD8B39E0}" srcOrd="2" destOrd="0" parTransId="{D8C2158F-1AED-4E15-9FA3-CFC21C0B3ED3}" sibTransId="{A7416A13-B3EB-4FB7-9FCF-F50050DD1EC6}"/>
    <dgm:cxn modelId="{EC1C0192-378A-487B-894A-5F24C52DF598}" type="presOf" srcId="{AC085630-A3B5-4287-B87C-0F92D45C03CA}" destId="{012948B4-493F-433F-AA61-C2B4AF108601}" srcOrd="0" destOrd="0" presId="urn:microsoft.com/office/officeart/2005/8/layout/vList3"/>
    <dgm:cxn modelId="{A4DE0B3F-0431-40AF-A089-20BB35FA6F42}" type="presParOf" srcId="{68B098FF-6A83-47FD-9439-6AC47979C901}" destId="{360FE0FE-A492-4FE2-A8A9-942E2052A962}" srcOrd="0" destOrd="0" presId="urn:microsoft.com/office/officeart/2005/8/layout/vList3"/>
    <dgm:cxn modelId="{05FAA510-37F3-4280-B454-99D1341ECD19}" type="presParOf" srcId="{360FE0FE-A492-4FE2-A8A9-942E2052A962}" destId="{A3F276D2-D597-4CD5-BFA7-BA4BB4B3DFA7}" srcOrd="0" destOrd="0" presId="urn:microsoft.com/office/officeart/2005/8/layout/vList3"/>
    <dgm:cxn modelId="{A8A7FA1A-AD9E-40A6-9533-8A03FBA20C28}" type="presParOf" srcId="{360FE0FE-A492-4FE2-A8A9-942E2052A962}" destId="{012948B4-493F-433F-AA61-C2B4AF108601}" srcOrd="1" destOrd="0" presId="urn:microsoft.com/office/officeart/2005/8/layout/vList3"/>
    <dgm:cxn modelId="{3E3D1A0B-5D41-4423-8158-80307232F52D}" type="presParOf" srcId="{68B098FF-6A83-47FD-9439-6AC47979C901}" destId="{D05DA2D3-A7ED-463B-B2E8-DF4A9F801287}" srcOrd="1" destOrd="0" presId="urn:microsoft.com/office/officeart/2005/8/layout/vList3"/>
    <dgm:cxn modelId="{4BB7A82D-FDE8-4E2E-9C7E-27E15FCFFCD9}" type="presParOf" srcId="{68B098FF-6A83-47FD-9439-6AC47979C901}" destId="{DFD92F2B-5AAB-48F1-B4D7-556E9CA4B9B1}" srcOrd="2" destOrd="0" presId="urn:microsoft.com/office/officeart/2005/8/layout/vList3"/>
    <dgm:cxn modelId="{FE7A268A-EDE3-402C-BF87-80E6E0C62A2A}" type="presParOf" srcId="{DFD92F2B-5AAB-48F1-B4D7-556E9CA4B9B1}" destId="{D8F4BD68-C9F0-4CA6-9D3A-35CC196C8BB6}" srcOrd="0" destOrd="0" presId="urn:microsoft.com/office/officeart/2005/8/layout/vList3"/>
    <dgm:cxn modelId="{EBE904E8-7A70-4D5C-BC79-397266B933BB}" type="presParOf" srcId="{DFD92F2B-5AAB-48F1-B4D7-556E9CA4B9B1}" destId="{0DFDC27A-DDD1-419A-B35B-AD8E7FB3D125}" srcOrd="1" destOrd="0" presId="urn:microsoft.com/office/officeart/2005/8/layout/vList3"/>
    <dgm:cxn modelId="{1AD5FE25-860F-432A-95DF-A50994752897}" type="presParOf" srcId="{68B098FF-6A83-47FD-9439-6AC47979C901}" destId="{D9C42111-6591-4620-A836-CBFAF99E1B8C}" srcOrd="3" destOrd="0" presId="urn:microsoft.com/office/officeart/2005/8/layout/vList3"/>
    <dgm:cxn modelId="{AB9B81C4-CA90-492B-8D1E-65647A2F3EE8}" type="presParOf" srcId="{68B098FF-6A83-47FD-9439-6AC47979C901}" destId="{3D0158C5-22F1-4AC9-9DEA-9B094E7B21F4}" srcOrd="4" destOrd="0" presId="urn:microsoft.com/office/officeart/2005/8/layout/vList3"/>
    <dgm:cxn modelId="{78767678-9B85-4B39-9943-BAD2CD4966AF}" type="presParOf" srcId="{3D0158C5-22F1-4AC9-9DEA-9B094E7B21F4}" destId="{88DE33F1-9A82-491A-9BB7-9D036A2516B5}" srcOrd="0" destOrd="0" presId="urn:microsoft.com/office/officeart/2005/8/layout/vList3"/>
    <dgm:cxn modelId="{B987D3B1-486A-4950-BA72-A97DC84D3FAE}" type="presParOf" srcId="{3D0158C5-22F1-4AC9-9DEA-9B094E7B21F4}" destId="{949FA505-7397-4909-8DC2-B94EE0EF3D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978CC4-DC87-4A55-BE13-F96E01A57A39}" type="doc">
      <dgm:prSet loTypeId="urn:microsoft.com/office/officeart/2008/layout/RadialCluster" loCatId="relationship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340679BD-8D17-4BD9-AC38-86F30CE83BB1}">
      <dgm:prSet phldrT="[文本]"/>
      <dgm:spPr/>
      <dgm:t>
        <a:bodyPr/>
        <a:lstStyle/>
        <a:p>
          <a:r>
            <a:rPr lang="zh-CN" altLang="en-US" dirty="0" smtClean="0"/>
            <a:t>重要性</a:t>
          </a:r>
          <a:endParaRPr lang="zh-CN" altLang="en-US" dirty="0"/>
        </a:p>
      </dgm:t>
    </dgm:pt>
    <dgm:pt modelId="{4870464C-1173-4A83-8D37-FC61242A62B3}" type="parTrans" cxnId="{9DD3734A-3D29-4872-A94A-FB695AAE4F0E}">
      <dgm:prSet/>
      <dgm:spPr/>
      <dgm:t>
        <a:bodyPr/>
        <a:lstStyle/>
        <a:p>
          <a:endParaRPr lang="zh-CN" altLang="en-US"/>
        </a:p>
      </dgm:t>
    </dgm:pt>
    <dgm:pt modelId="{D4300F7E-D9E1-430B-975D-80C18F80AEFA}" type="sibTrans" cxnId="{9DD3734A-3D29-4872-A94A-FB695AAE4F0E}">
      <dgm:prSet/>
      <dgm:spPr/>
      <dgm:t>
        <a:bodyPr/>
        <a:lstStyle/>
        <a:p>
          <a:endParaRPr lang="zh-CN" altLang="en-US"/>
        </a:p>
      </dgm:t>
    </dgm:pt>
    <dgm:pt modelId="{30682F2D-9E89-43B4-BB01-D86135A91076}">
      <dgm:prSet phldrT="[文本]"/>
      <dgm:spPr/>
      <dgm:t>
        <a:bodyPr/>
        <a:lstStyle/>
        <a:p>
          <a:r>
            <a:rPr lang="zh-CN" altLang="en-US" dirty="0" smtClean="0"/>
            <a:t>一个人能否得到他人的喜爱、信任与尊重，能否在未来的社会生活中胜任工作，取得成就，责任感都是重要的前提。</a:t>
          </a:r>
          <a:endParaRPr lang="zh-CN" altLang="en-US" dirty="0"/>
        </a:p>
      </dgm:t>
    </dgm:pt>
    <dgm:pt modelId="{4C64A646-4F77-46FE-B375-31E3D883CB7E}" type="parTrans" cxnId="{E634D8D8-F6ED-4A65-B521-F472571119B8}">
      <dgm:prSet/>
      <dgm:spPr/>
      <dgm:t>
        <a:bodyPr/>
        <a:lstStyle/>
        <a:p>
          <a:endParaRPr lang="zh-CN" altLang="en-US"/>
        </a:p>
      </dgm:t>
    </dgm:pt>
    <dgm:pt modelId="{A6E3EC8A-FF21-4F1B-A7A7-69797AB1F975}" type="sibTrans" cxnId="{E634D8D8-F6ED-4A65-B521-F472571119B8}">
      <dgm:prSet/>
      <dgm:spPr/>
      <dgm:t>
        <a:bodyPr/>
        <a:lstStyle/>
        <a:p>
          <a:endParaRPr lang="zh-CN" altLang="en-US"/>
        </a:p>
      </dgm:t>
    </dgm:pt>
    <dgm:pt modelId="{7F02D27E-3983-4A2E-8FD1-BCAA5AE5A809}">
      <dgm:prSet phldrT="[文本]"/>
      <dgm:spPr/>
      <dgm:t>
        <a:bodyPr/>
        <a:lstStyle/>
        <a:p>
          <a:r>
            <a:rPr lang="zh-CN" altLang="en-US" dirty="0" smtClean="0"/>
            <a:t>一个人责任感的有与无、强与弱，是他品德与素质高下的重要标志。</a:t>
          </a:r>
          <a:endParaRPr lang="zh-CN" altLang="en-US" dirty="0"/>
        </a:p>
      </dgm:t>
    </dgm:pt>
    <dgm:pt modelId="{A1366F7E-3930-43E0-81E1-0B4E84F6E314}" type="parTrans" cxnId="{F1D3E8F6-DBBA-49E9-89D3-4BC3D81C0D14}">
      <dgm:prSet/>
      <dgm:spPr/>
      <dgm:t>
        <a:bodyPr/>
        <a:lstStyle/>
        <a:p>
          <a:endParaRPr lang="zh-CN" altLang="en-US"/>
        </a:p>
      </dgm:t>
    </dgm:pt>
    <dgm:pt modelId="{486F2F75-6D5E-4542-A29E-34959ED3013B}" type="sibTrans" cxnId="{F1D3E8F6-DBBA-49E9-89D3-4BC3D81C0D14}">
      <dgm:prSet/>
      <dgm:spPr/>
      <dgm:t>
        <a:bodyPr/>
        <a:lstStyle/>
        <a:p>
          <a:endParaRPr lang="zh-CN" altLang="en-US"/>
        </a:p>
      </dgm:t>
    </dgm:pt>
    <dgm:pt modelId="{449ACF5A-BA9E-46CF-A2DC-3CA9019D5FCA}" type="pres">
      <dgm:prSet presAssocID="{1F978CC4-DC87-4A55-BE13-F96E01A57A3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6D4E6CE-2DC3-4471-B0F7-7CFCFC0F2BFD}" type="pres">
      <dgm:prSet presAssocID="{340679BD-8D17-4BD9-AC38-86F30CE83BB1}" presName="singleCycle" presStyleCnt="0"/>
      <dgm:spPr/>
      <dgm:t>
        <a:bodyPr/>
        <a:lstStyle/>
        <a:p>
          <a:endParaRPr lang="zh-CN" altLang="en-US"/>
        </a:p>
      </dgm:t>
    </dgm:pt>
    <dgm:pt modelId="{3D6B71A9-D91B-4B9E-99ED-51256A70F89A}" type="pres">
      <dgm:prSet presAssocID="{340679BD-8D17-4BD9-AC38-86F30CE83BB1}" presName="singleCenter" presStyleLbl="node1" presStyleIdx="0" presStyleCnt="3" custScaleX="165168" custLinFactNeighborX="-3131" custLinFactNeighborY="-35056">
        <dgm:presLayoutVars>
          <dgm:chMax val="7"/>
          <dgm:chPref val="7"/>
        </dgm:presLayoutVars>
      </dgm:prSet>
      <dgm:spPr/>
      <dgm:t>
        <a:bodyPr/>
        <a:lstStyle/>
        <a:p>
          <a:endParaRPr lang="zh-CN" altLang="en-US"/>
        </a:p>
      </dgm:t>
    </dgm:pt>
    <dgm:pt modelId="{8137E62D-18ED-411F-B1D3-41718EA47F39}" type="pres">
      <dgm:prSet presAssocID="{4C64A646-4F77-46FE-B375-31E3D883CB7E}" presName="Name56" presStyleLbl="parChTrans1D2" presStyleIdx="0" presStyleCnt="2"/>
      <dgm:spPr/>
      <dgm:t>
        <a:bodyPr/>
        <a:lstStyle/>
        <a:p>
          <a:endParaRPr lang="zh-CN" altLang="en-US"/>
        </a:p>
      </dgm:t>
    </dgm:pt>
    <dgm:pt modelId="{F37E5A4C-A5C5-4534-AB5F-EEB7CB45BFA3}" type="pres">
      <dgm:prSet presAssocID="{30682F2D-9E89-43B4-BB01-D86135A91076}" presName="text0" presStyleLbl="node1" presStyleIdx="1" presStyleCnt="3" custScaleX="388483" custScaleY="209444" custRadScaleRad="132174" custRadScaleInc="1340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8EF5E1-15DE-4916-B29B-D2DD2EBE60BF}" type="pres">
      <dgm:prSet presAssocID="{A1366F7E-3930-43E0-81E1-0B4E84F6E314}" presName="Name56" presStyleLbl="parChTrans1D2" presStyleIdx="1" presStyleCnt="2"/>
      <dgm:spPr/>
      <dgm:t>
        <a:bodyPr/>
        <a:lstStyle/>
        <a:p>
          <a:endParaRPr lang="zh-CN" altLang="en-US"/>
        </a:p>
      </dgm:t>
    </dgm:pt>
    <dgm:pt modelId="{791D0890-29BA-45A5-9C26-E1FEE64F9E0D}" type="pres">
      <dgm:prSet presAssocID="{7F02D27E-3983-4A2E-8FD1-BCAA5AE5A809}" presName="text0" presStyleLbl="node1" presStyleIdx="2" presStyleCnt="3" custScaleX="359095" custScaleY="232447" custRadScaleRad="120612" custRadScaleInc="630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2219B6-B924-4812-93C1-D604BC399ACA}" type="presOf" srcId="{4C64A646-4F77-46FE-B375-31E3D883CB7E}" destId="{8137E62D-18ED-411F-B1D3-41718EA47F39}" srcOrd="0" destOrd="0" presId="urn:microsoft.com/office/officeart/2008/layout/RadialCluster"/>
    <dgm:cxn modelId="{FEDB61E9-0C85-4DF9-86E5-D0BC91125CFB}" type="presOf" srcId="{30682F2D-9E89-43B4-BB01-D86135A91076}" destId="{F37E5A4C-A5C5-4534-AB5F-EEB7CB45BFA3}" srcOrd="0" destOrd="0" presId="urn:microsoft.com/office/officeart/2008/layout/RadialCluster"/>
    <dgm:cxn modelId="{1A5772E9-3509-4DBC-9529-F069810FBC56}" type="presOf" srcId="{7F02D27E-3983-4A2E-8FD1-BCAA5AE5A809}" destId="{791D0890-29BA-45A5-9C26-E1FEE64F9E0D}" srcOrd="0" destOrd="0" presId="urn:microsoft.com/office/officeart/2008/layout/RadialCluster"/>
    <dgm:cxn modelId="{D1D04D21-DD75-4A7C-B165-B39E8C5D3300}" type="presOf" srcId="{1F978CC4-DC87-4A55-BE13-F96E01A57A39}" destId="{449ACF5A-BA9E-46CF-A2DC-3CA9019D5FCA}" srcOrd="0" destOrd="0" presId="urn:microsoft.com/office/officeart/2008/layout/RadialCluster"/>
    <dgm:cxn modelId="{6EE27864-FD3B-4C5A-8A67-2D73CF6DA520}" type="presOf" srcId="{A1366F7E-3930-43E0-81E1-0B4E84F6E314}" destId="{A28EF5E1-15DE-4916-B29B-D2DD2EBE60BF}" srcOrd="0" destOrd="0" presId="urn:microsoft.com/office/officeart/2008/layout/RadialCluster"/>
    <dgm:cxn modelId="{F1D3E8F6-DBBA-49E9-89D3-4BC3D81C0D14}" srcId="{340679BD-8D17-4BD9-AC38-86F30CE83BB1}" destId="{7F02D27E-3983-4A2E-8FD1-BCAA5AE5A809}" srcOrd="1" destOrd="0" parTransId="{A1366F7E-3930-43E0-81E1-0B4E84F6E314}" sibTransId="{486F2F75-6D5E-4542-A29E-34959ED3013B}"/>
    <dgm:cxn modelId="{1C671765-89CD-423A-B854-ACCD9B2554D4}" type="presOf" srcId="{340679BD-8D17-4BD9-AC38-86F30CE83BB1}" destId="{3D6B71A9-D91B-4B9E-99ED-51256A70F89A}" srcOrd="0" destOrd="0" presId="urn:microsoft.com/office/officeart/2008/layout/RadialCluster"/>
    <dgm:cxn modelId="{E634D8D8-F6ED-4A65-B521-F472571119B8}" srcId="{340679BD-8D17-4BD9-AC38-86F30CE83BB1}" destId="{30682F2D-9E89-43B4-BB01-D86135A91076}" srcOrd="0" destOrd="0" parTransId="{4C64A646-4F77-46FE-B375-31E3D883CB7E}" sibTransId="{A6E3EC8A-FF21-4F1B-A7A7-69797AB1F975}"/>
    <dgm:cxn modelId="{9DD3734A-3D29-4872-A94A-FB695AAE4F0E}" srcId="{1F978CC4-DC87-4A55-BE13-F96E01A57A39}" destId="{340679BD-8D17-4BD9-AC38-86F30CE83BB1}" srcOrd="0" destOrd="0" parTransId="{4870464C-1173-4A83-8D37-FC61242A62B3}" sibTransId="{D4300F7E-D9E1-430B-975D-80C18F80AEFA}"/>
    <dgm:cxn modelId="{0537B1D7-9C59-4201-B545-72E5342FD4E5}" type="presParOf" srcId="{449ACF5A-BA9E-46CF-A2DC-3CA9019D5FCA}" destId="{46D4E6CE-2DC3-4471-B0F7-7CFCFC0F2BFD}" srcOrd="0" destOrd="0" presId="urn:microsoft.com/office/officeart/2008/layout/RadialCluster"/>
    <dgm:cxn modelId="{65B5ED4B-D018-4CD4-B916-79E10D0326F6}" type="presParOf" srcId="{46D4E6CE-2DC3-4471-B0F7-7CFCFC0F2BFD}" destId="{3D6B71A9-D91B-4B9E-99ED-51256A70F89A}" srcOrd="0" destOrd="0" presId="urn:microsoft.com/office/officeart/2008/layout/RadialCluster"/>
    <dgm:cxn modelId="{843D5DBC-871C-4E9E-9BD9-58DBA8066DBD}" type="presParOf" srcId="{46D4E6CE-2DC3-4471-B0F7-7CFCFC0F2BFD}" destId="{8137E62D-18ED-411F-B1D3-41718EA47F39}" srcOrd="1" destOrd="0" presId="urn:microsoft.com/office/officeart/2008/layout/RadialCluster"/>
    <dgm:cxn modelId="{789F2EFD-05F0-4B22-9E9C-6FC5C8A1DA8E}" type="presParOf" srcId="{46D4E6CE-2DC3-4471-B0F7-7CFCFC0F2BFD}" destId="{F37E5A4C-A5C5-4534-AB5F-EEB7CB45BFA3}" srcOrd="2" destOrd="0" presId="urn:microsoft.com/office/officeart/2008/layout/RadialCluster"/>
    <dgm:cxn modelId="{E7C7A54A-46F2-42B1-8EA3-5214D3EE7C1E}" type="presParOf" srcId="{46D4E6CE-2DC3-4471-B0F7-7CFCFC0F2BFD}" destId="{A28EF5E1-15DE-4916-B29B-D2DD2EBE60BF}" srcOrd="3" destOrd="0" presId="urn:microsoft.com/office/officeart/2008/layout/RadialCluster"/>
    <dgm:cxn modelId="{610C99B8-45C2-433C-9BE6-5B54EF0AB4A6}" type="presParOf" srcId="{46D4E6CE-2DC3-4471-B0F7-7CFCFC0F2BFD}" destId="{791D0890-29BA-45A5-9C26-E1FEE64F9E0D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948B4-493F-433F-AA61-C2B4AF108601}">
      <dsp:nvSpPr>
        <dsp:cNvPr id="0" name=""/>
        <dsp:cNvSpPr/>
      </dsp:nvSpPr>
      <dsp:spPr>
        <a:xfrm rot="10800000">
          <a:off x="1255104" y="201128"/>
          <a:ext cx="2729463" cy="5913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178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救死扶伤</a:t>
          </a:r>
          <a:endParaRPr lang="zh-CN" altLang="en-US" sz="1800" b="1" kern="1200" dirty="0"/>
        </a:p>
      </dsp:txBody>
      <dsp:txXfrm rot="10800000">
        <a:off x="1402951" y="201128"/>
        <a:ext cx="2581616" cy="591388"/>
      </dsp:txXfrm>
    </dsp:sp>
    <dsp:sp modelId="{A3F276D2-D597-4CD5-BFA7-BA4BB4B3DFA7}">
      <dsp:nvSpPr>
        <dsp:cNvPr id="0" name=""/>
        <dsp:cNvSpPr/>
      </dsp:nvSpPr>
      <dsp:spPr>
        <a:xfrm>
          <a:off x="477777" y="744"/>
          <a:ext cx="1026125" cy="102636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DFDC27A-DDD1-419A-B35B-AD8E7FB3D125}">
      <dsp:nvSpPr>
        <dsp:cNvPr id="0" name=""/>
        <dsp:cNvSpPr/>
      </dsp:nvSpPr>
      <dsp:spPr>
        <a:xfrm rot="10800000">
          <a:off x="1228849" y="1329048"/>
          <a:ext cx="2729463" cy="687149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17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/>
            <a:t>教书育人</a:t>
          </a:r>
          <a:endParaRPr lang="zh-CN" altLang="en-US" sz="1700" b="1" kern="1200" dirty="0"/>
        </a:p>
      </dsp:txBody>
      <dsp:txXfrm rot="10800000">
        <a:off x="1400636" y="1329048"/>
        <a:ext cx="2557676" cy="687149"/>
      </dsp:txXfrm>
    </dsp:sp>
    <dsp:sp modelId="{D8F4BD68-C9F0-4CA6-9D3A-35CC196C8BB6}">
      <dsp:nvSpPr>
        <dsp:cNvPr id="0" name=""/>
        <dsp:cNvSpPr/>
      </dsp:nvSpPr>
      <dsp:spPr>
        <a:xfrm>
          <a:off x="411397" y="1135461"/>
          <a:ext cx="995236" cy="105865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49FA505-7397-4909-8DC2-B94EE0EF3DA6}">
      <dsp:nvSpPr>
        <dsp:cNvPr id="0" name=""/>
        <dsp:cNvSpPr/>
      </dsp:nvSpPr>
      <dsp:spPr>
        <a:xfrm rot="10800000">
          <a:off x="1322605" y="2520064"/>
          <a:ext cx="2729463" cy="545783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17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/>
            <a:t>保家卫国</a:t>
          </a:r>
          <a:endParaRPr lang="zh-CN" altLang="en-US" sz="1700" b="1" kern="1200" dirty="0"/>
        </a:p>
      </dsp:txBody>
      <dsp:txXfrm rot="10800000">
        <a:off x="1459051" y="2520064"/>
        <a:ext cx="2593017" cy="545783"/>
      </dsp:txXfrm>
    </dsp:sp>
    <dsp:sp modelId="{88DE33F1-9A82-491A-9BB7-9D036A2516B5}">
      <dsp:nvSpPr>
        <dsp:cNvPr id="0" name=""/>
        <dsp:cNvSpPr/>
      </dsp:nvSpPr>
      <dsp:spPr>
        <a:xfrm>
          <a:off x="400884" y="2332504"/>
          <a:ext cx="1146446" cy="115544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6B71A9-D91B-4B9E-99ED-51256A70F89A}">
      <dsp:nvSpPr>
        <dsp:cNvPr id="0" name=""/>
        <dsp:cNvSpPr/>
      </dsp:nvSpPr>
      <dsp:spPr>
        <a:xfrm>
          <a:off x="2880283" y="264333"/>
          <a:ext cx="2242632" cy="135778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重要性</a:t>
          </a:r>
          <a:endParaRPr lang="zh-CN" altLang="en-US" sz="3500" kern="1200" dirty="0"/>
        </a:p>
      </dsp:txBody>
      <dsp:txXfrm>
        <a:off x="2946565" y="330615"/>
        <a:ext cx="2110068" cy="1225224"/>
      </dsp:txXfrm>
    </dsp:sp>
    <dsp:sp modelId="{8137E62D-18ED-411F-B1D3-41718EA47F39}">
      <dsp:nvSpPr>
        <dsp:cNvPr id="0" name=""/>
        <dsp:cNvSpPr/>
      </dsp:nvSpPr>
      <dsp:spPr>
        <a:xfrm rot="2934512">
          <a:off x="4399309" y="2049488"/>
          <a:ext cx="11341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34105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7E5A4C-A5C5-4534-AB5F-EEB7CB45BFA3}">
      <dsp:nvSpPr>
        <dsp:cNvPr id="0" name=""/>
        <dsp:cNvSpPr/>
      </dsp:nvSpPr>
      <dsp:spPr>
        <a:xfrm>
          <a:off x="4402835" y="2476853"/>
          <a:ext cx="3534101" cy="190535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一个人能否得到他人的喜爱、信任与尊重，能否在未来的社会生活中胜任工作，取得成就，责任感都是重要的前提。</a:t>
          </a:r>
          <a:endParaRPr lang="zh-CN" altLang="en-US" sz="1900" kern="1200" dirty="0"/>
        </a:p>
      </dsp:txBody>
      <dsp:txXfrm>
        <a:off x="4495847" y="2569865"/>
        <a:ext cx="3348077" cy="1719326"/>
      </dsp:txXfrm>
    </dsp:sp>
    <dsp:sp modelId="{A28EF5E1-15DE-4916-B29B-D2DD2EBE60BF}">
      <dsp:nvSpPr>
        <dsp:cNvPr id="0" name=""/>
        <dsp:cNvSpPr/>
      </dsp:nvSpPr>
      <dsp:spPr>
        <a:xfrm rot="7485770">
          <a:off x="2835366" y="1985768"/>
          <a:ext cx="88530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5302" y="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1D0890-29BA-45A5-9C26-E1FEE64F9E0D}">
      <dsp:nvSpPr>
        <dsp:cNvPr id="0" name=""/>
        <dsp:cNvSpPr/>
      </dsp:nvSpPr>
      <dsp:spPr>
        <a:xfrm>
          <a:off x="658418" y="2349415"/>
          <a:ext cx="3266753" cy="21146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一个人责任感的有与无、强与弱，是他品德与素质高下的重要标志。</a:t>
          </a:r>
          <a:endParaRPr lang="zh-CN" altLang="en-US" sz="2300" kern="1200" dirty="0"/>
        </a:p>
      </dsp:txBody>
      <dsp:txXfrm>
        <a:off x="761645" y="2452642"/>
        <a:ext cx="3060299" cy="1908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C6AA9-88E9-4CB4-9214-2BC41ED74CFB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816E0-C988-485A-98EF-D52719F008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28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71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19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7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DEDFD-1409-41F4-9BF7-0F043B084CD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6045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AB31E-BB65-4A66-AC31-5D403AE3B26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54841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D71E6-0EB8-4FF7-A3C9-BC61CB7BAC0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83135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9F86C-F310-4025-B7D1-0F5B3D09A93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88366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A9F3B-AAB0-47F8-BCBE-6A5E522C42C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34991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708F8-6A77-4859-A384-064817E528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63663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23725-DA8A-4354-85D7-A1CB3A4EECC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92764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2A685-A811-4026-83CB-97B62DEE1D3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99439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67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27F51-F7CE-40CB-8351-D6A1DB7033D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8392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8A7BB-0917-4C6E-8B2D-7F16C2336B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2139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2D4F3-78D7-464A-85FF-3D3C74AD69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283285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8ED22-37AF-4804-8863-E5DC8C7B829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0992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767AF-71E8-45AA-A02E-395A1FCBA3C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956580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BC0C5-8A0A-4961-BC73-10C35952733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01366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6985A-1581-48EC-8495-18F895CCD8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5226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0E057-35C3-4125-9769-C96D49B1837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73507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5F225-0544-400B-A100-653FEDC0B5A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87152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FD986-CADC-498F-9936-9FBA0256C16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065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038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3FF4E-9505-47AF-AA55-06FE8C7E59D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932142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B4E77-BB80-4877-9685-95A2F1A8DB2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118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2D7C-C41E-4967-A57B-9476529FF3B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192160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DDF7D-3006-4EAE-B9AD-FAEC57BB971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802322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C55424D-BF62-4C44-A265-146C550B1AB7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B42EA42-5625-4FAE-A7E8-21D7FABF7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82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FFEDE18-7719-469D-8E6F-F94B1E9B2962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85024DE-A161-4944-8099-27207262F1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135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E8A53B-35EA-40CC-AEEE-E5E3ACC5BFEA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3980776-718E-4FBE-894E-1AF74B9BFA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1999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D2C548A-A19F-4981-8276-AFF1A2FB9BCB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DF45B71-E55B-4765-A100-08DE979229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175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EF9DF55-A851-420B-A798-9BA0395B6F6E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A41984F-E99F-4170-A3A2-48E8252E16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1171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50F8F9D-FF6B-4CA5-95FE-25F045E2649E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BEE7A7A-7DB1-4FC8-965D-FE3FB1173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769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D6D4BCF-FB79-4340-91FF-F7BB1C7CF5EC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C00E5A6-272A-4F88-896F-7DF9CC65E4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5407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7B41A65-4566-49BA-96DD-BC6A7568900B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397981E-AB84-4086-9420-025FC3BFB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172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B0AC03C-36F9-4CF4-A708-BA83624DC65B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55783FD-198A-401C-9EEC-2E6D76209E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651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BBFAD94-FE14-4ABD-AC16-DD22ECB754B0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CBC5D37-C39A-4D20-A588-5C31DD9BE5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192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5E7F7F6-8C71-450B-9024-2A9690691BA1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72D0B6A-F18E-46D8-AA7E-ACE9B3FFCB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1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06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16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424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8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1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PG_cd6860_0010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8456E8BF-D577-43C6-A1EF-075A084A3928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A000D14A-2361-4885-A520-E5184C8956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未标题-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3BF83AF-1784-48D0-860B-E4424FFA8B1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未标题-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F8AD0B8-3625-47BD-8827-0FB39D657AD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7FEED72A-D742-4145-BABB-AF691D3CDE7D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09B4F365-C59B-435D-8DF4-BE96969FB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1470025"/>
          </a:xfrm>
        </p:spPr>
        <p:txBody>
          <a:bodyPr/>
          <a:lstStyle/>
          <a:p>
            <a:r>
              <a:rPr lang="en-US" altLang="zh-CN" sz="4800" dirty="0" smtClean="0"/>
              <a:t>1.3</a:t>
            </a:r>
            <a:r>
              <a:rPr lang="zh-CN" altLang="en-US" sz="4800" dirty="0" smtClean="0"/>
              <a:t>自我负责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3140968"/>
            <a:ext cx="6400800" cy="1752600"/>
          </a:xfrm>
        </p:spPr>
        <p:txBody>
          <a:bodyPr/>
          <a:lstStyle/>
          <a:p>
            <a:r>
              <a:rPr lang="zh-CN" altLang="en-US" dirty="0" smtClean="0"/>
              <a:t>主题词：责任感、责任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68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74192"/>
            <a:ext cx="734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、对他人的责任：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关心爱护和帮助他人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2800" b="1" dirty="0" smtClean="0"/>
              <a:t>（他人主要指父母、师长、同学、朋友，一切关心和爱护我们的人）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94" y="2276872"/>
            <a:ext cx="3888432" cy="4176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276872"/>
            <a:ext cx="374441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3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0368" y="919901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、对集体的责任：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为集体增添荣誉和力量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77" y="1916833"/>
            <a:ext cx="6915261" cy="393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6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700808"/>
            <a:ext cx="5328592" cy="48965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5840" y="544324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、对社会的责任：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以良好行为创造美好社会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428396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475" y="3068960"/>
            <a:ext cx="5472608" cy="32837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5158">
            <a:off x="6620403" y="545302"/>
            <a:ext cx="2608124" cy="2665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7147">
            <a:off x="-20442" y="382493"/>
            <a:ext cx="4260032" cy="2886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11" y="397921"/>
            <a:ext cx="3419737" cy="2855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617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 rot="233290">
            <a:off x="251520" y="571086"/>
            <a:ext cx="4680520" cy="1872208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39280" y="692696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讨论：下列哪些行为属于缺乏责任的表现？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2334894" y="2492896"/>
            <a:ext cx="513771" cy="727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93430" y="3346013"/>
            <a:ext cx="89505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/>
              <a:t>、</a:t>
            </a:r>
            <a:r>
              <a:rPr lang="zh-CN" altLang="en-US" sz="2800" dirty="0" smtClean="0"/>
              <a:t>抄袭作业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对自己不负责任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、轮到打扫教室，偷懒或逃跑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对集体不负责任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、看到路上有老人摔倒却视而不见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对社会不负责任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4</a:t>
            </a:r>
            <a:r>
              <a:rPr lang="zh-CN" altLang="en-US" sz="2800" dirty="0" smtClean="0"/>
              <a:t>、在家把父母当仆人使唤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对他人不负责任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5</a:t>
            </a:r>
            <a:r>
              <a:rPr lang="zh-CN" altLang="en-US" sz="2800" dirty="0" smtClean="0"/>
              <a:t>、孝顺父母，关爱同学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对他人负责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008">
            <a:off x="5868639" y="493930"/>
            <a:ext cx="2528540" cy="277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1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三、培养自己的责任感（掌握）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、认认真真做事，踏踏实实做人。</a:t>
            </a:r>
            <a:r>
              <a:rPr lang="zh-CN" altLang="en-US" sz="2400" dirty="0" smtClean="0"/>
              <a:t>无论是日常的生活小事还是关乎国家社会的大事，都应尽心、尽力、尽责。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34391" y="3068960"/>
            <a:ext cx="8136904" cy="30469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一名公交车司机行车途中突发心脏病，在生命的最后一分钟里，做了三件事：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一</a:t>
            </a: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是把车缓缓停在马路边，并用生命的最后力气拉下了手动刹车闸；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zh-CN" altLang="en-US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二</a:t>
            </a: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是把车门打开，让乘客安全的下了车；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zh-CN" altLang="en-US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三</a:t>
            </a: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是将发动机熄火，确保了车、乘客和行人的安全。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他做完了这三件事，安详地趴在方向盘上停止了呼吸。这名司机叫黄志全，所有的大连人都记住了他的名字。</a:t>
            </a:r>
            <a:endParaRPr lang="zh-CN" alt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88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、以良知指引自己的行为，学会分析事物的因果关系，有所为，有所不为。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4" y="2132856"/>
            <a:ext cx="9167785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2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6909" y="439635"/>
            <a:ext cx="8229600" cy="54334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、养成先思考、后行动的习惯和谨言慎行的处世态度。（三思而后行）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640960" cy="4175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672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348880"/>
            <a:ext cx="8208912" cy="3600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、对因为自己的错误或无意中的过失造成的不良后果，要勇于承担责任，同时应该接受教训，避免重蹈覆辙。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000" dirty="0" smtClean="0">
                <a:solidFill>
                  <a:schemeClr val="tx2"/>
                </a:solidFill>
              </a:rPr>
              <a:t>       </a:t>
            </a:r>
            <a:r>
              <a:rPr lang="en-US" altLang="zh-CN" sz="2800" dirty="0" smtClean="0">
                <a:solidFill>
                  <a:schemeClr val="tx2"/>
                </a:solidFill>
              </a:rPr>
              <a:t>1920</a:t>
            </a:r>
            <a:r>
              <a:rPr lang="zh-CN" altLang="en-US" sz="2800" dirty="0">
                <a:solidFill>
                  <a:schemeClr val="tx2"/>
                </a:solidFill>
              </a:rPr>
              <a:t>年，美国一个年仅</a:t>
            </a:r>
            <a:r>
              <a:rPr lang="en-US" altLang="zh-CN" sz="2800" dirty="0">
                <a:solidFill>
                  <a:schemeClr val="tx2"/>
                </a:solidFill>
              </a:rPr>
              <a:t>11</a:t>
            </a:r>
            <a:r>
              <a:rPr lang="zh-CN" altLang="en-US" sz="2800" dirty="0">
                <a:solidFill>
                  <a:schemeClr val="tx2"/>
                </a:solidFill>
              </a:rPr>
              <a:t>岁的男孩在踢足球时踢碎了邻居的玻璃，人家索赔</a:t>
            </a:r>
            <a:r>
              <a:rPr lang="en-US" altLang="zh-CN" sz="2800" dirty="0">
                <a:solidFill>
                  <a:schemeClr val="tx2"/>
                </a:solidFill>
              </a:rPr>
              <a:t>12.5</a:t>
            </a:r>
            <a:r>
              <a:rPr lang="zh-CN" altLang="en-US" sz="2800" dirty="0">
                <a:solidFill>
                  <a:schemeClr val="tx2"/>
                </a:solidFill>
              </a:rPr>
              <a:t>美元。当时</a:t>
            </a:r>
            <a:r>
              <a:rPr lang="en-US" altLang="zh-CN" sz="2800" dirty="0">
                <a:solidFill>
                  <a:schemeClr val="tx2"/>
                </a:solidFill>
              </a:rPr>
              <a:t>12.5</a:t>
            </a:r>
            <a:r>
              <a:rPr lang="zh-CN" altLang="en-US" sz="2800" dirty="0">
                <a:solidFill>
                  <a:schemeClr val="tx2"/>
                </a:solidFill>
              </a:rPr>
              <a:t>美元可以买</a:t>
            </a:r>
            <a:r>
              <a:rPr lang="en-US" altLang="zh-CN" sz="2800" dirty="0">
                <a:solidFill>
                  <a:schemeClr val="tx2"/>
                </a:solidFill>
              </a:rPr>
              <a:t>125</a:t>
            </a:r>
            <a:r>
              <a:rPr lang="zh-CN" altLang="en-US" sz="2800" dirty="0">
                <a:solidFill>
                  <a:schemeClr val="tx2"/>
                </a:solidFill>
              </a:rPr>
              <a:t>只下蛋的母鸡，闯了祸的男孩向父亲承认错后，父亲让他对自己说：对过失负责。可他没钱，父亲说：钱我可以先借给你，但一年后还我。从此，这个男孩就开始了艰苦的打工生活。半年后，他终于还给了父亲</a:t>
            </a:r>
            <a:r>
              <a:rPr lang="en-US" altLang="zh-CN" sz="2800" dirty="0">
                <a:solidFill>
                  <a:schemeClr val="tx2"/>
                </a:solidFill>
              </a:rPr>
              <a:t>12.5</a:t>
            </a:r>
            <a:r>
              <a:rPr lang="zh-CN" altLang="en-US" sz="2800" dirty="0">
                <a:solidFill>
                  <a:schemeClr val="tx2"/>
                </a:solidFill>
              </a:rPr>
              <a:t>美元。这个男孩就是后来成为美国总统的里根。</a:t>
            </a:r>
          </a:p>
        </p:txBody>
      </p:sp>
    </p:spTree>
    <p:extLst>
      <p:ext uri="{BB962C8B-B14F-4D97-AF65-F5344CB8AC3E}">
        <p14:creationId xmlns:p14="http://schemas.microsoft.com/office/powerpoint/2010/main" val="163014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306" y="404664"/>
            <a:ext cx="3179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课后</a:t>
            </a: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练习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34098" y="1359096"/>
                <a:ext cx="8486374" cy="5663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1</a:t>
                </a:r>
                <a:r>
                  <a:rPr lang="zh-CN" altLang="en-US" sz="2800" dirty="0" smtClean="0"/>
                  <a:t>、对他人负责，他人是指（    ）</a:t>
                </a:r>
                <a:endParaRPr lang="en-US" altLang="zh-CN" sz="2800" dirty="0" smtClean="0"/>
              </a:p>
              <a:p>
                <a:r>
                  <a:rPr lang="en-US" altLang="zh-CN" sz="2800" dirty="0" smtClean="0">
                    <a:sym typeface="Wingdings"/>
                  </a:rPr>
                  <a:t></a:t>
                </a:r>
                <a:r>
                  <a:rPr lang="zh-CN" altLang="en-US" sz="2800" dirty="0" smtClean="0"/>
                  <a:t>父母</a:t>
                </a:r>
                <a:r>
                  <a:rPr lang="zh-CN" altLang="en-US" sz="2800" dirty="0" smtClean="0">
                    <a:sym typeface="Wingdings"/>
                  </a:rPr>
                  <a:t></a:t>
                </a:r>
                <a:r>
                  <a:rPr lang="zh-CN" altLang="en-US" sz="2800" dirty="0" smtClean="0"/>
                  <a:t>集体</a:t>
                </a:r>
                <a:r>
                  <a:rPr lang="zh-CN" altLang="en-US" sz="2800" dirty="0" smtClean="0">
                    <a:sym typeface="Wingdings"/>
                  </a:rPr>
                  <a:t></a:t>
                </a:r>
                <a:r>
                  <a:rPr lang="zh-CN" altLang="en-US" sz="2800" dirty="0" smtClean="0"/>
                  <a:t>朋友</a:t>
                </a:r>
                <a:r>
                  <a:rPr lang="zh-CN" altLang="en-US" sz="2800" dirty="0" smtClean="0">
                    <a:sym typeface="Wingdings"/>
                  </a:rPr>
                  <a:t></a:t>
                </a:r>
                <a:r>
                  <a:rPr lang="zh-CN" altLang="en-US" sz="2800" dirty="0" smtClean="0"/>
                  <a:t>师长</a:t>
                </a:r>
                <a:endParaRPr lang="en-US" altLang="zh-CN" sz="2800" dirty="0" smtClean="0"/>
              </a:p>
              <a:p>
                <a:r>
                  <a:rPr lang="en-US" altLang="zh-CN" sz="2800" dirty="0" smtClean="0"/>
                  <a:t>A</a:t>
                </a:r>
                <a:r>
                  <a:rPr lang="en-US" altLang="zh-CN" sz="2800" dirty="0" smtClean="0">
                    <a:sym typeface="Wingdings"/>
                  </a:rPr>
                  <a:t>      B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/>
                        <a:sym typeface="Wingdings"/>
                      </a:rPr>
                      <m:t>      </m:t>
                    </m:r>
                  </m:oMath>
                </a14:m>
                <a:r>
                  <a:rPr lang="en-US" altLang="zh-CN" sz="2800" dirty="0" smtClean="0"/>
                  <a:t> C</a:t>
                </a:r>
                <a:r>
                  <a:rPr lang="en-US" altLang="zh-CN" sz="2800" dirty="0" smtClean="0">
                    <a:sym typeface="Wingdings"/>
                  </a:rPr>
                  <a:t>      D</a:t>
                </a:r>
              </a:p>
              <a:p>
                <a:endParaRPr lang="en-US" altLang="zh-CN" sz="2800" dirty="0" smtClean="0"/>
              </a:p>
              <a:p>
                <a:r>
                  <a:rPr lang="en-US" altLang="zh-CN" sz="2800" dirty="0" smtClean="0"/>
                  <a:t>2</a:t>
                </a:r>
                <a:r>
                  <a:rPr lang="zh-CN" altLang="en-US" sz="2800" dirty="0" smtClean="0"/>
                  <a:t>、责任感是个人对（   ）自觉承担的态度</a:t>
                </a:r>
                <a:endParaRPr lang="en-US" altLang="zh-CN" sz="2800" dirty="0" smtClean="0"/>
              </a:p>
              <a:p>
                <a:r>
                  <a:rPr lang="zh-CN" altLang="en-US" sz="2800" dirty="0" smtClean="0">
                    <a:sym typeface="Wingdings"/>
                  </a:rPr>
                  <a:t></a:t>
                </a:r>
                <a:r>
                  <a:rPr lang="zh-CN" altLang="en-US" sz="2800" dirty="0" smtClean="0"/>
                  <a:t>自我</a:t>
                </a:r>
                <a:r>
                  <a:rPr lang="zh-CN" altLang="en-US" sz="2800" dirty="0" smtClean="0">
                    <a:sym typeface="Wingdings"/>
                  </a:rPr>
                  <a:t></a:t>
                </a:r>
                <a:r>
                  <a:rPr lang="zh-CN" altLang="en-US" sz="2800" dirty="0" smtClean="0"/>
                  <a:t>社会</a:t>
                </a:r>
                <a:r>
                  <a:rPr lang="zh-CN" altLang="en-US" sz="2800" dirty="0" smtClean="0">
                    <a:sym typeface="Wingdings"/>
                  </a:rPr>
                  <a:t></a:t>
                </a:r>
                <a:r>
                  <a:rPr lang="zh-CN" altLang="en-US" sz="2800" dirty="0" smtClean="0"/>
                  <a:t>他人</a:t>
                </a:r>
                <a:r>
                  <a:rPr lang="zh-CN" altLang="en-US" sz="2800" dirty="0" smtClean="0">
                    <a:sym typeface="Wingdings"/>
                  </a:rPr>
                  <a:t></a:t>
                </a:r>
                <a:r>
                  <a:rPr lang="zh-CN" altLang="en-US" sz="2800" dirty="0" smtClean="0"/>
                  <a:t>集体</a:t>
                </a:r>
                <a:endParaRPr lang="en-US" altLang="zh-CN" sz="2800" dirty="0" smtClean="0"/>
              </a:p>
              <a:p>
                <a:r>
                  <a:rPr lang="en-US" altLang="zh-CN" sz="2800" dirty="0"/>
                  <a:t>A</a:t>
                </a:r>
                <a:r>
                  <a:rPr lang="en-US" altLang="zh-CN" sz="2800" dirty="0">
                    <a:sym typeface="Wingdings"/>
                  </a:rPr>
                  <a:t></a:t>
                </a:r>
                <a:r>
                  <a:rPr lang="en-US" altLang="zh-CN" sz="2800" dirty="0" smtClean="0">
                    <a:sym typeface="Wingdings"/>
                  </a:rPr>
                  <a:t>      </a:t>
                </a:r>
                <a:r>
                  <a:rPr lang="en-US" altLang="zh-CN" sz="2800" dirty="0">
                    <a:sym typeface="Wingdings"/>
                  </a:rPr>
                  <a:t>B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/>
                        <a:sym typeface="Wingdings"/>
                      </a:rPr>
                      <m:t>  </m:t>
                    </m:r>
                  </m:oMath>
                </a14:m>
                <a:r>
                  <a:rPr lang="en-US" altLang="zh-CN" sz="2800" dirty="0" smtClean="0"/>
                  <a:t>    C</a:t>
                </a:r>
                <a:r>
                  <a:rPr lang="en-US" altLang="zh-CN" sz="2800" dirty="0" smtClean="0">
                    <a:sym typeface="Wingdings"/>
                  </a:rPr>
                  <a:t>       D</a:t>
                </a:r>
                <a:r>
                  <a:rPr lang="en-US" altLang="zh-CN" sz="2800" dirty="0">
                    <a:sym typeface="Wingdings"/>
                  </a:rPr>
                  <a:t></a:t>
                </a:r>
                <a:endParaRPr lang="en-US" altLang="zh-CN" sz="2800" dirty="0"/>
              </a:p>
              <a:p>
                <a:endParaRPr lang="en-US" altLang="zh-CN" sz="2800" dirty="0" smtClean="0"/>
              </a:p>
              <a:p>
                <a:r>
                  <a:rPr lang="en-US" altLang="zh-CN" sz="2800" dirty="0" smtClean="0"/>
                  <a:t>3</a:t>
                </a:r>
                <a:r>
                  <a:rPr lang="zh-CN" altLang="en-US" sz="2800" dirty="0" smtClean="0"/>
                  <a:t>、下列哪一项是没有责任感的体现（    ）</a:t>
                </a:r>
                <a:endParaRPr lang="en-US" altLang="zh-CN" sz="2800" dirty="0" smtClean="0"/>
              </a:p>
              <a:p>
                <a:r>
                  <a:rPr lang="en-US" altLang="zh-CN" sz="2800" dirty="0" smtClean="0"/>
                  <a:t>A</a:t>
                </a:r>
                <a:r>
                  <a:rPr lang="zh-CN" altLang="en-US" sz="2800" dirty="0" smtClean="0"/>
                  <a:t>、自</a:t>
                </a:r>
                <a:r>
                  <a:rPr lang="zh-CN" altLang="en-US" sz="2800" dirty="0"/>
                  <a:t>尊自</a:t>
                </a:r>
                <a:r>
                  <a:rPr lang="zh-CN" altLang="en-US" sz="2800" dirty="0" smtClean="0"/>
                  <a:t>爱              </a:t>
                </a:r>
                <a:r>
                  <a:rPr lang="en-US" altLang="zh-CN" sz="2800" dirty="0" smtClean="0"/>
                  <a:t>B</a:t>
                </a:r>
                <a:r>
                  <a:rPr lang="zh-CN" altLang="en-US" sz="2800" dirty="0" smtClean="0"/>
                  <a:t>、有良知</a:t>
                </a:r>
                <a:endParaRPr lang="en-US" altLang="zh-CN" sz="2800" dirty="0" smtClean="0"/>
              </a:p>
              <a:p>
                <a:r>
                  <a:rPr lang="en-US" altLang="zh-CN" sz="2800" dirty="0" smtClean="0"/>
                  <a:t>C</a:t>
                </a:r>
                <a:r>
                  <a:rPr lang="zh-CN" altLang="en-US" sz="2800" dirty="0" smtClean="0"/>
                  <a:t>、做事马马虎虎      </a:t>
                </a:r>
                <a:r>
                  <a:rPr lang="en-US" altLang="zh-CN" sz="2800" dirty="0" smtClean="0"/>
                  <a:t>D</a:t>
                </a:r>
                <a:r>
                  <a:rPr lang="zh-CN" altLang="en-US" sz="2800" dirty="0" smtClean="0"/>
                  <a:t>、懂得约束引导自己</a:t>
                </a:r>
                <a:endParaRPr lang="en-US" altLang="zh-CN" sz="2800" dirty="0" smtClean="0"/>
              </a:p>
              <a:p>
                <a:endParaRPr lang="en-US" altLang="zh-CN" dirty="0" smtClean="0"/>
              </a:p>
              <a:p>
                <a:r>
                  <a:rPr lang="en-US" altLang="zh-CN" dirty="0" smtClean="0"/>
                  <a:t> </a:t>
                </a:r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98" y="1359096"/>
                <a:ext cx="8486374" cy="5663089"/>
              </a:xfrm>
              <a:prstGeom prst="rect">
                <a:avLst/>
              </a:prstGeom>
              <a:blipFill rotWithShape="1">
                <a:blip r:embed="rId2"/>
                <a:stretch>
                  <a:fillRect l="-1509" t="-1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283968" y="1052736"/>
            <a:ext cx="130909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453" y="2693163"/>
            <a:ext cx="9460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8591" y="4575740"/>
            <a:ext cx="7473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121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422883_2012123010163605231_thumb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3808" y="3284984"/>
            <a:ext cx="3744416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887" y="1628800"/>
            <a:ext cx="4430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我长大了！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1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145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4</a:t>
            </a:r>
            <a:r>
              <a:rPr lang="zh-CN" altLang="en-US" sz="2800" dirty="0"/>
              <a:t>、下列哪一项是个人对社会的责任</a:t>
            </a:r>
            <a:r>
              <a:rPr lang="zh-CN" altLang="en-US" sz="2800" dirty="0" smtClean="0"/>
              <a:t>（   ）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 smtClean="0"/>
              <a:t>A</a:t>
            </a:r>
            <a:r>
              <a:rPr lang="zh-CN" altLang="en-US" sz="2800" dirty="0" smtClean="0"/>
              <a:t>、关</a:t>
            </a:r>
            <a:r>
              <a:rPr lang="zh-CN" altLang="en-US" sz="2800" dirty="0"/>
              <a:t>心父</a:t>
            </a:r>
            <a:r>
              <a:rPr lang="zh-CN" altLang="en-US" sz="2800" dirty="0" smtClean="0"/>
              <a:t>母       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、在</a:t>
            </a:r>
            <a:r>
              <a:rPr lang="zh-CN" altLang="en-US" sz="2800" dirty="0"/>
              <a:t>运动会中得</a:t>
            </a:r>
            <a:r>
              <a:rPr lang="zh-CN" altLang="en-US" sz="2800" dirty="0" smtClean="0"/>
              <a:t>奖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 smtClean="0"/>
              <a:t>C</a:t>
            </a:r>
            <a:r>
              <a:rPr lang="zh-CN" altLang="en-US" sz="2800" dirty="0" smtClean="0"/>
              <a:t>、帮</a:t>
            </a:r>
            <a:r>
              <a:rPr lang="zh-CN" altLang="en-US" sz="2800" dirty="0"/>
              <a:t>助同</a:t>
            </a:r>
            <a:r>
              <a:rPr lang="zh-CN" altLang="en-US" sz="2800" dirty="0" smtClean="0"/>
              <a:t>学       </a:t>
            </a:r>
            <a:r>
              <a:rPr lang="en-US" altLang="zh-CN" sz="2800" dirty="0" smtClean="0"/>
              <a:t>D</a:t>
            </a:r>
            <a:r>
              <a:rPr lang="zh-CN" altLang="en-US" sz="2800" dirty="0" smtClean="0"/>
              <a:t>、参</a:t>
            </a:r>
            <a:r>
              <a:rPr lang="zh-CN" altLang="en-US" sz="2800" dirty="0"/>
              <a:t>加公益活动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5</a:t>
            </a:r>
            <a:r>
              <a:rPr lang="zh-CN" altLang="en-US" sz="2800" dirty="0"/>
              <a:t>、关于如何培养自己的责任感，下列说法正确</a:t>
            </a:r>
            <a:r>
              <a:rPr lang="zh-CN" altLang="en-US" sz="2800" dirty="0" smtClean="0"/>
              <a:t>的是（   ）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>
                <a:sym typeface="Wingdings"/>
              </a:rPr>
              <a:t></a:t>
            </a:r>
            <a:r>
              <a:rPr lang="zh-CN" altLang="en-US" sz="2800" dirty="0"/>
              <a:t>学会分析事物的因果关系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>
                <a:sym typeface="Wingdings"/>
              </a:rPr>
              <a:t></a:t>
            </a:r>
            <a:r>
              <a:rPr lang="zh-CN" altLang="en-US" sz="2800" dirty="0"/>
              <a:t>战胜自己，抵制诱惑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>
                <a:sym typeface="Wingdings"/>
              </a:rPr>
              <a:t></a:t>
            </a:r>
            <a:r>
              <a:rPr lang="zh-CN" altLang="en-US" sz="2800" dirty="0"/>
              <a:t>三思而后行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>
                <a:sym typeface="Wingdings"/>
              </a:rPr>
              <a:t></a:t>
            </a:r>
            <a:r>
              <a:rPr lang="zh-CN" altLang="en-US" sz="2800" dirty="0"/>
              <a:t>对自己所犯的错误勇于承担责任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A</a:t>
            </a:r>
            <a:r>
              <a:rPr lang="en-US" altLang="zh-CN" sz="2800" dirty="0" smtClean="0">
                <a:sym typeface="Wingdings"/>
              </a:rPr>
              <a:t>    B    C    D</a:t>
            </a:r>
            <a:r>
              <a:rPr lang="en-US" altLang="zh-CN" sz="2800" dirty="0">
                <a:sym typeface="Wingdings"/>
              </a:rPr>
              <a:t></a:t>
            </a:r>
            <a:endParaRPr lang="en-US" altLang="zh-CN" sz="28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724128" y="280318"/>
            <a:ext cx="140615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 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204863"/>
            <a:ext cx="9460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314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c6c45620f06c32f8755701ee4f72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620688"/>
            <a:ext cx="6552728" cy="53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7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43" y="1268760"/>
            <a:ext cx="926495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rPr>
              <a:t>一、 责任，从对自我负责开始</a:t>
            </a:r>
            <a:endParaRPr lang="zh-CN" altLang="en-US" sz="48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924944"/>
            <a:ext cx="6768752" cy="206210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人从他被投进这个世界的那一刻起，就要对自己的一切行为负责。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r>
              <a:rPr lang="en-US" altLang="zh-CN" sz="3200" b="1" dirty="0">
                <a:solidFill>
                  <a:srgbClr val="0070C0"/>
                </a:solidFill>
              </a:rPr>
              <a:t>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                                                                                          ——【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法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】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萨特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88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dirty="0" smtClean="0"/>
              <a:t>（一）什么是责任？（掌握）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3568" y="1268760"/>
            <a:ext cx="4040188" cy="906115"/>
          </a:xfrm>
        </p:spPr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是指分内应做的事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5260389"/>
              </p:ext>
            </p:extLst>
          </p:nvPr>
        </p:nvGraphicFramePr>
        <p:xfrm>
          <a:off x="323528" y="2636912"/>
          <a:ext cx="4104456" cy="3489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008" y="1412776"/>
            <a:ext cx="4041775" cy="906115"/>
          </a:xfrm>
        </p:spPr>
        <p:txBody>
          <a:bodyPr/>
          <a:lstStyle/>
          <a:p>
            <a:r>
              <a:rPr lang="zh-CN" altLang="en-US" dirty="0" smtClean="0"/>
              <a:t>二是指因没有做好份内的事而应承担的过错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852936"/>
            <a:ext cx="4041775" cy="30243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>
                    <a:lumMod val="75000"/>
                  </a:schemeClr>
                </a:solidFill>
              </a:rPr>
              <a:t>        偷税漏税、贪污受贿、渎职、吸毒、违反法律规定的其他行为。</a:t>
            </a:r>
            <a:endParaRPr lang="en-US" altLang="zh-CN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          </a:t>
            </a:r>
          </a:p>
          <a:p>
            <a:pPr marL="0" indent="0">
              <a:buNone/>
            </a:pPr>
            <a:endParaRPr lang="en-US" altLang="zh-CN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            ——</a:t>
            </a:r>
            <a:r>
              <a:rPr lang="zh-CN" altLang="en-US" b="1" dirty="0" smtClean="0">
                <a:solidFill>
                  <a:schemeClr val="tx2">
                    <a:lumMod val="75000"/>
                  </a:schemeClr>
                </a:solidFill>
              </a:rPr>
              <a:t>受到法律的制裁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0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CN" altLang="en-US" dirty="0" smtClean="0"/>
              <a:t>（二）什么是责任感（掌握）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3600" b="1" dirty="0" smtClean="0"/>
              <a:t>责任感：</a:t>
            </a:r>
            <a:r>
              <a:rPr lang="zh-CN" altLang="en-US" b="1" dirty="0" smtClean="0">
                <a:solidFill>
                  <a:schemeClr val="tx2"/>
                </a:solidFill>
              </a:rPr>
              <a:t>是个人对自我、对他人、对社会的自觉承担的态度。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4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038600" cy="54334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200" dirty="0" smtClean="0"/>
              <a:t>（三）</a:t>
            </a:r>
            <a:r>
              <a:rPr lang="zh-CN" altLang="en-US" sz="3200" dirty="0" smtClean="0">
                <a:solidFill>
                  <a:srgbClr val="FF0000"/>
                </a:solidFill>
              </a:rPr>
              <a:t>有</a:t>
            </a:r>
            <a:r>
              <a:rPr lang="zh-CN" altLang="en-US" sz="3200" dirty="0" smtClean="0"/>
              <a:t>责任感的表现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2600" dirty="0" smtClean="0">
                <a:solidFill>
                  <a:srgbClr val="002060"/>
                </a:solidFill>
              </a:rPr>
              <a:t>1</a:t>
            </a:r>
            <a:r>
              <a:rPr lang="zh-CN" altLang="en-US" sz="2600" dirty="0" smtClean="0">
                <a:solidFill>
                  <a:srgbClr val="002060"/>
                </a:solidFill>
              </a:rPr>
              <a:t>、责任感就意味着正确认识自己，努力完善自己，知道自己应该做什么，认真做好自己应做的事情，懂得修正自己的行为。对自己的行为后果负责任。</a:t>
            </a:r>
            <a:endParaRPr lang="en-US" altLang="zh-CN" sz="2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altLang="zh-CN" sz="2600" dirty="0" smtClean="0">
                <a:solidFill>
                  <a:srgbClr val="002060"/>
                </a:solidFill>
              </a:rPr>
              <a:t>2</a:t>
            </a:r>
            <a:r>
              <a:rPr lang="zh-CN" altLang="en-US" sz="2600" dirty="0" smtClean="0">
                <a:solidFill>
                  <a:srgbClr val="002060"/>
                </a:solidFill>
              </a:rPr>
              <a:t>、有责任感的人自尊自爱，爱亲人，爱他人，爱集体，爱社会。</a:t>
            </a:r>
            <a:endParaRPr lang="en-US" altLang="zh-CN" sz="2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altLang="zh-CN" sz="2600" dirty="0" smtClean="0">
                <a:solidFill>
                  <a:srgbClr val="002060"/>
                </a:solidFill>
              </a:rPr>
              <a:t>3</a:t>
            </a:r>
            <a:r>
              <a:rPr lang="zh-CN" altLang="en-US" sz="2600" dirty="0" smtClean="0">
                <a:solidFill>
                  <a:srgbClr val="002060"/>
                </a:solidFill>
              </a:rPr>
              <a:t>、有责任感的人是有良知的人，懂得引导自己，约束自己，拒绝错误的行为。</a:t>
            </a:r>
            <a:endParaRPr lang="zh-CN" altLang="en-US" sz="2600" dirty="0">
              <a:solidFill>
                <a:srgbClr val="00206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692696"/>
            <a:ext cx="4038600" cy="543346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200" dirty="0" smtClean="0"/>
              <a:t>（四）</a:t>
            </a:r>
            <a:r>
              <a:rPr lang="zh-CN" altLang="en-US" sz="3200" dirty="0" smtClean="0">
                <a:solidFill>
                  <a:srgbClr val="FF0000"/>
                </a:solidFill>
              </a:rPr>
              <a:t>无</a:t>
            </a:r>
            <a:r>
              <a:rPr lang="zh-CN" altLang="en-US" sz="3200" dirty="0" smtClean="0"/>
              <a:t>责任感的表现</a:t>
            </a:r>
            <a:endParaRPr lang="en-US" altLang="zh-CN" sz="3200" dirty="0" smtClean="0"/>
          </a:p>
          <a:p>
            <a:pPr marL="0" indent="0">
              <a:buNone/>
            </a:pPr>
            <a:endParaRPr lang="en-US" altLang="zh-CN" sz="3200" dirty="0"/>
          </a:p>
          <a:p>
            <a:pPr marL="0" indent="0">
              <a:buNone/>
            </a:pPr>
            <a:endParaRPr lang="en-US" altLang="zh-CN" sz="3200" dirty="0" smtClean="0"/>
          </a:p>
          <a:p>
            <a:pPr marL="0" indent="0">
              <a:buNone/>
            </a:pPr>
            <a:r>
              <a:rPr lang="zh-CN" altLang="en-US" sz="2600" b="1" dirty="0" smtClean="0">
                <a:solidFill>
                  <a:schemeClr val="accent6">
                    <a:lumMod val="75000"/>
                  </a:schemeClr>
                </a:solidFill>
              </a:rPr>
              <a:t>         如果一个人对自己不负责任，对</a:t>
            </a:r>
            <a:r>
              <a:rPr lang="zh-CN" altLang="en-US" sz="2600" b="1" dirty="0">
                <a:solidFill>
                  <a:schemeClr val="accent6">
                    <a:lumMod val="75000"/>
                  </a:schemeClr>
                </a:solidFill>
              </a:rPr>
              <a:t>他人漠不关</a:t>
            </a:r>
            <a:r>
              <a:rPr lang="zh-CN" altLang="en-US" sz="2600" b="1" dirty="0" smtClean="0">
                <a:solidFill>
                  <a:schemeClr val="accent6">
                    <a:lumMod val="75000"/>
                  </a:schemeClr>
                </a:solidFill>
              </a:rPr>
              <a:t>心，对分内的事马马虎虎，对自己的行为缺乏选择能力，不计后果，逃避责任，那么，他就是一个缺乏责任感的人。</a:t>
            </a:r>
            <a:endParaRPr lang="zh-CN" altLang="en-US" sz="2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12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dirty="0" smtClean="0"/>
              <a:t>（五）责任感的重要性（了解）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6925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345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Historic" panose="020B0502040204020203" pitchFamily="34" charset="0"/>
              </a:rPr>
              <a:t>二、了解自己的责任（掌握）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Historic" panose="020B0502040204020203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708920"/>
            <a:ext cx="86901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知责任，明责任，负责任。</a:t>
            </a:r>
            <a:endParaRPr lang="en-US" altLang="zh-CN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altLang="zh-CN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——</a:t>
            </a:r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陶行知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171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26" y="692696"/>
            <a:ext cx="7495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、对自己的责任：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努力学习，塑造自我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26" y="1772816"/>
            <a:ext cx="7855497" cy="466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4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秋天来了ppt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秋天来了ppt模板</Template>
  <TotalTime>585</TotalTime>
  <Words>1524</Words>
  <Application>Microsoft Office PowerPoint</Application>
  <PresentationFormat>全屏显示(4:3)</PresentationFormat>
  <Paragraphs>86</Paragraphs>
  <Slides>21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秋天来了ppt模板</vt:lpstr>
      <vt:lpstr>自定义设计方案</vt:lpstr>
      <vt:lpstr>自定义设计方案_2</vt:lpstr>
      <vt:lpstr>Office 主题</vt:lpstr>
      <vt:lpstr>1.3自我负责</vt:lpstr>
      <vt:lpstr>PowerPoint 演示文稿</vt:lpstr>
      <vt:lpstr>PowerPoint 演示文稿</vt:lpstr>
      <vt:lpstr>（一）什么是责任？（掌握）</vt:lpstr>
      <vt:lpstr>（二）什么是责任感（掌握）</vt:lpstr>
      <vt:lpstr>PowerPoint 演示文稿</vt:lpstr>
      <vt:lpstr>（五）责任感的重要性（了解）</vt:lpstr>
      <vt:lpstr>二、了解自己的责任（掌握）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三、培养自己的责任感（掌握）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xb21cn</cp:lastModifiedBy>
  <cp:revision>政治备课大师【全免费】</cp:revision>
  <dcterms:created xsi:type="dcterms:W3CDTF">2017-08-18T01:51:48Z</dcterms:created>
  <dcterms:modified xsi:type="dcterms:W3CDTF">2017-09-14T07:35:32Z</dcterms:modified>
</cp:coreProperties>
</file>