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0" r:id="rId2"/>
    <p:sldId id="407" r:id="rId3"/>
    <p:sldId id="408" r:id="rId4"/>
    <p:sldId id="403" r:id="rId5"/>
    <p:sldId id="404" r:id="rId6"/>
    <p:sldId id="410" r:id="rId7"/>
    <p:sldId id="411" r:id="rId8"/>
    <p:sldId id="412" r:id="rId9"/>
    <p:sldId id="392" r:id="rId10"/>
    <p:sldId id="398" r:id="rId11"/>
    <p:sldId id="413" r:id="rId12"/>
    <p:sldId id="414" r:id="rId13"/>
    <p:sldId id="415" r:id="rId14"/>
    <p:sldId id="405" r:id="rId15"/>
    <p:sldId id="406" r:id="rId16"/>
    <p:sldId id="361" r:id="rId17"/>
    <p:sldId id="355" r:id="rId18"/>
    <p:sldId id="356" r:id="rId19"/>
    <p:sldId id="357" r:id="rId20"/>
    <p:sldId id="358" r:id="rId21"/>
    <p:sldId id="359" r:id="rId22"/>
    <p:sldId id="268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>
          <p15:clr>
            <a:srgbClr val="A4A3A4"/>
          </p15:clr>
        </p15:guide>
        <p15:guide id="2" pos="3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1" autoAdjust="0"/>
    <p:restoredTop sz="91820" autoAdjust="0"/>
  </p:normalViewPr>
  <p:slideViewPr>
    <p:cSldViewPr snapToGrid="0" showGuides="1">
      <p:cViewPr varScale="1">
        <p:scale>
          <a:sx n="81" d="100"/>
          <a:sy n="81" d="100"/>
        </p:scale>
        <p:origin x="564" y="60"/>
      </p:cViewPr>
      <p:guideLst>
        <p:guide orient="horz" pos="2217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68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6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2535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22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7484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97958" y="1954956"/>
            <a:ext cx="7834960" cy="1681860"/>
            <a:chOff x="-232201" y="2105678"/>
            <a:chExt cx="6998845" cy="168163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二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一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课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232201" y="2956427"/>
              <a:ext cx="699884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4800" b="1" noProof="0" dirty="0" smtClean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第二框</a:t>
              </a:r>
              <a:r>
                <a:rPr lang="zh-CN" altLang="en-US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拒绝</a:t>
              </a:r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谎言，诚实做人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6" name="图片 5" descr="粤教 道德与法治 8A 封面"/>
          <p:cNvPicPr>
            <a:picLocks noChangeAspect="1"/>
          </p:cNvPicPr>
          <p:nvPr/>
        </p:nvPicPr>
        <p:blipFill>
          <a:blip r:embed="rId3"/>
          <a:srcRect b="6216"/>
          <a:stretch>
            <a:fillRect/>
          </a:stretch>
        </p:blipFill>
        <p:spPr>
          <a:xfrm>
            <a:off x="8175812" y="1519516"/>
            <a:ext cx="4052884" cy="5367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09154" y="2252640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、谎言的危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害。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/>
        </p:nvSpPr>
        <p:spPr bwMode="auto">
          <a:xfrm>
            <a:off x="2609154" y="2939909"/>
            <a:ext cx="8349359" cy="2803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各种谎言的背后总是有着利益、面子等缘由。然而假的总是假的，假象只能维持一时，当真相大白时，说谎者终究要承担谎言的后果。轻则失去信用，失去朋友，重则受到社会谴责、法律制裁或身败名裂。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撒谎带来的暂时利益污染了人格，造成心灵晦暗。谎言败露的同时是信用的丧失，友谊的毁坏。人一旦撒谎成性，最终将遭到朋友和社会的唾弃。</a:t>
            </a:r>
          </a:p>
        </p:txBody>
      </p:sp>
      <p:sp>
        <p:nvSpPr>
          <p:cNvPr id="13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09154" y="2252640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、为什么不能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说谎？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/>
        </p:nvSpPr>
        <p:spPr bwMode="auto">
          <a:xfrm>
            <a:off x="2609154" y="2939909"/>
            <a:ext cx="8349359" cy="150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不撒谎是做人的基本原则之一，是诚实的必然要求。说谎不对，说谎带来的暂时利益污染了人格，造成心灵的晦暗。谎言败露的同时是信用的丧失，友谊的毁坏。人一旦撒谎成性，最终将遭到朋友和社会的唾弃。</a:t>
            </a:r>
          </a:p>
        </p:txBody>
      </p:sp>
      <p:sp>
        <p:nvSpPr>
          <p:cNvPr id="13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09154" y="2252640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、诚实与隐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私。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2609154" y="2983235"/>
            <a:ext cx="7420835" cy="223170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人应该诚实，但是不等于无所顾忌地、不适当地说出一切！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诚实要拒绝谎言，却不排除必要的沉默。我们有权保留自己的隐私，也应该懂得在适当的场合和对象面前适当地说话。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做人既要老实，还需要智慧。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09154" y="2252640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、诚实与“善意的谎言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2609154" y="2983235"/>
            <a:ext cx="7920734" cy="223170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某些情况下，出于安慰、鼓励、帮助他人的目的，我们需要“善意的谎言”，将一些负面的事实加以掩饰，那是与人为善的行为。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“善意的谎言”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与不负责任、不讲信用、损人利己的弄虚作假的行为完全不能相提并论。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/>
          <p:nvPr/>
        </p:nvSpPr>
        <p:spPr>
          <a:xfrm>
            <a:off x="1982379" y="1784978"/>
            <a:ext cx="7678377" cy="122894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“诚信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老爹吴恒忠，信义无价美名扬。”吴恒忠花了十年时间用自己勤劳的双手还清去世的儿子欠下的近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万元债务。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278656" y="3650239"/>
            <a:ext cx="5343005" cy="553998"/>
          </a:xfrm>
          <a:prstGeom prst="rect">
            <a:avLst/>
          </a:prstGeom>
          <a:ln>
            <a:solidFill>
              <a:srgbClr val="92D05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思考：吴恒忠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为什么获得大家的好评？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21452" y="4840552"/>
            <a:ext cx="6565435" cy="1477328"/>
          </a:xfrm>
          <a:prstGeom prst="rect">
            <a:avLst/>
          </a:prstGeom>
          <a:ln>
            <a:solidFill>
              <a:schemeClr val="accent2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答：吴恒忠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践行诚信，真诚待人，信守承诺，说老实话，办老实事，做老实人。吴恒忠对人守信，对事负责，是一个诚信的人。</a:t>
            </a:r>
          </a:p>
        </p:txBody>
      </p:sp>
      <p:pic>
        <p:nvPicPr>
          <p:cNvPr id="7" name="Picture 4" descr="http://p2.so.qhimgs1.com/bdr/_240_/t01a13a7a01837e36c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075" y="2218911"/>
            <a:ext cx="2574925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1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/>
          <p:nvPr/>
        </p:nvSpPr>
        <p:spPr>
          <a:xfrm>
            <a:off x="2781238" y="2833556"/>
            <a:ext cx="6991412" cy="2541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赖，专指欠了别人钱迟迟不还的人。法律意义上的“老赖”，一般是指在民商领域中的一类债务人，其拥有偿还到期债务的能力，但是基于某种原因拒不偿还全部或部分债务。主观上，“老赖”有故意拖延履行债务的恶意；客观上拒不履行到期债务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98429" y="1917796"/>
            <a:ext cx="3431160" cy="553998"/>
          </a:xfrm>
          <a:prstGeom prst="rect">
            <a:avLst/>
          </a:prstGeom>
          <a:ln>
            <a:noFill/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何为“老赖”？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23491" y="2386178"/>
            <a:ext cx="6575124" cy="1938992"/>
            <a:chOff x="556673" y="2256781"/>
            <a:chExt cx="6575124" cy="1938992"/>
          </a:xfrm>
        </p:grpSpPr>
        <p:sp>
          <p:nvSpPr>
            <p:cNvPr id="30" name="左大括号 29"/>
            <p:cNvSpPr/>
            <p:nvPr/>
          </p:nvSpPr>
          <p:spPr>
            <a:xfrm>
              <a:off x="3005018" y="2415384"/>
              <a:ext cx="202738" cy="1621787"/>
            </a:xfrm>
            <a:prstGeom prst="leftBrace">
              <a:avLst>
                <a:gd name="adj1" fmla="val 45384"/>
                <a:gd name="adj2" fmla="val 50000"/>
              </a:avLst>
            </a:prstGeom>
            <a:noFill/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084" name="文本框 3"/>
            <p:cNvSpPr txBox="1"/>
            <p:nvPr/>
          </p:nvSpPr>
          <p:spPr>
            <a:xfrm>
              <a:off x="3311967" y="2256781"/>
              <a:ext cx="3819830" cy="1938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谎言的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根源、危害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不能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说谎的原因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诚实与隐私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诚实与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“善意的谎言”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56673" y="3010160"/>
              <a:ext cx="24989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拒绝谎言，诚实做人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959094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、肖明在好朋友钟强的逼迫下，被迫答应了为他旷课到电子游戏室打电子游戏的事保密。你认为肖明对自己作出的承诺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、应该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信守，因为承诺一旦作出，就必须兑现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应该信守，因为承诺是在被迫的情况下作出的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、应该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信守，因为只有守信才能赢得合作伙伴的信任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、应该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信守，因为钟强和肖明是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好朋友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5739403" y="3017773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060" y="3907911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916298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、小江在期中考试中，凭自己的真才实学考了全班第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名，而小林靠考试作弊得了第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名，小林得到了老师的表扬，而小江却被批评了，对此，你认为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、不管用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什么手段，只要成绩好就行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、小江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很蠢，小林很聪明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老师很会鼓励学生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这件事上，小江坚持了诚信做人的基本原则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9645105" y="3017771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060" y="3907911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2" y="2384417"/>
            <a:ext cx="952188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、关于诚实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，不正确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）                                          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、诚实是拒绝谎言，却不排除必要的沉默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、不分场合和对象，将不适当的话和盘托出，即使说的是真话，那也不是诚实的要求，而只能被视为愚蠢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、在某些情况下，我们需要“善意的谎言”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、要诚实就一定不能有谎言的存在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615904" y="2531997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060" y="3907911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文本框 5"/>
          <p:cNvSpPr txBox="1"/>
          <p:nvPr/>
        </p:nvSpPr>
        <p:spPr>
          <a:xfrm>
            <a:off x="2737268" y="1871446"/>
            <a:ext cx="7881131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湖北的某市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岁学生王飞，蹲在很浅的水中，假装不会游泳，大喊救命。铁道部武昌段工人方俊明见状不知是谎，跃入水中救人。因水浅，导致颈椎骨折，终生残疾。王飞家赔偿了近一万元的医疗费。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76359" y="4253644"/>
            <a:ext cx="6402948" cy="1477328"/>
          </a:xfrm>
          <a:prstGeom prst="rect">
            <a:avLst/>
          </a:prstGeom>
          <a:ln>
            <a:solidFill>
              <a:srgbClr val="92D05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）王飞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的一句谎话造成了什么后果？</a:t>
            </a: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）假设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你是方俊明，你当时的心情会是怎样的？</a:t>
            </a: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件事对我们有什么教育意义？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8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情境导入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9823724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、我们诚实做人的核心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、轻易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承诺 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隐瞒自己的实力 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老实人，说老实话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、践约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守信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601617" y="2531997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060" y="3907911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317548" y="2533893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273363" y="2384417"/>
            <a:ext cx="9823724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、“善意的谎言”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是说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、要怀着善良的态度去说谎骗人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、说谎言是善良的好意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、做诚实的人，也要讲究策略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、鼓励人们去说谎言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1060" y="3907911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93913" y="1991367"/>
            <a:ext cx="9663877" cy="3785652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答：王飞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的一句谎言造成方明俊终生残废，不仅毁了方明俊的一生，还给方明俊的家庭带来了巨大的痛苦，同时也给王飞的家庭造成不必要的经济损失，而且给王飞的一辈子造成不可磨灭的阴影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我是方明俊我会觉得非常的痛心和悲惨，同时会失去对他人的一种信任感。</a:t>
            </a: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我们应该做一个诚实的人，拒绝谎言，避免王飞的悲剧再次重演；不要因为自己的一句看似无关紧要的谎言而后悔终生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只有真诚地对待别人，才能得到别人的信任和尊重，可见诚实守信是为人之本，让我们一起来做诚实的人吧！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6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情境导入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nuohanwei.com/UpFiles/Article/201304/201348934457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t="15446" r="12114" b="13078"/>
          <a:stretch>
            <a:fillRect/>
          </a:stretch>
        </p:blipFill>
        <p:spPr bwMode="auto">
          <a:xfrm>
            <a:off x="4116387" y="3995737"/>
            <a:ext cx="3567113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1811337" y="1954212"/>
            <a:ext cx="2830791" cy="1584325"/>
            <a:chOff x="683568" y="1412776"/>
            <a:chExt cx="2589051" cy="1584176"/>
          </a:xfrm>
        </p:grpSpPr>
        <p:sp>
          <p:nvSpPr>
            <p:cNvPr id="20" name="云形标注 19"/>
            <p:cNvSpPr>
              <a:spLocks noChangeArrowheads="1"/>
            </p:cNvSpPr>
            <p:nvPr/>
          </p:nvSpPr>
          <p:spPr bwMode="auto">
            <a:xfrm>
              <a:off x="683568" y="1412776"/>
              <a:ext cx="2561210" cy="1584176"/>
            </a:xfrm>
            <a:prstGeom prst="cloudCallout">
              <a:avLst>
                <a:gd name="adj1" fmla="val 41931"/>
                <a:gd name="adj2" fmla="val 73537"/>
              </a:avLst>
            </a:prstGeom>
            <a:solidFill>
              <a:srgbClr val="FDE2BF"/>
            </a:solidFill>
            <a:ln w="9525">
              <a:solidFill>
                <a:srgbClr val="FFC000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942013" y="1777750"/>
              <a:ext cx="2330606" cy="101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不管遇到什么情况，都要绝对尊重他人的隐私。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692650" y="1131887"/>
            <a:ext cx="3789362" cy="1711325"/>
            <a:chOff x="683567" y="1285788"/>
            <a:chExt cx="3466413" cy="1711164"/>
          </a:xfrm>
        </p:grpSpPr>
        <p:sp>
          <p:nvSpPr>
            <p:cNvPr id="16" name="云形标注 15"/>
            <p:cNvSpPr>
              <a:spLocks noChangeArrowheads="1"/>
            </p:cNvSpPr>
            <p:nvPr/>
          </p:nvSpPr>
          <p:spPr bwMode="auto">
            <a:xfrm>
              <a:off x="683567" y="1285788"/>
              <a:ext cx="3466413" cy="1711164"/>
            </a:xfrm>
            <a:prstGeom prst="cloudCallout">
              <a:avLst>
                <a:gd name="adj1" fmla="val -17611"/>
                <a:gd name="adj2" fmla="val 119185"/>
              </a:avLst>
            </a:prstGeom>
            <a:solidFill>
              <a:srgbClr val="FDE2BF"/>
            </a:solidFill>
            <a:ln w="9525">
              <a:solidFill>
                <a:srgbClr val="FFC000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1200085" y="1633585"/>
              <a:ext cx="2788700" cy="101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诚实与隐私不能共存，讲诚实就没有隐私，保护隐私就做不到诚实。</a:t>
              </a: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7204075" y="2555875"/>
            <a:ext cx="3176587" cy="1584325"/>
            <a:chOff x="683568" y="1412776"/>
            <a:chExt cx="2906527" cy="1584176"/>
          </a:xfrm>
        </p:grpSpPr>
        <p:sp>
          <p:nvSpPr>
            <p:cNvPr id="13" name="云形标注 12"/>
            <p:cNvSpPr>
              <a:spLocks noChangeArrowheads="1"/>
            </p:cNvSpPr>
            <p:nvPr/>
          </p:nvSpPr>
          <p:spPr bwMode="auto">
            <a:xfrm>
              <a:off x="683568" y="1412776"/>
              <a:ext cx="2906527" cy="1584176"/>
            </a:xfrm>
            <a:prstGeom prst="cloudCallout">
              <a:avLst>
                <a:gd name="adj1" fmla="val -36597"/>
                <a:gd name="adj2" fmla="val 75250"/>
              </a:avLst>
            </a:prstGeom>
            <a:solidFill>
              <a:srgbClr val="FDE2BF"/>
            </a:solidFill>
            <a:ln w="9525">
              <a:solidFill>
                <a:srgbClr val="FFC000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1164613" y="1700084"/>
              <a:ext cx="2373990" cy="101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为了表明自己的诚意，有时难免说些“善意的谎言”。</a:t>
              </a:r>
            </a:p>
          </p:txBody>
        </p:sp>
      </p:grpSp>
      <p:sp>
        <p:nvSpPr>
          <p:cNvPr id="22" name="Rectangle 10"/>
          <p:cNvSpPr/>
          <p:nvPr/>
        </p:nvSpPr>
        <p:spPr>
          <a:xfrm>
            <a:off x="2625144" y="5860155"/>
            <a:ext cx="6676019" cy="553998"/>
          </a:xfrm>
          <a:prstGeom prst="rect">
            <a:avLst/>
          </a:prstGeom>
          <a:noFill/>
          <a:ln w="28575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思考：你是否赞同上述同学的观点？说说理由。</a:t>
            </a:r>
          </a:p>
        </p:txBody>
      </p:sp>
      <p:sp>
        <p:nvSpPr>
          <p:cNvPr id="15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"/>
          <p:cNvSpPr/>
          <p:nvPr/>
        </p:nvSpPr>
        <p:spPr>
          <a:xfrm>
            <a:off x="3198582" y="2300471"/>
            <a:ext cx="7343374" cy="1938992"/>
          </a:xfrm>
          <a:prstGeom prst="rect">
            <a:avLst/>
          </a:prstGeom>
          <a:noFill/>
          <a:ln w="28575" cap="flat" cmpd="thickThin">
            <a:solidFill>
              <a:schemeClr val="accent2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答：不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赞同前两种观点，赞同后一种观点。理由：社会生活是复杂的，我们有时会面临两难的选择。当尊重他人隐私与对人诚实发生冲突时，我们应遵循伦理原则和法律要求，权衡利弊，做到既恪守诚实的要求，又尊重他人隐私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6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/>
          <p:nvPr/>
        </p:nvSpPr>
        <p:spPr>
          <a:xfrm>
            <a:off x="2395520" y="1328273"/>
            <a:ext cx="8994139" cy="259826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小菊活泼开朗，说话直爽。那天她对小茜说：“你太胖了，穿这件白色的连衣裙不好看，简直像一只白熊。”</a:t>
            </a:r>
          </a:p>
          <a:p>
            <a:pPr lvl="0" indent="457200" algn="just" eaLnBrk="1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小菊的同桌小舟的父母离异，小舟不愿意对别人提起这件事，小菊偶然知道了。一次，全班填写社会调查表，有“是否单亲家庭”一栏，小舟空着没填，小菊当众大声问：“你爸妈不是离婚了吗？”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743200" y="5313437"/>
            <a:ext cx="9265021" cy="1477328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答：我们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有维护自己隐私的权利和尊重他人隐私的义务。我们无须向别人展示自己的隐私，在隐私的界限内保持沉默，丝毫不会影响一个人的诚实品质。我们也应该尊重他人的隐私，张扬他人的隐私不是诚实，而是侵权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743200" y="3901218"/>
            <a:ext cx="4139751" cy="1015663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诚实不排除必要的沉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默；             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诚实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不意味着要张扬隐私。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8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0"/>
          <p:cNvSpPr/>
          <p:nvPr/>
        </p:nvSpPr>
        <p:spPr>
          <a:xfrm>
            <a:off x="2701343" y="4846002"/>
            <a:ext cx="7442781" cy="553998"/>
          </a:xfrm>
          <a:prstGeom prst="rect">
            <a:avLst/>
          </a:prstGeom>
          <a:noFill/>
          <a:ln w="28575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给以上情景中的主人公出什么主意？并说明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理由。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文本框 5"/>
          <p:cNvSpPr txBox="1"/>
          <p:nvPr/>
        </p:nvSpPr>
        <p:spPr>
          <a:xfrm>
            <a:off x="2553426" y="1951849"/>
            <a:ext cx="835835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0419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英语作业发下来了，小燕得了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分，小惠才得了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。看到小燕得到老师的表扬，小惠心里很不舒服，她想：我看到小燕的作业是抄来的，我自己老老实实做的，得不到表扬，回家还要被爸爸妈妈批评，真是太亏了！下次我也要抄。可抄别人的作业这种事情我从来没有做过。我该不该做一回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"/>
          <p:cNvSpPr/>
          <p:nvPr/>
        </p:nvSpPr>
        <p:spPr>
          <a:xfrm>
            <a:off x="2829474" y="1684734"/>
            <a:ext cx="7755870" cy="259826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小红的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爷爷得了癌症，生命即将走到尽头，但他自己还不知道自己得的是不治之症。病床前，当爷爷问起自己的病情，小菊的妈妈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说：”您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的病并不严重，只要自己有信心就一定能治好。”站一旁的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小红听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了，不禁纳闷：“老师说做人不能弄虚作假，可妈妈为什么要骗爷爷呢？”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336046" y="4941659"/>
            <a:ext cx="7036679" cy="1015663"/>
          </a:xfrm>
          <a:prstGeom prst="rect">
            <a:avLst/>
          </a:prstGeom>
          <a:ln>
            <a:solidFill>
              <a:srgbClr val="92D05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 algn="just" defTabSz="812800">
              <a:lnSpc>
                <a:spcPct val="150000"/>
              </a:lnSpc>
              <a:buClr>
                <a:schemeClr val="accent1"/>
              </a:buClr>
              <a:buSzPct val="68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思考：妈妈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的行为与我们平常所说的骗人行为是否一样？请你帮助回答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小红的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疑问。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09154" y="2252640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、谎言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609154" y="2939909"/>
            <a:ext cx="7763571" cy="232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为什么有的人要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说谎？因为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在某些情况下，说谎似乎会给自己带来好处。比如，说谎可以制造虚假的面子，骗取利益，掩盖过错，避免惩罚或戏弄他人等等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根源：各种谎言的背后总是有着利益、面子等缘由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  <p:sp>
        <p:nvSpPr>
          <p:cNvPr id="9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1693</Words>
  <Application>Microsoft Office PowerPoint</Application>
  <PresentationFormat>宽屏</PresentationFormat>
  <Paragraphs>107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Wingdings</vt:lpstr>
      <vt:lpstr>Wingdings 3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sx</cp:lastModifiedBy>
  <cp:revision>政治备课大师【全免费】</cp:revision>
  <dcterms:created xsi:type="dcterms:W3CDTF">2017-10-24T03:26:19Z</dcterms:created>
  <dcterms:modified xsi:type="dcterms:W3CDTF">2017-10-27T01:34:21Z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