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80" r:id="rId2"/>
    <p:sldId id="286" r:id="rId3"/>
    <p:sldId id="400" r:id="rId4"/>
    <p:sldId id="407" r:id="rId5"/>
    <p:sldId id="393" r:id="rId6"/>
    <p:sldId id="398" r:id="rId7"/>
    <p:sldId id="404" r:id="rId8"/>
    <p:sldId id="405" r:id="rId9"/>
    <p:sldId id="402" r:id="rId10"/>
    <p:sldId id="408" r:id="rId11"/>
    <p:sldId id="361" r:id="rId12"/>
    <p:sldId id="355" r:id="rId13"/>
    <p:sldId id="356" r:id="rId14"/>
    <p:sldId id="357" r:id="rId15"/>
    <p:sldId id="358" r:id="rId16"/>
    <p:sldId id="359" r:id="rId17"/>
    <p:sldId id="397" r:id="rId18"/>
    <p:sldId id="409" r:id="rId19"/>
    <p:sldId id="268" r:id="rId20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7">
          <p15:clr>
            <a:srgbClr val="A4A3A4"/>
          </p15:clr>
        </p15:guide>
        <p15:guide id="2" pos="384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92" autoAdjust="0"/>
    <p:restoredTop sz="91820" autoAdjust="0"/>
  </p:normalViewPr>
  <p:slideViewPr>
    <p:cSldViewPr snapToGrid="0" showGuides="1">
      <p:cViewPr>
        <p:scale>
          <a:sx n="54" d="100"/>
          <a:sy n="54" d="100"/>
        </p:scale>
        <p:origin x="1878" y="648"/>
      </p:cViewPr>
      <p:guideLst>
        <p:guide orient="horz" pos="2217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41455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422467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t>1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4503002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t>19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542546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1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2017/10/26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3" name="组合 8"/>
          <p:cNvGrpSpPr/>
          <p:nvPr/>
        </p:nvGrpSpPr>
        <p:grpSpPr>
          <a:xfrm>
            <a:off x="174868" y="1936483"/>
            <a:ext cx="7834960" cy="1681860"/>
            <a:chOff x="-232201" y="2105678"/>
            <a:chExt cx="6998845" cy="1681634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第</a:t>
              </a: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二</a:t>
              </a: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单元 </a:t>
              </a: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· </a:t>
              </a: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第</a:t>
              </a:r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一</a:t>
              </a: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课</a:t>
              </a: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232201" y="2956427"/>
              <a:ext cx="6998845" cy="830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lang="zh-CN" altLang="en-US" sz="4800" b="1" noProof="0" dirty="0" smtClean="0">
                  <a:ln>
                    <a:noFill/>
                  </a:ln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第三框</a:t>
              </a:r>
              <a:r>
                <a:rPr lang="zh-CN" altLang="en-US" sz="48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一诺千金</a:t>
              </a:r>
              <a:r>
                <a:rPr lang="zh-CN" altLang="en-US" sz="4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，信用无价</a:t>
              </a:r>
              <a:endParaRPr kumimoji="0" lang="zh-CN" altLang="en-US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6" name="图片 5" descr="粤教 道德与法治 8A 封面"/>
          <p:cNvPicPr>
            <a:picLocks noChangeAspect="1"/>
          </p:cNvPicPr>
          <p:nvPr/>
        </p:nvPicPr>
        <p:blipFill>
          <a:blip r:embed="rId3"/>
          <a:srcRect b="6216"/>
          <a:stretch>
            <a:fillRect/>
          </a:stretch>
        </p:blipFill>
        <p:spPr>
          <a:xfrm>
            <a:off x="8175812" y="1519516"/>
            <a:ext cx="4052884" cy="53676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0"/>
          <p:cNvSpPr/>
          <p:nvPr/>
        </p:nvSpPr>
        <p:spPr>
          <a:xfrm>
            <a:off x="3040287" y="1873993"/>
            <a:ext cx="6856060" cy="2346283"/>
          </a:xfrm>
          <a:prstGeom prst="rect">
            <a:avLst/>
          </a:prstGeom>
          <a:noFill/>
          <a:ln w="28575" cap="flat" cmpd="thickThin">
            <a:noFill/>
            <a:prstDash val="sysDot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pPr indent="457200" algn="just" defTabSz="812800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李亮是个热心豪爽的男孩子，平时不论谁找他帮忙，他总是一口答应：“没问题，包在我身上。”可是由于种种原因，他答应的事情往往不能兑现，事后也不能给对方解释清楚。渐渐地，大家有事再也不愿意找他来，甚至有的同学还有意疏远他。李亮非常委屈，觉得大家都不理解他。</a:t>
            </a:r>
          </a:p>
        </p:txBody>
      </p:sp>
      <p:sp>
        <p:nvSpPr>
          <p:cNvPr id="5" name="Rectangle 10"/>
          <p:cNvSpPr/>
          <p:nvPr/>
        </p:nvSpPr>
        <p:spPr>
          <a:xfrm>
            <a:off x="2852717" y="4777214"/>
            <a:ext cx="7744945" cy="553998"/>
          </a:xfrm>
          <a:prstGeom prst="rect">
            <a:avLst/>
          </a:prstGeom>
          <a:noFill/>
          <a:ln w="25400" cap="flat" cmpd="thickThin">
            <a:solidFill>
              <a:srgbClr val="00B050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pPr indent="457200" algn="just" defTabSz="812800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思考：你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觉得李亮的问题在哪里？请你出主意帮助他解决。</a:t>
            </a:r>
          </a:p>
        </p:txBody>
      </p:sp>
      <p:sp>
        <p:nvSpPr>
          <p:cNvPr id="7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课堂讨论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" y="4104225"/>
            <a:ext cx="1492623" cy="272127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20292" y="2386178"/>
            <a:ext cx="6778323" cy="2400657"/>
            <a:chOff x="353474" y="2256781"/>
            <a:chExt cx="6778323" cy="2400657"/>
          </a:xfrm>
        </p:grpSpPr>
        <p:sp>
          <p:nvSpPr>
            <p:cNvPr id="30" name="左大括号 29"/>
            <p:cNvSpPr/>
            <p:nvPr/>
          </p:nvSpPr>
          <p:spPr>
            <a:xfrm>
              <a:off x="3005017" y="2415384"/>
              <a:ext cx="306949" cy="2036455"/>
            </a:xfrm>
            <a:prstGeom prst="leftBrace">
              <a:avLst>
                <a:gd name="adj1" fmla="val 45384"/>
                <a:gd name="adj2" fmla="val 50000"/>
              </a:avLst>
            </a:prstGeom>
            <a:noFill/>
            <a:ln w="28575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084" name="文本框 3"/>
            <p:cNvSpPr txBox="1"/>
            <p:nvPr/>
          </p:nvSpPr>
          <p:spPr>
            <a:xfrm>
              <a:off x="3311967" y="2256781"/>
              <a:ext cx="3819830" cy="24006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承诺的重要性及</a:t>
              </a: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要求</a:t>
              </a:r>
              <a:endPara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诚信对个人的</a:t>
              </a: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意义</a:t>
              </a:r>
              <a:endPara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诚信</a:t>
              </a: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对企业的意义</a:t>
              </a:r>
              <a:endPara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诚信</a:t>
              </a: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对国家的意义</a:t>
              </a:r>
              <a:endPara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践行诚信</a:t>
              </a:r>
              <a:endPara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353474" y="3233556"/>
              <a:ext cx="25174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一诺千金，信用无价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课堂小结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" y="4104225"/>
            <a:ext cx="1492623" cy="272127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1"/>
          <p:cNvSpPr txBox="1"/>
          <p:nvPr/>
        </p:nvSpPr>
        <p:spPr>
          <a:xfrm>
            <a:off x="1273363" y="2384417"/>
            <a:ext cx="10001362" cy="2554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、“君子一言，驷马难追。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”对这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句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古训理解错误的是（      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在理智状态下一旦许下诺言，就要忠实地履行承诺</a:t>
            </a:r>
          </a:p>
          <a:p>
            <a:pPr>
              <a:lnSpc>
                <a:spcPct val="16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、君子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的话连马都追不上，所以没有价值</a:t>
            </a:r>
          </a:p>
          <a:p>
            <a:pPr>
              <a:lnSpc>
                <a:spcPct val="16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、不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兑现自己的承诺就会失信于人，产生信任危机</a:t>
            </a:r>
          </a:p>
          <a:p>
            <a:pPr>
              <a:lnSpc>
                <a:spcPct val="16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、每个人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都要践约守诺</a:t>
            </a:r>
          </a:p>
        </p:txBody>
      </p:sp>
      <p:grpSp>
        <p:nvGrpSpPr>
          <p:cNvPr id="47108" name="组合 7"/>
          <p:cNvGrpSpPr/>
          <p:nvPr/>
        </p:nvGrpSpPr>
        <p:grpSpPr>
          <a:xfrm>
            <a:off x="1765300" y="485775"/>
            <a:ext cx="3500438" cy="1358900"/>
            <a:chOff x="500034" y="500042"/>
            <a:chExt cx="3500462" cy="1357322"/>
          </a:xfrm>
        </p:grpSpPr>
        <p:pic>
          <p:nvPicPr>
            <p:cNvPr id="47110" name="Picture 2" descr="E:\Tim.Teng\ppt\ppt图片\书本图标\ppt宝藏_www.pptbz.com_文件书本png图标2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0034" y="500042"/>
              <a:ext cx="1357322" cy="13573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11" name="TextBox 21"/>
            <p:cNvSpPr txBox="1"/>
            <p:nvPr/>
          </p:nvSpPr>
          <p:spPr>
            <a:xfrm>
              <a:off x="1428728" y="1214422"/>
              <a:ext cx="2571768" cy="4598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41828" y="1822500"/>
            <a:ext cx="2151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一、单项选择</a:t>
            </a:r>
          </a:p>
        </p:txBody>
      </p:sp>
      <p:sp>
        <p:nvSpPr>
          <p:cNvPr id="10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课堂检测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7917543" y="2525553"/>
            <a:ext cx="329434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96312" y="3912496"/>
            <a:ext cx="1492623" cy="2721277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1"/>
          <p:cNvSpPr txBox="1"/>
          <p:nvPr/>
        </p:nvSpPr>
        <p:spPr>
          <a:xfrm>
            <a:off x="1273363" y="2384417"/>
            <a:ext cx="9897846" cy="2554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、我们许下诺言，也就意味着我们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要（       ）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>
              <a:lnSpc>
                <a:spcPct val="16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、浪费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时间、金钱和精力</a:t>
            </a:r>
          </a:p>
          <a:p>
            <a:pPr>
              <a:lnSpc>
                <a:spcPct val="16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、和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别人成为好朋友</a:t>
            </a:r>
          </a:p>
          <a:p>
            <a:pPr>
              <a:lnSpc>
                <a:spcPct val="16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、承担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相应的责任</a:t>
            </a:r>
          </a:p>
          <a:p>
            <a:pPr>
              <a:lnSpc>
                <a:spcPct val="16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、使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自己处于为难的境地</a:t>
            </a:r>
          </a:p>
        </p:txBody>
      </p:sp>
      <p:grpSp>
        <p:nvGrpSpPr>
          <p:cNvPr id="47108" name="组合 7"/>
          <p:cNvGrpSpPr/>
          <p:nvPr/>
        </p:nvGrpSpPr>
        <p:grpSpPr>
          <a:xfrm>
            <a:off x="1765300" y="485775"/>
            <a:ext cx="3500438" cy="1358900"/>
            <a:chOff x="500034" y="500042"/>
            <a:chExt cx="3500462" cy="1357322"/>
          </a:xfrm>
        </p:grpSpPr>
        <p:pic>
          <p:nvPicPr>
            <p:cNvPr id="47110" name="Picture 2" descr="E:\Tim.Teng\ppt\ppt图片\书本图标\ppt宝藏_www.pptbz.com_文件书本png图标2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0034" y="500042"/>
              <a:ext cx="1357322" cy="13573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11" name="TextBox 21"/>
            <p:cNvSpPr txBox="1"/>
            <p:nvPr/>
          </p:nvSpPr>
          <p:spPr>
            <a:xfrm>
              <a:off x="1428728" y="1214422"/>
              <a:ext cx="2571768" cy="4598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41828" y="1822500"/>
            <a:ext cx="2151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一、单项选择</a:t>
            </a:r>
          </a:p>
        </p:txBody>
      </p:sp>
      <p:sp>
        <p:nvSpPr>
          <p:cNvPr id="10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课堂检测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5892852" y="2507968"/>
            <a:ext cx="329434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96312" y="3912496"/>
            <a:ext cx="1492623" cy="2721277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1"/>
          <p:cNvSpPr txBox="1"/>
          <p:nvPr/>
        </p:nvSpPr>
        <p:spPr>
          <a:xfrm>
            <a:off x="1273362" y="2384417"/>
            <a:ext cx="9521885" cy="2554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、对“诺言”的理解，错误的是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、信守承诺，会为自己赢得信任</a:t>
            </a:r>
          </a:p>
          <a:p>
            <a:pPr>
              <a:lnSpc>
                <a:spcPct val="16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、只要是诺言，应不管其内容如何，都必须实践</a:t>
            </a:r>
          </a:p>
          <a:p>
            <a:pPr>
              <a:lnSpc>
                <a:spcPct val="16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、失信于人，既是对自己不负责任，也是对他人不尊重</a:t>
            </a:r>
          </a:p>
          <a:p>
            <a:pPr>
              <a:lnSpc>
                <a:spcPct val="16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、慎重许诺，坚决履行诺言，是负责的表现</a:t>
            </a:r>
          </a:p>
        </p:txBody>
      </p:sp>
      <p:grpSp>
        <p:nvGrpSpPr>
          <p:cNvPr id="47108" name="组合 7"/>
          <p:cNvGrpSpPr/>
          <p:nvPr/>
        </p:nvGrpSpPr>
        <p:grpSpPr>
          <a:xfrm>
            <a:off x="1765300" y="485775"/>
            <a:ext cx="3500438" cy="1358900"/>
            <a:chOff x="500034" y="500042"/>
            <a:chExt cx="3500462" cy="1357322"/>
          </a:xfrm>
        </p:grpSpPr>
        <p:pic>
          <p:nvPicPr>
            <p:cNvPr id="47110" name="Picture 2" descr="E:\Tim.Teng\ppt\ppt图片\书本图标\ppt宝藏_www.pptbz.com_文件书本png图标2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0034" y="500042"/>
              <a:ext cx="1357322" cy="13573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11" name="TextBox 21"/>
            <p:cNvSpPr txBox="1"/>
            <p:nvPr/>
          </p:nvSpPr>
          <p:spPr>
            <a:xfrm>
              <a:off x="1428728" y="1214422"/>
              <a:ext cx="2571768" cy="4598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41828" y="1822500"/>
            <a:ext cx="2151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一、单项选择</a:t>
            </a:r>
          </a:p>
        </p:txBody>
      </p:sp>
      <p:sp>
        <p:nvSpPr>
          <p:cNvPr id="10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课堂检测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5371291" y="2511486"/>
            <a:ext cx="329434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96312" y="3912496"/>
            <a:ext cx="1492623" cy="2721277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1"/>
          <p:cNvSpPr txBox="1"/>
          <p:nvPr/>
        </p:nvSpPr>
        <p:spPr>
          <a:xfrm>
            <a:off x="1273363" y="2384417"/>
            <a:ext cx="8886637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、“信用就像一面镜子，只要有了裂缝就不能像原来那样连成一片”这句名言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说明（       ）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、诚信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的核心是善 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、诚实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与说谎是水火不相容的</a:t>
            </a:r>
          </a:p>
          <a:p>
            <a:pPr>
              <a:lnSpc>
                <a:spcPct val="16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、不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讲信用，害人害己 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、信任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的基础永远是承诺</a:t>
            </a:r>
          </a:p>
        </p:txBody>
      </p:sp>
      <p:grpSp>
        <p:nvGrpSpPr>
          <p:cNvPr id="47108" name="组合 7"/>
          <p:cNvGrpSpPr/>
          <p:nvPr/>
        </p:nvGrpSpPr>
        <p:grpSpPr>
          <a:xfrm>
            <a:off x="1765300" y="485775"/>
            <a:ext cx="3500438" cy="1358900"/>
            <a:chOff x="500034" y="500042"/>
            <a:chExt cx="3500462" cy="1357322"/>
          </a:xfrm>
        </p:grpSpPr>
        <p:pic>
          <p:nvPicPr>
            <p:cNvPr id="47110" name="Picture 2" descr="E:\Tim.Teng\ppt\ppt图片\书本图标\ppt宝藏_www.pptbz.com_文件书本png图标2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0034" y="500042"/>
              <a:ext cx="1357322" cy="13573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11" name="TextBox 21"/>
            <p:cNvSpPr txBox="1"/>
            <p:nvPr/>
          </p:nvSpPr>
          <p:spPr>
            <a:xfrm>
              <a:off x="1428728" y="1214422"/>
              <a:ext cx="2571768" cy="4598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41828" y="1822500"/>
            <a:ext cx="2151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一、单项选择</a:t>
            </a:r>
          </a:p>
        </p:txBody>
      </p:sp>
      <p:sp>
        <p:nvSpPr>
          <p:cNvPr id="10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课堂检测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2443956" y="2998086"/>
            <a:ext cx="329434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96312" y="3912496"/>
            <a:ext cx="1492623" cy="2721277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8" name="组合 7"/>
          <p:cNvGrpSpPr/>
          <p:nvPr/>
        </p:nvGrpSpPr>
        <p:grpSpPr>
          <a:xfrm>
            <a:off x="1765300" y="485775"/>
            <a:ext cx="3500438" cy="1358900"/>
            <a:chOff x="500034" y="500042"/>
            <a:chExt cx="3500462" cy="1357322"/>
          </a:xfrm>
        </p:grpSpPr>
        <p:pic>
          <p:nvPicPr>
            <p:cNvPr id="47110" name="Picture 2" descr="E:\Tim.Teng\ppt\ppt图片\书本图标\ppt宝藏_www.pptbz.com_文件书本png图标2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0034" y="500042"/>
              <a:ext cx="1357322" cy="13573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11" name="TextBox 21"/>
            <p:cNvSpPr txBox="1"/>
            <p:nvPr/>
          </p:nvSpPr>
          <p:spPr>
            <a:xfrm>
              <a:off x="1428728" y="1214422"/>
              <a:ext cx="2571768" cy="4598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41828" y="1822500"/>
            <a:ext cx="2151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一、单项选择</a:t>
            </a:r>
          </a:p>
        </p:txBody>
      </p:sp>
      <p:sp>
        <p:nvSpPr>
          <p:cNvPr id="10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课堂检测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1273363" y="2384417"/>
            <a:ext cx="8886637" cy="2554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、诚实信用是指（       ）</a:t>
            </a:r>
          </a:p>
          <a:p>
            <a:pPr>
              <a:lnSpc>
                <a:spcPct val="16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、买卖双方地位平等</a:t>
            </a:r>
          </a:p>
          <a:p>
            <a:pPr>
              <a:lnSpc>
                <a:spcPct val="16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、在商品交换中买卖要公平</a:t>
            </a:r>
          </a:p>
          <a:p>
            <a:pPr>
              <a:lnSpc>
                <a:spcPct val="16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、在竞争过程中要公平竞争</a:t>
            </a:r>
          </a:p>
          <a:p>
            <a:pPr>
              <a:lnSpc>
                <a:spcPct val="16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、人们在经济活动中不弄虚作假，要言而有信</a:t>
            </a:r>
          </a:p>
        </p:txBody>
      </p:sp>
      <p:sp>
        <p:nvSpPr>
          <p:cNvPr id="12" name="文本框 2"/>
          <p:cNvSpPr txBox="1"/>
          <p:nvPr/>
        </p:nvSpPr>
        <p:spPr>
          <a:xfrm>
            <a:off x="3650429" y="2547920"/>
            <a:ext cx="329434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96312" y="3912496"/>
            <a:ext cx="1492623" cy="2721277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8" name="组合 7"/>
          <p:cNvGrpSpPr/>
          <p:nvPr/>
        </p:nvGrpSpPr>
        <p:grpSpPr>
          <a:xfrm>
            <a:off x="1765300" y="485775"/>
            <a:ext cx="3500438" cy="1358900"/>
            <a:chOff x="500034" y="500042"/>
            <a:chExt cx="3500462" cy="1357322"/>
          </a:xfrm>
        </p:grpSpPr>
        <p:pic>
          <p:nvPicPr>
            <p:cNvPr id="47110" name="Picture 2" descr="E:\Tim.Teng\ppt\ppt图片\书本图标\ppt宝藏_www.pptbz.com_文件书本png图标2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0034" y="500042"/>
              <a:ext cx="1357322" cy="13573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11" name="TextBox 21"/>
            <p:cNvSpPr txBox="1"/>
            <p:nvPr/>
          </p:nvSpPr>
          <p:spPr>
            <a:xfrm>
              <a:off x="1428728" y="1214422"/>
              <a:ext cx="2571768" cy="4598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41828" y="1822500"/>
            <a:ext cx="2151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一、单项选择</a:t>
            </a:r>
          </a:p>
        </p:txBody>
      </p:sp>
      <p:sp>
        <p:nvSpPr>
          <p:cNvPr id="10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课堂检测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1273363" y="2384417"/>
            <a:ext cx="8886637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、承诺是一件严肃的事情，一旦有所承诺，我们就应该努力兑现，只有这样才能得到别人的信任。下列做法反映践约守信的是（       ）</a:t>
            </a:r>
          </a:p>
          <a:p>
            <a:pPr>
              <a:lnSpc>
                <a:spcPct val="16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、小莉和小娟相约周日早上九点到野外郊游，小莉八点半就到达了会合地点</a:t>
            </a:r>
          </a:p>
          <a:p>
            <a:pPr>
              <a:lnSpc>
                <a:spcPct val="16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、小伟答应考试时关照小桐，考试时，小伟果然把答案扔给了小桐</a:t>
            </a:r>
          </a:p>
          <a:p>
            <a:pPr>
              <a:lnSpc>
                <a:spcPct val="16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、小玲的父亲承诺周六陪她去儿童公园，可是由于工作太忙没有去成</a:t>
            </a:r>
          </a:p>
          <a:p>
            <a:pPr>
              <a:lnSpc>
                <a:spcPct val="16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、小雨帮妈妈卖蔬菜时收到一张假币，小雨发现后找个机会把它找给了顾客</a:t>
            </a:r>
          </a:p>
        </p:txBody>
      </p:sp>
      <p:sp>
        <p:nvSpPr>
          <p:cNvPr id="12" name="文本框 2"/>
          <p:cNvSpPr txBox="1"/>
          <p:nvPr/>
        </p:nvSpPr>
        <p:spPr>
          <a:xfrm>
            <a:off x="7293962" y="3026221"/>
            <a:ext cx="329434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96312" y="3912496"/>
            <a:ext cx="1492623" cy="2721277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8" name="组合 7"/>
          <p:cNvGrpSpPr/>
          <p:nvPr/>
        </p:nvGrpSpPr>
        <p:grpSpPr>
          <a:xfrm>
            <a:off x="1765300" y="485775"/>
            <a:ext cx="3500438" cy="1358900"/>
            <a:chOff x="500034" y="500042"/>
            <a:chExt cx="3500462" cy="1357322"/>
          </a:xfrm>
        </p:grpSpPr>
        <p:pic>
          <p:nvPicPr>
            <p:cNvPr id="47110" name="Picture 2" descr="E:\Tim.Teng\ppt\ppt图片\书本图标\ppt宝藏_www.pptbz.com_文件书本png图标24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0034" y="500042"/>
              <a:ext cx="1357322" cy="13573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11" name="TextBox 21"/>
            <p:cNvSpPr txBox="1"/>
            <p:nvPr/>
          </p:nvSpPr>
          <p:spPr>
            <a:xfrm>
              <a:off x="1428728" y="1214422"/>
              <a:ext cx="2571768" cy="45984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41828" y="1822500"/>
            <a:ext cx="2151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一、单项选择</a:t>
            </a:r>
          </a:p>
        </p:txBody>
      </p:sp>
      <p:sp>
        <p:nvSpPr>
          <p:cNvPr id="10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课堂检测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1273363" y="2384417"/>
            <a:ext cx="9178932" cy="40318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、承君一诺，必守终生。为了兑现在部队首长面前“俺能行”的三个字诺言，刘延宝祖孙四代人不管世事如何变迁，把守墓接力棒代代相传，六十三载诚信守护烈士墓园。刘延宝祖孙四代人的事迹告诉我们（      ）</a:t>
            </a:r>
          </a:p>
          <a:p>
            <a:pPr>
              <a:lnSpc>
                <a:spcPct val="16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①诚信是为人处世的基本原则</a:t>
            </a:r>
          </a:p>
          <a:p>
            <a:pPr>
              <a:lnSpc>
                <a:spcPct val="16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②履行责任，应不计较代价与回报</a:t>
            </a:r>
          </a:p>
          <a:p>
            <a:pPr>
              <a:lnSpc>
                <a:spcPct val="16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③承诺一旦做出就必须兑现</a:t>
            </a:r>
          </a:p>
          <a:p>
            <a:pPr>
              <a:lnSpc>
                <a:spcPct val="16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④承诺是一件严肃的事情，一般不要许诺</a:t>
            </a:r>
          </a:p>
          <a:p>
            <a:pPr>
              <a:lnSpc>
                <a:spcPct val="16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、①②③    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、②③④     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、①③④     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 ①②④</a:t>
            </a:r>
          </a:p>
        </p:txBody>
      </p:sp>
      <p:sp>
        <p:nvSpPr>
          <p:cNvPr id="12" name="文本框 2"/>
          <p:cNvSpPr txBox="1"/>
          <p:nvPr/>
        </p:nvSpPr>
        <p:spPr>
          <a:xfrm>
            <a:off x="6970405" y="3480501"/>
            <a:ext cx="329434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4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96312" y="3912496"/>
            <a:ext cx="1492623" cy="2721277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10"/>
          <p:cNvSpPr/>
          <p:nvPr/>
        </p:nvSpPr>
        <p:spPr>
          <a:xfrm>
            <a:off x="3440932" y="5076908"/>
            <a:ext cx="5885817" cy="1015663"/>
          </a:xfrm>
          <a:prstGeom prst="rect">
            <a:avLst/>
          </a:prstGeom>
          <a:noFill/>
          <a:ln w="25400" cap="flat" cmpd="thickThin">
            <a:solidFill>
              <a:srgbClr val="00B050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pPr indent="457200" algn="just" defTabSz="812800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：（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1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）你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知道关于匹诺曹的故事吗？</a:t>
            </a:r>
          </a:p>
          <a:p>
            <a:pPr indent="457200" algn="just" defTabSz="812800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）这个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故事给我们什么启发？</a:t>
            </a:r>
          </a:p>
        </p:txBody>
      </p:sp>
      <p:pic>
        <p:nvPicPr>
          <p:cNvPr id="10" name="图片 9" descr="t01cb91ce5f1a6c85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462" y="1663560"/>
            <a:ext cx="4765675" cy="269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情境导入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" y="4104225"/>
            <a:ext cx="1492623" cy="272127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"/>
          <p:cNvSpPr/>
          <p:nvPr/>
        </p:nvSpPr>
        <p:spPr>
          <a:xfrm>
            <a:off x="4561881" y="1362203"/>
            <a:ext cx="3765296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algn="ctr" eaLnBrk="1" hangingPunct="1">
              <a:buFont typeface="Arial" panose="020B0604020202020204" pitchFamily="34" charset="0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一诺千金</a:t>
            </a:r>
          </a:p>
        </p:txBody>
      </p:sp>
      <p:sp>
        <p:nvSpPr>
          <p:cNvPr id="15" name="矩形 1"/>
          <p:cNvSpPr/>
          <p:nvPr/>
        </p:nvSpPr>
        <p:spPr>
          <a:xfrm>
            <a:off x="3390599" y="1965139"/>
            <a:ext cx="6926419" cy="25261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indent="457200" algn="just"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以前有个叫做季布的人，为人非常守信用，答应别人的事情就一定会做到，因此在当时就有“得黄金百斤，不如得季布一诺”的说法。该说法流传至今，人们便用千金一诺来形容一个人说话做事非常守信用。千金一诺可谓是我们中华民族自古以来一直推崇的传统美德。</a:t>
            </a:r>
          </a:p>
        </p:txBody>
      </p:sp>
      <p:sp>
        <p:nvSpPr>
          <p:cNvPr id="6" name="Rectangle 10"/>
          <p:cNvSpPr/>
          <p:nvPr/>
        </p:nvSpPr>
        <p:spPr>
          <a:xfrm>
            <a:off x="3592304" y="4928991"/>
            <a:ext cx="6724714" cy="1015663"/>
          </a:xfrm>
          <a:prstGeom prst="rect">
            <a:avLst/>
          </a:prstGeom>
          <a:noFill/>
          <a:ln w="25400" cap="flat" cmpd="thickThin">
            <a:solidFill>
              <a:srgbClr val="00B050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pPr indent="457200" algn="just" defTabSz="812800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思考：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（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1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）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上面的故事中你得到了什么启发？</a:t>
            </a:r>
          </a:p>
          <a:p>
            <a:pPr indent="457200" algn="just" defTabSz="812800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）举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一个生活中类似的例子，与同学分享。</a:t>
            </a:r>
          </a:p>
        </p:txBody>
      </p:sp>
      <p:sp>
        <p:nvSpPr>
          <p:cNvPr id="7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课堂探究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" y="4104225"/>
            <a:ext cx="1492623" cy="272127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782556145854039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73" y="2581837"/>
            <a:ext cx="3687762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1"/>
          <p:cNvSpPr/>
          <p:nvPr/>
        </p:nvSpPr>
        <p:spPr>
          <a:xfrm>
            <a:off x="4679792" y="1609257"/>
            <a:ext cx="7219130" cy="404389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indent="457200" algn="just"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周幽王，有个爱妃名叫褒姒，长得非常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美丽，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但是“从未开颜一笑”。于是有人想出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了一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个点起烽火戏诸侯的办法，想换取娘娘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一笑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，一天傍晚，周幽王带着爱妃褒姒登上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城楼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，命令四下点起烽火。临近的诸侯看到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了烽火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，以为西戎来犯，便领兵赶到城下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救援，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但见灯火辉煌，鼓乐喧天。一打听才知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是周幽王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为了取乐于娘娘而干的荒唐事，各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诸敢怒不敢言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。但事隔不久，西戎果真来犯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，虽然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点起了烽火，却无援兵赶到。原来各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诸侯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以为周幽王又是故伎重演。结果都城被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西戎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攻下，周幽王也被杀死了，从此西周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灭亡了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 </a:t>
            </a:r>
          </a:p>
        </p:txBody>
      </p:sp>
      <p:sp>
        <p:nvSpPr>
          <p:cNvPr id="9" name="Rectangle 10"/>
          <p:cNvSpPr/>
          <p:nvPr/>
        </p:nvSpPr>
        <p:spPr>
          <a:xfrm>
            <a:off x="4834644" y="5952915"/>
            <a:ext cx="4587306" cy="553998"/>
          </a:xfrm>
          <a:prstGeom prst="rect">
            <a:avLst/>
          </a:prstGeom>
          <a:noFill/>
          <a:ln w="25400" cap="flat" cmpd="thickThin">
            <a:solidFill>
              <a:srgbClr val="00B050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 anchor="ctr">
            <a:spAutoFit/>
          </a:bodyPr>
          <a:lstStyle/>
          <a:p>
            <a:pPr indent="457200" algn="just" defTabSz="812800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思考：这个故事给你什么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启发？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课堂探究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771441" y="1988649"/>
            <a:ext cx="59032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、承诺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的重要性及要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求。 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/>
        </p:nvSpPr>
        <p:spPr bwMode="auto">
          <a:xfrm>
            <a:off x="2771441" y="2710222"/>
            <a:ext cx="7794068" cy="3323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 algn="just" defTabSz="8128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）重要性</a:t>
            </a:r>
          </a:p>
          <a:p>
            <a:pPr marL="0" indent="457200" algn="just" defTabSz="8128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每一个小小的诺言的兑现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都是你人生信用大厦的一块石子。一个人的信用是靠始终一贯的诚实守信的行为建立起来的，所以我们不能轻视自己的每一个承诺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457200" algn="just" defTabSz="8128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457200" algn="just" defTabSz="8128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承诺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一经作出，就应该兑现。</a:t>
            </a:r>
          </a:p>
          <a:p>
            <a:pPr marL="0" indent="457200" algn="just" defTabSz="8128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没有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能力做的、不打算做的、不应该做的事情，决不能去承诺。</a:t>
            </a:r>
          </a:p>
          <a:p>
            <a:pPr marL="0" indent="457200" algn="just" defTabSz="812800">
              <a:lnSpc>
                <a:spcPct val="150000"/>
              </a:lnSpc>
              <a:spcBef>
                <a:spcPct val="0"/>
              </a:spcBef>
              <a:buNone/>
            </a:pP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457200" algn="just" defTabSz="812800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考点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" y="4104225"/>
            <a:ext cx="1492623" cy="272127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775319" y="1897858"/>
            <a:ext cx="59032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诚信对个人的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意义。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/>
        </p:nvSpPr>
        <p:spPr bwMode="auto">
          <a:xfrm>
            <a:off x="2775319" y="2920561"/>
            <a:ext cx="7019845" cy="2032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 algn="just" defTabSz="8128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诚信是一个人安生立命之本。诚信是我们融入社会的“通行证”，一个人真诚老实、笃信诺言，无论走到哪里都能赢得信任。相反，如果弄虚作假、口是心非，就会处处碰壁，甚至无法安生立世。</a:t>
            </a:r>
          </a:p>
        </p:txBody>
      </p:sp>
      <p:sp>
        <p:nvSpPr>
          <p:cNvPr id="7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考点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" y="4104225"/>
            <a:ext cx="1492623" cy="272127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775319" y="1909581"/>
            <a:ext cx="59032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诚信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对企业的意义。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/>
        </p:nvSpPr>
        <p:spPr bwMode="auto">
          <a:xfrm>
            <a:off x="2775319" y="2907531"/>
            <a:ext cx="6907944" cy="2032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 algn="just" defTabSz="8128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诚信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是企业的资本，是企业无形的资产和标识。一个企业只有坚持诚信经营、诚信办事，才能塑造出良好的形象和信誉，赢得客户；才能带来持久的效益，长盛不衰。</a:t>
            </a:r>
          </a:p>
        </p:txBody>
      </p:sp>
      <p:sp>
        <p:nvSpPr>
          <p:cNvPr id="7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考点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" y="4104225"/>
            <a:ext cx="1492623" cy="272127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775319" y="1909581"/>
            <a:ext cx="59032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诚信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对国家的意义。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/>
        </p:nvSpPr>
        <p:spPr bwMode="auto">
          <a:xfrm>
            <a:off x="2775319" y="2907531"/>
            <a:ext cx="7212743" cy="2032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 algn="just" defTabSz="8128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诚信促进社会文明、国家兴旺。国无信则衰，社会成员之间以诚相待、以信为本，能够增进社会互信，减少社会矛盾，净化社会风气，促进社会和谐；能够降低社会交往和市场交易成本，积累社会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资本；能够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提高国家的信誉和形象，增强国家文化软实力。</a:t>
            </a:r>
          </a:p>
        </p:txBody>
      </p:sp>
      <p:sp>
        <p:nvSpPr>
          <p:cNvPr id="7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考点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" y="4104225"/>
            <a:ext cx="1492623" cy="272127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550765" y="2181805"/>
            <a:ext cx="59032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、如何践行诚信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/>
        </p:nvSpPr>
        <p:spPr bwMode="auto">
          <a:xfrm>
            <a:off x="3005534" y="3227492"/>
            <a:ext cx="7323422" cy="2032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65125" indent="-255905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030" indent="-228600" algn="l" rtl="0" eaLnBrk="0" fontAlgn="base" hangingPunct="0">
              <a:spcBef>
                <a:spcPts val="325"/>
              </a:spcBef>
              <a:spcAft>
                <a:spcPct val="0"/>
              </a:spcAft>
              <a:buClr>
                <a:schemeClr val="accent1"/>
              </a:buClr>
              <a:buFont typeface="Verdana" panose="020B0604030504040204" pitchFamily="34" charset="0"/>
              <a:buChar char="◦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155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 algn="just" defTabSz="8128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）树立诚信意识。</a:t>
            </a:r>
          </a:p>
          <a:p>
            <a:pPr marL="0" indent="457200" algn="just" defTabSz="8128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）运用诚信智慧。</a:t>
            </a:r>
          </a:p>
          <a:p>
            <a:pPr marL="0" indent="457200" algn="just" defTabSz="81280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）珍惜个人的诚信记录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1"/>
          <p:cNvSpPr/>
          <p:nvPr/>
        </p:nvSpPr>
        <p:spPr>
          <a:xfrm>
            <a:off x="0" y="1167126"/>
            <a:ext cx="2093913" cy="5508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noAutofit/>
          </a:bodyPr>
          <a:lstStyle/>
          <a:p>
            <a:pPr lvl="0" algn="ctr" eaLnBrk="1" hangingPunct="1">
              <a:buFont typeface="Arial" panose="020B0604020202020204" pitchFamily="34" charset="0"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考点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" y="4104225"/>
            <a:ext cx="1492623" cy="2721277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1339</Words>
  <Application>Microsoft Office PowerPoint</Application>
  <PresentationFormat>宽屏</PresentationFormat>
  <Paragraphs>104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宋体</vt:lpstr>
      <vt:lpstr>微软雅黑</vt:lpstr>
      <vt:lpstr>Arial</vt:lpstr>
      <vt:lpstr>Calibri</vt:lpstr>
      <vt:lpstr>Calibri Light</vt:lpstr>
      <vt:lpstr>Wingdings</vt:lpstr>
      <vt:lpstr>Wingdings 3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政治备课大师【全免费】</dc:title>
  <dc:creator>政治备课大师【全免费】</dc:creator>
  <cp:keywords>政治备课大师【全免费】</cp:keywords>
  <dc:description>政治备课大师【全免费】</dc:description>
  <cp:lastModifiedBy>sx</cp:lastModifiedBy>
  <cp:revision>政治备课大师【全免费】</cp:revision>
  <dcterms:created xsi:type="dcterms:W3CDTF">2017-10-24T03:29:26Z</dcterms:created>
  <dcterms:modified xsi:type="dcterms:W3CDTF">2017-10-27T01:35:02Z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