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6" r:id="rId3"/>
    <p:sldId id="259" r:id="rId4"/>
    <p:sldId id="258" r:id="rId5"/>
    <p:sldId id="267" r:id="rId6"/>
    <p:sldId id="260" r:id="rId7"/>
    <p:sldId id="261" r:id="rId8"/>
    <p:sldId id="269" r:id="rId9"/>
    <p:sldId id="262" r:id="rId10"/>
    <p:sldId id="263" r:id="rId11"/>
    <p:sldId id="268" r:id="rId12"/>
    <p:sldId id="265" r:id="rId1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73B33F"/>
    <a:srgbClr val="C8C600"/>
    <a:srgbClr val="93634C"/>
    <a:srgbClr val="94634C"/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5633" autoAdjust="0"/>
  </p:normalViewPr>
  <p:slideViewPr>
    <p:cSldViewPr>
      <p:cViewPr varScale="1">
        <p:scale>
          <a:sx n="86" d="100"/>
          <a:sy n="86" d="100"/>
        </p:scale>
        <p:origin x="-134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754B383-FCB5-4EB9-BAFF-43FE42E0AD6C}" type="datetimeFigureOut">
              <a:rPr lang="zh-CN" altLang="en-US"/>
              <a:pPr>
                <a:defRPr/>
              </a:pPr>
              <a:t>2017/11/30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3CB264C-3D26-46C9-B428-5D2B9AA589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C43EB-85DE-4FDB-A9E1-EC4EC353EBE4}" type="datetimeFigureOut">
              <a:rPr lang="zh-CN" altLang="en-US"/>
              <a:pPr>
                <a:defRPr/>
              </a:pPr>
              <a:t>2017/11/30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D24C12-2A80-467C-8BD6-A6A4163C06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3B505D-265D-4811-BD47-A600B929133F}" type="datetimeFigureOut">
              <a:rPr lang="zh-CN" altLang="en-US"/>
              <a:pPr>
                <a:defRPr/>
              </a:pPr>
              <a:t>2017/11/30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538432-E52E-44B3-8FDF-2C6F0510E4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4E5810-90EC-4FE0-B844-D5B43A083CE6}" type="datetimeFigureOut">
              <a:rPr lang="zh-CN" altLang="en-US"/>
              <a:pPr>
                <a:defRPr/>
              </a:pPr>
              <a:t>2017/11/30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32A73-6259-4044-A478-A1154A745F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57C6B0-FEE9-4CF1-A918-7DE46F4DF155}" type="datetimeFigureOut">
              <a:rPr lang="zh-CN" altLang="en-US"/>
              <a:pPr>
                <a:defRPr/>
              </a:pPr>
              <a:t>2017/11/30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FD5C9-F343-42D8-8A16-B7CC10D74D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95D65-14FE-4BDA-BE66-64CA475A748C}" type="datetimeFigureOut">
              <a:rPr lang="zh-CN" altLang="en-US"/>
              <a:pPr>
                <a:defRPr/>
              </a:pPr>
              <a:t>2017/11/30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DB3E9E-81F4-4615-81B1-9D6EE98A56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47BA97-4947-4A8A-AD85-73D696864E92}" type="datetimeFigureOut">
              <a:rPr lang="zh-CN" altLang="en-US"/>
              <a:pPr>
                <a:defRPr/>
              </a:pPr>
              <a:t>2017/11/30 Thursday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CD099-7272-4640-B196-5117F1FB73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B6645-34F7-42F6-A022-69A1F288E373}" type="datetimeFigureOut">
              <a:rPr lang="zh-CN" altLang="en-US"/>
              <a:pPr>
                <a:defRPr/>
              </a:pPr>
              <a:t>2017/11/30 Thursday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6278B-D61E-4F56-946A-226532AA9A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8A163-9DCC-4EBB-9854-12202EE7F91A}" type="datetimeFigureOut">
              <a:rPr lang="zh-CN" altLang="en-US"/>
              <a:pPr>
                <a:defRPr/>
              </a:pPr>
              <a:t>2017/11/30 Thursday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89360-D145-434D-9D47-D65260C78A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9363D-CDE5-4660-AA24-E723D28A02BB}" type="datetimeFigureOut">
              <a:rPr lang="zh-CN" altLang="en-US"/>
              <a:pPr>
                <a:defRPr/>
              </a:pPr>
              <a:t>2017/11/30 Thursday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6C4D2-A7D5-46AE-9B92-BF74135EC2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B5217-EB98-4A6F-B916-CA1F77102D04}" type="datetimeFigureOut">
              <a:rPr lang="zh-CN" altLang="en-US"/>
              <a:pPr>
                <a:defRPr/>
              </a:pPr>
              <a:t>2017/11/30 Thursday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9C258-49FD-4D6E-B7CB-EC32C9E3FC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973F8-7477-4631-BA1C-393E8894A140}" type="datetimeFigureOut">
              <a:rPr lang="zh-CN" altLang="en-US"/>
              <a:pPr>
                <a:defRPr/>
              </a:pPr>
              <a:t>2017/11/30 Thursday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4F766B-8E20-40C8-9D55-A60B61F949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CFEB7E2-87BE-45A8-9E81-2A89F115E208}" type="datetimeFigureOut">
              <a:rPr lang="zh-CN" altLang="en-US"/>
              <a:pPr>
                <a:defRPr/>
              </a:pPr>
              <a:t>2017/11/30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54C3276-FAF3-44C7-8AE5-021F9A20C7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hyperlink" Target="file:///C:\Users\Administrator\Desktop\&#26032;&#24314;&#25991;&#20214;&#22841;\RqYfQemQ8iaoOle8AVjEyu12z0-DHfKsHch-9Q___32.mp4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433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434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434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138" y="1474788"/>
            <a:ext cx="43973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9"/>
          <p:cNvPicPr>
            <a:picLocks noChangeAspect="1" noChangeArrowheads="1"/>
          </p:cNvPicPr>
          <p:nvPr/>
        </p:nvPicPr>
        <p:blipFill>
          <a:blip r:embed="rId5"/>
          <a:srcRect r="20135"/>
          <a:stretch>
            <a:fillRect/>
          </a:stretch>
        </p:blipFill>
        <p:spPr bwMode="auto">
          <a:xfrm>
            <a:off x="5076825" y="1490663"/>
            <a:ext cx="3941763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51163" y="2828925"/>
            <a:ext cx="3724275" cy="5546725"/>
          </a:xfrm>
          <a:prstGeom prst="rect">
            <a:avLst/>
          </a:prstGeom>
          <a:noFill/>
        </p:spPr>
      </p:pic>
      <p:pic>
        <p:nvPicPr>
          <p:cNvPr id="4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2976563" y="2862263"/>
            <a:ext cx="3671887" cy="272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23850" y="5949950"/>
            <a:ext cx="8280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/>
              <a:t>新生代偶像鹿晗为什么在公布恋情之后依然没有掉粉？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203700" y="25400"/>
            <a:ext cx="1216025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3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355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355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355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pic>
        <p:nvPicPr>
          <p:cNvPr id="23558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3888" y="766763"/>
            <a:ext cx="7896225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457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458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458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grpSp>
        <p:nvGrpSpPr>
          <p:cNvPr id="24582" name="组合 1"/>
          <p:cNvGrpSpPr>
            <a:grpSpLocks/>
          </p:cNvGrpSpPr>
          <p:nvPr/>
        </p:nvGrpSpPr>
        <p:grpSpPr bwMode="auto">
          <a:xfrm>
            <a:off x="1874838" y="25400"/>
            <a:ext cx="4619625" cy="1350963"/>
            <a:chOff x="-2035312" y="2044231"/>
            <a:chExt cx="4619788" cy="1351131"/>
          </a:xfrm>
        </p:grpSpPr>
        <p:pic>
          <p:nvPicPr>
            <p:cNvPr id="24595" name="图片 20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2035312" y="2044231"/>
              <a:ext cx="1806327" cy="1351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96" name="图片 21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923789" y="2392917"/>
              <a:ext cx="660687" cy="660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97" name="文本框 22"/>
            <p:cNvSpPr txBox="1">
              <a:spLocks noChangeArrowheads="1"/>
            </p:cNvSpPr>
            <p:nvPr/>
          </p:nvSpPr>
          <p:spPr bwMode="auto">
            <a:xfrm>
              <a:off x="-258790" y="2455684"/>
              <a:ext cx="223651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>
                  <a:solidFill>
                    <a:srgbClr val="FF0000"/>
                  </a:solidFill>
                  <a:latin typeface="华康龙门石碑W9"/>
                  <a:ea typeface="华康龙门石碑W9"/>
                  <a:cs typeface="华康龙门石碑W9"/>
                </a:rPr>
                <a:t>诚实的好处</a:t>
              </a:r>
              <a:endParaRPr lang="zh-CN" altLang="en-US" sz="3200">
                <a:solidFill>
                  <a:srgbClr val="FF0000"/>
                </a:solidFill>
              </a:endParaRPr>
            </a:p>
          </p:txBody>
        </p:sp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6156325" y="1817688"/>
            <a:ext cx="2582863" cy="4829175"/>
            <a:chOff x="6809808" y="2221626"/>
            <a:chExt cx="2244887" cy="3495675"/>
          </a:xfrm>
        </p:grpSpPr>
        <p:pic>
          <p:nvPicPr>
            <p:cNvPr id="24592" name="图片 24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01631" y="2304824"/>
              <a:ext cx="647619" cy="7238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93" name="矩形 25"/>
            <p:cNvSpPr>
              <a:spLocks noChangeArrowheads="1"/>
            </p:cNvSpPr>
            <p:nvPr/>
          </p:nvSpPr>
          <p:spPr bwMode="auto">
            <a:xfrm>
              <a:off x="6826203" y="3077766"/>
              <a:ext cx="2228492" cy="1671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>
                  <a:latin typeface="楷体" pitchFamily="49" charset="-122"/>
                  <a:ea typeface="楷体" pitchFamily="49" charset="-122"/>
                </a:rPr>
                <a:t>（</a:t>
              </a:r>
              <a:r>
                <a:rPr lang="en-US" altLang="zh-CN" sz="2400">
                  <a:latin typeface="楷体" pitchFamily="49" charset="-122"/>
                  <a:ea typeface="楷体" pitchFamily="49" charset="-122"/>
                </a:rPr>
                <a:t>5</a:t>
              </a:r>
              <a:r>
                <a:rPr lang="zh-CN" altLang="en-US" sz="2400">
                  <a:latin typeface="楷体" pitchFamily="49" charset="-122"/>
                  <a:ea typeface="楷体" pitchFamily="49" charset="-122"/>
                </a:rPr>
                <a:t>）只有诚实守信，</a:t>
              </a:r>
              <a:r>
                <a:rPr lang="zh-CN" altLang="en-US" sz="240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社会秩序</a:t>
              </a:r>
              <a:r>
                <a:rPr lang="zh-CN" altLang="en-US" sz="2400">
                  <a:latin typeface="楷体" pitchFamily="49" charset="-122"/>
                  <a:ea typeface="楷体" pitchFamily="49" charset="-122"/>
                </a:rPr>
                <a:t>才能有条不紊，文明和谐更进一步。</a:t>
              </a: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6809808" y="2221626"/>
              <a:ext cx="2228330" cy="3495675"/>
            </a:xfrm>
            <a:prstGeom prst="roundRect">
              <a:avLst>
                <a:gd name="adj" fmla="val 5983"/>
              </a:avLst>
            </a:prstGeom>
            <a:noFill/>
            <a:ln>
              <a:solidFill>
                <a:srgbClr val="E362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3203575" y="1817688"/>
            <a:ext cx="2701925" cy="4829175"/>
            <a:chOff x="9312711" y="2503688"/>
            <a:chExt cx="2317700" cy="3495675"/>
          </a:xfrm>
        </p:grpSpPr>
        <p:pic>
          <p:nvPicPr>
            <p:cNvPr id="24589" name="图片 28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0153981" y="2663392"/>
              <a:ext cx="723809" cy="685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90" name="矩形 29"/>
            <p:cNvSpPr>
              <a:spLocks noChangeArrowheads="1"/>
            </p:cNvSpPr>
            <p:nvPr/>
          </p:nvSpPr>
          <p:spPr bwMode="auto">
            <a:xfrm>
              <a:off x="9401561" y="3385100"/>
              <a:ext cx="2228850" cy="24734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>
                  <a:latin typeface="楷体" pitchFamily="49" charset="-122"/>
                  <a:ea typeface="楷体" pitchFamily="49" charset="-122"/>
                </a:rPr>
                <a:t>（</a:t>
              </a:r>
              <a:r>
                <a:rPr lang="en-US" altLang="zh-CN" sz="2400">
                  <a:latin typeface="楷体" pitchFamily="49" charset="-122"/>
                  <a:ea typeface="楷体" pitchFamily="49" charset="-122"/>
                </a:rPr>
                <a:t>4</a:t>
              </a:r>
              <a:r>
                <a:rPr lang="zh-CN" altLang="en-US" sz="2400">
                  <a:latin typeface="楷体" pitchFamily="49" charset="-122"/>
                  <a:ea typeface="楷体" pitchFamily="49" charset="-122"/>
                </a:rPr>
                <a:t>）只有诚实守信，才能</a:t>
              </a:r>
              <a:r>
                <a:rPr lang="zh-CN" altLang="en-US" sz="240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建立良好的人际关系</a:t>
              </a:r>
              <a:r>
                <a:rPr lang="zh-CN" altLang="en-US" sz="2400">
                  <a:latin typeface="楷体" pitchFamily="49" charset="-122"/>
                  <a:ea typeface="楷体" pitchFamily="49" charset="-122"/>
                </a:rPr>
                <a:t>，打下牢靠的事业基础，取得坚实的人生业绩。</a:t>
              </a:r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9312711" y="2503688"/>
              <a:ext cx="2229187" cy="3495675"/>
            </a:xfrm>
            <a:prstGeom prst="roundRect">
              <a:avLst>
                <a:gd name="adj" fmla="val 5983"/>
              </a:avLst>
            </a:prstGeom>
            <a:noFill/>
            <a:ln>
              <a:solidFill>
                <a:srgbClr val="74C5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285750" y="1817688"/>
            <a:ext cx="2582863" cy="4829175"/>
            <a:chOff x="6809808" y="2221626"/>
            <a:chExt cx="2244887" cy="3495675"/>
          </a:xfrm>
        </p:grpSpPr>
        <p:pic>
          <p:nvPicPr>
            <p:cNvPr id="24586" name="图片 18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572044" y="2302563"/>
              <a:ext cx="647619" cy="7238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87" name="矩形 19"/>
            <p:cNvSpPr>
              <a:spLocks noChangeArrowheads="1"/>
            </p:cNvSpPr>
            <p:nvPr/>
          </p:nvSpPr>
          <p:spPr bwMode="auto">
            <a:xfrm>
              <a:off x="6826203" y="3077766"/>
              <a:ext cx="2228492" cy="2072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>
                  <a:latin typeface="楷体" pitchFamily="49" charset="-122"/>
                  <a:ea typeface="楷体" pitchFamily="49" charset="-122"/>
                </a:rPr>
                <a:t>（</a:t>
              </a:r>
              <a:r>
                <a:rPr lang="en-US" altLang="zh-CN" sz="2400">
                  <a:latin typeface="楷体" pitchFamily="49" charset="-122"/>
                  <a:ea typeface="楷体" pitchFamily="49" charset="-122"/>
                </a:rPr>
                <a:t>3</a:t>
              </a:r>
              <a:r>
                <a:rPr lang="zh-CN" altLang="en-US" sz="2400">
                  <a:latin typeface="楷体" pitchFamily="49" charset="-122"/>
                  <a:ea typeface="楷体" pitchFamily="49" charset="-122"/>
                </a:rPr>
                <a:t>）只有诚实守信，才能履行诺言，遵守约定，获得</a:t>
              </a:r>
              <a:r>
                <a:rPr lang="zh-CN" altLang="en-US" sz="240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他人尊重与信任。</a:t>
              </a:r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6809808" y="2221626"/>
              <a:ext cx="2228330" cy="3495675"/>
            </a:xfrm>
            <a:prstGeom prst="roundRect">
              <a:avLst>
                <a:gd name="adj" fmla="val 5983"/>
              </a:avLst>
            </a:prstGeom>
            <a:noFill/>
            <a:ln>
              <a:solidFill>
                <a:srgbClr val="E362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decel="10000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decel="10000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560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560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560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pic>
        <p:nvPicPr>
          <p:cNvPr id="25606" name="图片 2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" y="2159000"/>
            <a:ext cx="2035175" cy="299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图片 2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40000">
            <a:off x="1658938" y="1387475"/>
            <a:ext cx="1074737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5608" name="组合 2"/>
          <p:cNvGrpSpPr>
            <a:grpSpLocks/>
          </p:cNvGrpSpPr>
          <p:nvPr/>
        </p:nvGrpSpPr>
        <p:grpSpPr bwMode="auto">
          <a:xfrm>
            <a:off x="2497138" y="115888"/>
            <a:ext cx="341312" cy="6626225"/>
            <a:chOff x="4872990" y="403225"/>
            <a:chExt cx="342265" cy="5349240"/>
          </a:xfrm>
        </p:grpSpPr>
        <p:cxnSp>
          <p:nvCxnSpPr>
            <p:cNvPr id="24" name="直接连接符 23"/>
            <p:cNvCxnSpPr/>
            <p:nvPr/>
          </p:nvCxnSpPr>
          <p:spPr>
            <a:xfrm flipH="1">
              <a:off x="5046510" y="403225"/>
              <a:ext cx="17512" cy="534924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>
              <a:off x="4911196" y="890219"/>
              <a:ext cx="304059" cy="305012"/>
            </a:xfrm>
            <a:prstGeom prst="ellipse">
              <a:avLst/>
            </a:prstGeom>
            <a:solidFill>
              <a:srgbClr val="E36258"/>
            </a:solid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flipV="1">
              <a:off x="4911196" y="3407206"/>
              <a:ext cx="304059" cy="310138"/>
            </a:xfrm>
            <a:prstGeom prst="ellipse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8" name="五角星 27"/>
            <p:cNvSpPr/>
            <p:nvPr/>
          </p:nvSpPr>
          <p:spPr>
            <a:xfrm>
              <a:off x="4872990" y="1975701"/>
              <a:ext cx="310426" cy="367809"/>
            </a:xfrm>
            <a:prstGeom prst="star5">
              <a:avLst>
                <a:gd name="adj" fmla="val 28390"/>
                <a:gd name="hf" fmla="val 105146"/>
                <a:gd name="vf" fmla="val 110557"/>
              </a:avLst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5609" name="组合 3"/>
          <p:cNvGrpSpPr>
            <a:grpSpLocks/>
          </p:cNvGrpSpPr>
          <p:nvPr/>
        </p:nvGrpSpPr>
        <p:grpSpPr bwMode="auto">
          <a:xfrm>
            <a:off x="2949575" y="2654300"/>
            <a:ext cx="6013450" cy="736600"/>
            <a:chOff x="3131227" y="674326"/>
            <a:chExt cx="6012773" cy="736600"/>
          </a:xfrm>
        </p:grpSpPr>
        <p:sp>
          <p:nvSpPr>
            <p:cNvPr id="25610" name="文本框 29"/>
            <p:cNvSpPr txBox="1">
              <a:spLocks noChangeArrowheads="1"/>
            </p:cNvSpPr>
            <p:nvPr/>
          </p:nvSpPr>
          <p:spPr bwMode="auto">
            <a:xfrm>
              <a:off x="3131227" y="719461"/>
              <a:ext cx="6012773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600">
                  <a:latin typeface="楷体" pitchFamily="49" charset="-122"/>
                  <a:ea typeface="楷体" pitchFamily="49" charset="-122"/>
                </a:rPr>
                <a:t>拓展提升</a:t>
              </a:r>
              <a:r>
                <a:rPr lang="en-US" altLang="zh-CN" sz="3600">
                  <a:latin typeface="楷体" pitchFamily="49" charset="-122"/>
                  <a:ea typeface="楷体" pitchFamily="49" charset="-122"/>
                </a:rPr>
                <a:t>   </a:t>
              </a:r>
              <a:r>
                <a:rPr lang="zh-CN" altLang="en-US" sz="3600">
                  <a:latin typeface="楷体" pitchFamily="49" charset="-122"/>
                  <a:ea typeface="楷体" pitchFamily="49" charset="-122"/>
                </a:rPr>
                <a:t>诚信名言知多少？</a:t>
              </a:r>
            </a:p>
          </p:txBody>
        </p:sp>
        <p:pic>
          <p:nvPicPr>
            <p:cNvPr id="25611" name="图片 30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004048" y="674326"/>
              <a:ext cx="736600" cy="736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 txBox="1">
            <a:spLocks noChangeArrowheads="1"/>
          </p:cNvSpPr>
          <p:nvPr/>
        </p:nvSpPr>
        <p:spPr bwMode="auto">
          <a:xfrm rot="-5400000">
            <a:off x="6224588" y="1182688"/>
            <a:ext cx="1230312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3200">
                <a:latin typeface="微软雅黑" pitchFamily="34" charset="-122"/>
                <a:ea typeface="微软雅黑" pitchFamily="34" charset="-122"/>
              </a:rPr>
              <a:t>内</a:t>
            </a:r>
            <a:r>
              <a:rPr lang="zh-CN" altLang="en-US" sz="3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诚</a:t>
            </a:r>
            <a:r>
              <a:rPr lang="zh-CN" altLang="en-US" sz="3200">
                <a:latin typeface="微软雅黑" pitchFamily="34" charset="-122"/>
                <a:ea typeface="微软雅黑" pitchFamily="34" charset="-122"/>
              </a:rPr>
              <a:t>于心，外</a:t>
            </a:r>
            <a:r>
              <a:rPr lang="zh-CN" altLang="en-US" sz="3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信</a:t>
            </a:r>
            <a:r>
              <a:rPr lang="zh-CN" altLang="en-US" sz="3200">
                <a:latin typeface="微软雅黑" pitchFamily="34" charset="-122"/>
                <a:ea typeface="微软雅黑" pitchFamily="34" charset="-122"/>
              </a:rPr>
              <a:t>于人</a:t>
            </a:r>
            <a:endParaRPr lang="en-US" altLang="zh-CN" sz="3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320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 flipV="1">
            <a:off x="4284663" y="4071938"/>
            <a:ext cx="4032250" cy="476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000125" y="260350"/>
            <a:ext cx="707072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第二单元  待人之道</a:t>
            </a:r>
            <a:endParaRPr lang="en-US" altLang="zh-CN" sz="4000" b="1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  <a:p>
            <a:pPr algn="ctr"/>
            <a:endParaRPr lang="en-US" altLang="zh-CN" sz="3600" b="1">
              <a:solidFill>
                <a:srgbClr val="FF0000"/>
              </a:solidFill>
              <a:latin typeface="华康龙门石碑W9"/>
              <a:ea typeface="华康龙门石碑W9"/>
              <a:cs typeface="华康龙门石碑W9"/>
            </a:endParaRPr>
          </a:p>
          <a:p>
            <a:pPr algn="ctr"/>
            <a:r>
              <a:rPr lang="zh-CN" altLang="en-US" sz="3600" b="1">
                <a:solidFill>
                  <a:srgbClr val="FF0000"/>
                </a:solidFill>
                <a:latin typeface="华康龙门石碑W9"/>
                <a:ea typeface="华康龙门石碑W9"/>
                <a:cs typeface="华康龙门石碑W9"/>
              </a:rPr>
              <a:t>第一课   诚实守信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638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638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638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723900" y="6515100"/>
            <a:ext cx="121920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上凸带形 18"/>
          <p:cNvSpPr/>
          <p:nvPr/>
        </p:nvSpPr>
        <p:spPr>
          <a:xfrm>
            <a:off x="241300" y="981075"/>
            <a:ext cx="8886825" cy="1404938"/>
          </a:xfrm>
          <a:prstGeom prst="ribbon2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600" b="1" dirty="0">
                <a:latin typeface="字体管家棉花糖" panose="00020600040101010101" charset="-122"/>
                <a:ea typeface="字体管家棉花糖" panose="00020600040101010101" charset="-122"/>
              </a:rPr>
              <a:t>你能想到哪些诚信的故事？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417"/>
          <a:stretch>
            <a:fillRect/>
          </a:stretch>
        </p:blipFill>
        <p:spPr bwMode="auto">
          <a:xfrm>
            <a:off x="3924300" y="2060575"/>
            <a:ext cx="3706813" cy="461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165225" y="3068638"/>
            <a:ext cx="2901950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学校生活</a:t>
            </a:r>
            <a:endParaRPr lang="en-US" altLang="zh-CN" sz="3200" b="1">
              <a:latin typeface="楷体" pitchFamily="49" charset="-122"/>
              <a:ea typeface="楷体" pitchFamily="49" charset="-122"/>
            </a:endParaRPr>
          </a:p>
          <a:p>
            <a:endParaRPr lang="en-US" altLang="zh-CN" sz="3200" b="1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社会生活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7411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7412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7413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417"/>
          <a:stretch>
            <a:fillRect/>
          </a:stretch>
        </p:blipFill>
        <p:spPr bwMode="auto">
          <a:xfrm>
            <a:off x="7596188" y="4933950"/>
            <a:ext cx="1344612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958850" y="6435725"/>
            <a:ext cx="121920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8"/>
          <p:cNvSpPr txBox="1"/>
          <p:nvPr/>
        </p:nvSpPr>
        <p:spPr>
          <a:xfrm>
            <a:off x="755650" y="1268413"/>
            <a:ext cx="7632700" cy="63706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一、内诚于心，外信于人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（一）什么是诚实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360045">
              <a:lnSpc>
                <a:spcPct val="150000"/>
              </a:lnSpc>
              <a:defRPr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360045">
              <a:lnSpc>
                <a:spcPct val="150000"/>
              </a:lnSpc>
              <a:defRPr/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含义：诚实是一个人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为人处事的态度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，是实事求是，表里如一，说实话，做实事，不虚伪，不夸大其词，不文过饰非。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843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843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843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417"/>
          <a:stretch>
            <a:fillRect/>
          </a:stretch>
        </p:blipFill>
        <p:spPr bwMode="auto">
          <a:xfrm>
            <a:off x="7596188" y="4933950"/>
            <a:ext cx="1344612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958850" y="6435725"/>
            <a:ext cx="121920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8"/>
          <p:cNvSpPr txBox="1"/>
          <p:nvPr/>
        </p:nvSpPr>
        <p:spPr>
          <a:xfrm>
            <a:off x="895350" y="404813"/>
            <a:ext cx="7634288" cy="81708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一、内诚于心，外信于人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（一）什么是诚实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04190">
              <a:lnSpc>
                <a:spcPct val="150000"/>
              </a:lnSpc>
              <a:defRPr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要求：</a:t>
            </a:r>
            <a:endParaRPr lang="en-US" altLang="zh-CN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04190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对自己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诚实，不自欺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，内心坦坦荡荡，不说违心话，不做违心事，问心无愧，获得内心的清朗愉悦。</a:t>
            </a:r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endParaRPr lang="en-US" altLang="zh-CN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04190">
              <a:lnSpc>
                <a:spcPct val="150000"/>
              </a:lnSpc>
              <a:defRPr/>
            </a:pPr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对他人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诚恳实在，言行一致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，不说假话，不做假事，言行一致，恪守诺言，履行约定，从而获得他人的信任与尊重。</a:t>
            </a:r>
            <a:endParaRPr lang="en-US" altLang="zh-CN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360045">
              <a:lnSpc>
                <a:spcPct val="150000"/>
              </a:lnSpc>
              <a:defRPr/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defRPr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945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946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946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97438" y="511175"/>
            <a:ext cx="855662" cy="72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5932488" y="511175"/>
            <a:ext cx="28622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C000"/>
                </a:solidFill>
                <a:latin typeface="字体管家棉花糖"/>
                <a:ea typeface="字体管家棉花糖"/>
                <a:cs typeface="字体管家棉花糖"/>
              </a:rPr>
              <a:t>自我反思</a:t>
            </a:r>
          </a:p>
        </p:txBody>
      </p: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4914900" y="1484313"/>
            <a:ext cx="4021138" cy="5086350"/>
            <a:chOff x="2028585" y="2513004"/>
            <a:chExt cx="2668111" cy="3858697"/>
          </a:xfrm>
        </p:grpSpPr>
        <p:pic>
          <p:nvPicPr>
            <p:cNvPr id="19466" name="图片 34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975632" y="2624939"/>
              <a:ext cx="723809" cy="711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67" name="矩形 35"/>
            <p:cNvSpPr>
              <a:spLocks noChangeArrowheads="1"/>
            </p:cNvSpPr>
            <p:nvPr/>
          </p:nvSpPr>
          <p:spPr bwMode="auto">
            <a:xfrm>
              <a:off x="2129001" y="3336050"/>
              <a:ext cx="2567695" cy="19623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4CB4B2"/>
                  </a:solidFill>
                  <a:latin typeface="楷体" pitchFamily="49" charset="-122"/>
                  <a:ea typeface="楷体" pitchFamily="49" charset="-122"/>
                </a:rPr>
                <a:t>1.</a:t>
              </a:r>
              <a:r>
                <a:rPr lang="zh-CN" altLang="en-US" sz="2800" b="1">
                  <a:solidFill>
                    <a:srgbClr val="4CB4B2"/>
                  </a:solidFill>
                  <a:latin typeface="楷体" pitchFamily="49" charset="-122"/>
                  <a:ea typeface="楷体" pitchFamily="49" charset="-122"/>
                </a:rPr>
                <a:t>总体上自己是否是个诚实的人？</a:t>
              </a:r>
              <a:endParaRPr lang="en-US" altLang="zh-CN" sz="2800" b="1">
                <a:solidFill>
                  <a:srgbClr val="4CB4B2"/>
                </a:solidFill>
                <a:latin typeface="楷体" pitchFamily="49" charset="-122"/>
                <a:ea typeface="楷体" pitchFamily="49" charset="-122"/>
              </a:endParaRPr>
            </a:p>
            <a:p>
              <a:pPr algn="ctr"/>
              <a:endParaRPr lang="en-US" altLang="zh-CN" sz="2800" b="1">
                <a:solidFill>
                  <a:srgbClr val="4CB4B2"/>
                </a:solidFill>
                <a:latin typeface="楷体" pitchFamily="49" charset="-122"/>
                <a:ea typeface="楷体" pitchFamily="49" charset="-122"/>
              </a:endParaRPr>
            </a:p>
            <a:p>
              <a:pPr algn="ctr"/>
              <a:endParaRPr lang="en-US" altLang="zh-CN" sz="2800" b="1">
                <a:solidFill>
                  <a:srgbClr val="4CB4B2"/>
                </a:solidFill>
                <a:latin typeface="楷体" pitchFamily="49" charset="-122"/>
                <a:ea typeface="楷体" pitchFamily="49" charset="-122"/>
              </a:endParaRPr>
            </a:p>
            <a:p>
              <a:pPr algn="ctr"/>
              <a:r>
                <a:rPr lang="en-US" altLang="zh-CN" sz="2800" b="1">
                  <a:solidFill>
                    <a:srgbClr val="4CB4B2"/>
                  </a:solidFill>
                  <a:latin typeface="楷体" pitchFamily="49" charset="-122"/>
                  <a:ea typeface="楷体" pitchFamily="49" charset="-122"/>
                </a:rPr>
                <a:t>2.</a:t>
              </a:r>
              <a:r>
                <a:rPr lang="zh-CN" altLang="en-US" sz="2800" b="1">
                  <a:solidFill>
                    <a:srgbClr val="4CB4B2"/>
                  </a:solidFill>
                  <a:latin typeface="楷体" pitchFamily="49" charset="-122"/>
                  <a:ea typeface="楷体" pitchFamily="49" charset="-122"/>
                </a:rPr>
                <a:t>写出自己诚实与不诚实的典型案例。</a:t>
              </a:r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2028585" y="2513004"/>
              <a:ext cx="2617551" cy="3858697"/>
            </a:xfrm>
            <a:prstGeom prst="roundRect">
              <a:avLst>
                <a:gd name="adj" fmla="val 5983"/>
              </a:avLst>
            </a:prstGeom>
            <a:noFill/>
            <a:ln>
              <a:solidFill>
                <a:srgbClr val="74C5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388" y="115888"/>
            <a:ext cx="4716462" cy="657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048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048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048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950" y="1989138"/>
            <a:ext cx="1806575" cy="135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1038" y="3963988"/>
            <a:ext cx="6604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0" y="3471863"/>
            <a:ext cx="22367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华康龙门石碑W9"/>
                <a:ea typeface="华康龙门石碑W9"/>
                <a:cs typeface="华康龙门石碑W9"/>
              </a:rPr>
              <a:t>诚实的好处</a:t>
            </a:r>
            <a:endParaRPr lang="zh-CN" altLang="en-US" sz="3200">
              <a:solidFill>
                <a:srgbClr val="FF0000"/>
              </a:solidFill>
            </a:endParaRPr>
          </a:p>
        </p:txBody>
      </p: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2146300" y="879475"/>
            <a:ext cx="3217863" cy="5183188"/>
            <a:chOff x="6826203" y="2221626"/>
            <a:chExt cx="2228851" cy="3495675"/>
          </a:xfrm>
        </p:grpSpPr>
        <p:pic>
          <p:nvPicPr>
            <p:cNvPr id="20494" name="图片 24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564878" y="2335634"/>
              <a:ext cx="647619" cy="7238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95" name="矩形 25"/>
            <p:cNvSpPr>
              <a:spLocks noChangeArrowheads="1"/>
            </p:cNvSpPr>
            <p:nvPr/>
          </p:nvSpPr>
          <p:spPr bwMode="auto">
            <a:xfrm>
              <a:off x="6826203" y="3077766"/>
              <a:ext cx="2228492" cy="14985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>
                  <a:latin typeface="楷体" pitchFamily="49" charset="-122"/>
                  <a:ea typeface="楷体" pitchFamily="49" charset="-122"/>
                </a:rPr>
                <a:t>（1）诚实是做人的基本原则，是美好道德的核心，是各种良好品德的基础。</a:t>
              </a: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6826203" y="2221626"/>
              <a:ext cx="2228851" cy="3495675"/>
            </a:xfrm>
            <a:prstGeom prst="roundRect">
              <a:avLst>
                <a:gd name="adj" fmla="val 5983"/>
              </a:avLst>
            </a:prstGeom>
            <a:noFill/>
            <a:ln>
              <a:solidFill>
                <a:srgbClr val="E362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5651500" y="879475"/>
            <a:ext cx="3384550" cy="5183188"/>
            <a:chOff x="9316712" y="2503688"/>
            <a:chExt cx="2313699" cy="3495675"/>
          </a:xfrm>
        </p:grpSpPr>
        <p:pic>
          <p:nvPicPr>
            <p:cNvPr id="20491" name="图片 28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0153981" y="2663392"/>
              <a:ext cx="723809" cy="685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92" name="矩形 29"/>
            <p:cNvSpPr>
              <a:spLocks noChangeArrowheads="1"/>
            </p:cNvSpPr>
            <p:nvPr/>
          </p:nvSpPr>
          <p:spPr bwMode="auto">
            <a:xfrm>
              <a:off x="9401561" y="3385100"/>
              <a:ext cx="2228850" cy="1124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>
                  <a:latin typeface="楷体" pitchFamily="49" charset="-122"/>
                  <a:ea typeface="楷体" pitchFamily="49" charset="-122"/>
                </a:rPr>
                <a:t>（2）只有在一颗诚实的心中才能生长出来善良、正直、谦逊的美德。</a:t>
              </a:r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9316712" y="2503688"/>
              <a:ext cx="2313699" cy="3495675"/>
            </a:xfrm>
            <a:prstGeom prst="roundRect">
              <a:avLst>
                <a:gd name="adj" fmla="val 5983"/>
              </a:avLst>
            </a:prstGeom>
            <a:noFill/>
            <a:ln>
              <a:solidFill>
                <a:srgbClr val="74C5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decel="10000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decel="10000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150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150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150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723900" y="6515100"/>
            <a:ext cx="121920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上凸带形 18"/>
          <p:cNvSpPr/>
          <p:nvPr/>
        </p:nvSpPr>
        <p:spPr>
          <a:xfrm>
            <a:off x="34925" y="163513"/>
            <a:ext cx="8886825" cy="1406525"/>
          </a:xfrm>
          <a:prstGeom prst="ribbon2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600" dirty="0">
                <a:latin typeface="字体管家棉花糖" panose="00020600040101010101" charset="-122"/>
                <a:ea typeface="字体管家棉花糖" panose="00020600040101010101" charset="-122"/>
              </a:rPr>
              <a:t>你能想到哪些不诚信的故事？</a:t>
            </a:r>
            <a:endParaRPr lang="zh-CN" altLang="en-US" sz="3600" dirty="0">
              <a:latin typeface="字体管家棉花糖" panose="00020600040101010101" charset="-122"/>
              <a:ea typeface="字体管家棉花糖" panose="00020600040101010101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417"/>
          <a:stretch>
            <a:fillRect/>
          </a:stretch>
        </p:blipFill>
        <p:spPr bwMode="auto">
          <a:xfrm>
            <a:off x="3924300" y="2060575"/>
            <a:ext cx="3706813" cy="461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17488" y="1998663"/>
            <a:ext cx="4043362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楷体" pitchFamily="49" charset="-122"/>
                <a:ea typeface="楷体" pitchFamily="49" charset="-122"/>
              </a:rPr>
              <a:t>学校：</a:t>
            </a:r>
            <a:endParaRPr lang="en-US" altLang="zh-CN" sz="320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>
                <a:latin typeface="楷体" pitchFamily="49" charset="-122"/>
                <a:ea typeface="楷体" pitchFamily="49" charset="-122"/>
              </a:rPr>
              <a:t>抄作业、考试作弊、                    说谎、借东西不还</a:t>
            </a:r>
            <a:r>
              <a:rPr lang="en-US" altLang="zh-CN" sz="2400">
                <a:latin typeface="楷体" pitchFamily="49" charset="-122"/>
                <a:ea typeface="楷体" pitchFamily="49" charset="-122"/>
              </a:rPr>
              <a:t>……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17488" y="3567113"/>
            <a:ext cx="446405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楷体" pitchFamily="49" charset="-122"/>
                <a:ea typeface="楷体" pitchFamily="49" charset="-122"/>
              </a:rPr>
              <a:t>社会生活：</a:t>
            </a:r>
            <a:endParaRPr lang="en-US" altLang="zh-CN" sz="320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>
                <a:latin typeface="楷体" pitchFamily="49" charset="-122"/>
                <a:ea typeface="楷体" pitchFamily="49" charset="-122"/>
              </a:rPr>
              <a:t>假冒伪劣产品、拖欠工资、</a:t>
            </a:r>
            <a:endParaRPr lang="en-US" altLang="zh-CN" sz="240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>
                <a:latin typeface="楷体" pitchFamily="49" charset="-122"/>
                <a:ea typeface="楷体" pitchFamily="49" charset="-122"/>
              </a:rPr>
              <a:t>短斤少两、虚假广告</a:t>
            </a:r>
            <a:r>
              <a:rPr lang="en-US" altLang="zh-CN" sz="2400"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2400">
              <a:latin typeface="楷体" pitchFamily="49" charset="-122"/>
              <a:ea typeface="楷体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2531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2532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2533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pic>
        <p:nvPicPr>
          <p:cNvPr id="22534" name="图片 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620713"/>
            <a:ext cx="7058025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735</Words>
  <Application>WPS 演示</Application>
  <PresentationFormat>全屏显示(4:3)</PresentationFormat>
  <Paragraphs>99</Paragraphs>
  <Slides>12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Calibri</vt:lpstr>
      <vt:lpstr>微软雅黑</vt:lpstr>
      <vt:lpstr>华文中宋</vt:lpstr>
      <vt:lpstr>华康龙门石碑W9</vt:lpstr>
      <vt:lpstr>字体管家棉花糖</vt:lpstr>
      <vt:lpstr>楷体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政治备课大师【全免费】</dc:title>
  <dc:creator>政治备课大师【全免费】</dc:creator>
  <cp:keywords>政治备课大师【全免费】</cp:keywords>
  <dc:description>政治备课大师【全免费】</dc:description>
  <cp:lastModifiedBy>Microsoft</cp:lastModifiedBy>
  <cp:revision>政治备课大师【全免费】</cp:revision>
  <dcterms:created xsi:type="dcterms:W3CDTF">2013-10-30T09:04:00Z</dcterms:created>
  <dcterms:modified xsi:type="dcterms:W3CDTF">2017-11-30T10:38:36Z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