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4.jpg" ContentType="image/gif"/>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37"/>
  </p:notesMasterIdLst>
  <p:sldIdLst>
    <p:sldId id="274" r:id="rId5"/>
    <p:sldId id="256" r:id="rId6"/>
    <p:sldId id="258" r:id="rId7"/>
    <p:sldId id="259" r:id="rId8"/>
    <p:sldId id="260" r:id="rId9"/>
    <p:sldId id="272" r:id="rId10"/>
    <p:sldId id="273" r:id="rId11"/>
    <p:sldId id="266" r:id="rId12"/>
    <p:sldId id="275" r:id="rId13"/>
    <p:sldId id="276" r:id="rId14"/>
    <p:sldId id="285" r:id="rId15"/>
    <p:sldId id="261" r:id="rId16"/>
    <p:sldId id="287" r:id="rId17"/>
    <p:sldId id="262" r:id="rId18"/>
    <p:sldId id="263" r:id="rId19"/>
    <p:sldId id="267" r:id="rId20"/>
    <p:sldId id="289" r:id="rId21"/>
    <p:sldId id="264" r:id="rId22"/>
    <p:sldId id="269" r:id="rId23"/>
    <p:sldId id="265" r:id="rId24"/>
    <p:sldId id="270" r:id="rId25"/>
    <p:sldId id="271" r:id="rId26"/>
    <p:sldId id="288" r:id="rId27"/>
    <p:sldId id="277" r:id="rId28"/>
    <p:sldId id="278" r:id="rId29"/>
    <p:sldId id="279" r:id="rId30"/>
    <p:sldId id="280" r:id="rId31"/>
    <p:sldId id="281" r:id="rId32"/>
    <p:sldId id="282" r:id="rId33"/>
    <p:sldId id="283" r:id="rId34"/>
    <p:sldId id="286" r:id="rId35"/>
    <p:sldId id="284"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E6BA2C8-3A21-4D37-8F5D-4541D2C2ACEC}">
          <p14:sldIdLst>
            <p14:sldId id="274"/>
            <p14:sldId id="256"/>
            <p14:sldId id="258"/>
            <p14:sldId id="259"/>
            <p14:sldId id="260"/>
            <p14:sldId id="272"/>
            <p14:sldId id="273"/>
            <p14:sldId id="266"/>
            <p14:sldId id="275"/>
            <p14:sldId id="276"/>
            <p14:sldId id="285"/>
            <p14:sldId id="261"/>
            <p14:sldId id="287"/>
            <p14:sldId id="262"/>
            <p14:sldId id="263"/>
            <p14:sldId id="267"/>
            <p14:sldId id="289"/>
            <p14:sldId id="264"/>
            <p14:sldId id="269"/>
            <p14:sldId id="265"/>
            <p14:sldId id="270"/>
            <p14:sldId id="271"/>
            <p14:sldId id="288"/>
            <p14:sldId id="277"/>
            <p14:sldId id="278"/>
            <p14:sldId id="279"/>
            <p14:sldId id="280"/>
            <p14:sldId id="281"/>
            <p14:sldId id="282"/>
            <p14:sldId id="283"/>
            <p14:sldId id="286"/>
            <p14:sldId id="28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p:scale>
          <a:sx n="71" d="100"/>
          <a:sy n="71" d="100"/>
        </p:scale>
        <p:origin x="-1356" y="-29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BD28CC-32B2-4F77-B546-D8276D563A2E}" type="doc">
      <dgm:prSet loTypeId="urn:microsoft.com/office/officeart/2005/8/layout/radial1" loCatId="cycle" qsTypeId="urn:microsoft.com/office/officeart/2005/8/quickstyle/simple3" qsCatId="simple" csTypeId="urn:microsoft.com/office/officeart/2005/8/colors/colorful2" csCatId="colorful" phldr="1"/>
      <dgm:spPr/>
      <dgm:t>
        <a:bodyPr/>
        <a:lstStyle/>
        <a:p>
          <a:endParaRPr lang="zh-CN" altLang="en-US"/>
        </a:p>
      </dgm:t>
    </dgm:pt>
    <dgm:pt modelId="{98F96880-F31D-4154-B692-1EB57128E6C9}">
      <dgm:prSet phldrT="[文本]"/>
      <dgm:spPr/>
      <dgm:t>
        <a:bodyPr/>
        <a:lstStyle/>
        <a:p>
          <a:r>
            <a:rPr lang="zh-CN" altLang="en-US" dirty="0" smtClean="0"/>
            <a:t>主题词</a:t>
          </a:r>
          <a:endParaRPr lang="zh-CN" altLang="en-US" dirty="0"/>
        </a:p>
      </dgm:t>
    </dgm:pt>
    <dgm:pt modelId="{4116D0C9-C258-40F6-9B69-9D2DB6801288}" type="parTrans" cxnId="{08C6375D-76E6-401F-88F5-E99F4D91ABD0}">
      <dgm:prSet/>
      <dgm:spPr/>
      <dgm:t>
        <a:bodyPr/>
        <a:lstStyle/>
        <a:p>
          <a:endParaRPr lang="zh-CN" altLang="en-US"/>
        </a:p>
      </dgm:t>
    </dgm:pt>
    <dgm:pt modelId="{FE284D25-D313-4518-ABB8-0002D7090439}" type="sibTrans" cxnId="{08C6375D-76E6-401F-88F5-E99F4D91ABD0}">
      <dgm:prSet/>
      <dgm:spPr/>
      <dgm:t>
        <a:bodyPr/>
        <a:lstStyle/>
        <a:p>
          <a:endParaRPr lang="zh-CN" altLang="en-US"/>
        </a:p>
      </dgm:t>
    </dgm:pt>
    <dgm:pt modelId="{7553E602-4618-4986-998B-DF43197023C8}">
      <dgm:prSet phldrT="[文本]"/>
      <dgm:spPr/>
      <dgm:t>
        <a:bodyPr/>
        <a:lstStyle/>
        <a:p>
          <a:r>
            <a:rPr lang="zh-CN" altLang="en-US" dirty="0" smtClean="0"/>
            <a:t>平等</a:t>
          </a:r>
          <a:endParaRPr lang="zh-CN" altLang="en-US" dirty="0"/>
        </a:p>
      </dgm:t>
    </dgm:pt>
    <dgm:pt modelId="{A149FCA5-9117-4893-B9F6-DF696F7E313E}" type="parTrans" cxnId="{65CF00C0-1D05-4605-8B37-52605DF49BCB}">
      <dgm:prSet/>
      <dgm:spPr/>
      <dgm:t>
        <a:bodyPr/>
        <a:lstStyle/>
        <a:p>
          <a:endParaRPr lang="zh-CN" altLang="en-US"/>
        </a:p>
      </dgm:t>
    </dgm:pt>
    <dgm:pt modelId="{4E8ADBDD-D015-4201-9104-0CFB63DA0111}" type="sibTrans" cxnId="{65CF00C0-1D05-4605-8B37-52605DF49BCB}">
      <dgm:prSet/>
      <dgm:spPr/>
      <dgm:t>
        <a:bodyPr/>
        <a:lstStyle/>
        <a:p>
          <a:endParaRPr lang="zh-CN" altLang="en-US"/>
        </a:p>
      </dgm:t>
    </dgm:pt>
    <dgm:pt modelId="{E37A4DC0-EAE7-4D24-A02F-05753BE11D34}">
      <dgm:prSet phldrT="[文本]"/>
      <dgm:spPr/>
      <dgm:t>
        <a:bodyPr/>
        <a:lstStyle/>
        <a:p>
          <a:r>
            <a:rPr lang="zh-CN" altLang="en-US" dirty="0" smtClean="0"/>
            <a:t>尊重</a:t>
          </a:r>
          <a:endParaRPr lang="zh-CN" altLang="en-US" dirty="0"/>
        </a:p>
      </dgm:t>
    </dgm:pt>
    <dgm:pt modelId="{4AA16032-751E-4897-9851-2925E6C36524}" type="parTrans" cxnId="{71686FAB-8CB0-4FBB-B062-84D028D00D4F}">
      <dgm:prSet/>
      <dgm:spPr/>
      <dgm:t>
        <a:bodyPr/>
        <a:lstStyle/>
        <a:p>
          <a:endParaRPr lang="zh-CN" altLang="en-US"/>
        </a:p>
      </dgm:t>
    </dgm:pt>
    <dgm:pt modelId="{85915FDC-5032-44B8-A002-4002C842DB34}" type="sibTrans" cxnId="{71686FAB-8CB0-4FBB-B062-84D028D00D4F}">
      <dgm:prSet/>
      <dgm:spPr/>
      <dgm:t>
        <a:bodyPr/>
        <a:lstStyle/>
        <a:p>
          <a:endParaRPr lang="zh-CN" altLang="en-US"/>
        </a:p>
      </dgm:t>
    </dgm:pt>
    <dgm:pt modelId="{1FE7E99F-DC40-4697-8E09-3AC4B83409DB}">
      <dgm:prSet phldrT="[文本]"/>
      <dgm:spPr/>
      <dgm:t>
        <a:bodyPr/>
        <a:lstStyle/>
        <a:p>
          <a:r>
            <a:rPr lang="zh-CN" altLang="en-US" dirty="0" smtClean="0"/>
            <a:t>与人为善</a:t>
          </a:r>
          <a:endParaRPr lang="zh-CN" altLang="en-US" dirty="0"/>
        </a:p>
      </dgm:t>
    </dgm:pt>
    <dgm:pt modelId="{82D17C48-A99E-48B4-A54E-08299EE3314F}" type="parTrans" cxnId="{4BA95A1D-0711-4B4F-BC15-E967F3AA878A}">
      <dgm:prSet/>
      <dgm:spPr/>
      <dgm:t>
        <a:bodyPr/>
        <a:lstStyle/>
        <a:p>
          <a:endParaRPr lang="zh-CN" altLang="en-US"/>
        </a:p>
      </dgm:t>
    </dgm:pt>
    <dgm:pt modelId="{4A4D8E3D-497B-40C6-AF51-1966DF27149E}" type="sibTrans" cxnId="{4BA95A1D-0711-4B4F-BC15-E967F3AA878A}">
      <dgm:prSet/>
      <dgm:spPr/>
      <dgm:t>
        <a:bodyPr/>
        <a:lstStyle/>
        <a:p>
          <a:endParaRPr lang="zh-CN" altLang="en-US"/>
        </a:p>
      </dgm:t>
    </dgm:pt>
    <dgm:pt modelId="{C047CB53-00EB-4804-8FFD-19AEA8D431D3}">
      <dgm:prSet phldrT="[文本]"/>
      <dgm:spPr/>
      <dgm:t>
        <a:bodyPr/>
        <a:lstStyle/>
        <a:p>
          <a:endParaRPr lang="zh-CN" altLang="en-US" dirty="0"/>
        </a:p>
      </dgm:t>
    </dgm:pt>
    <dgm:pt modelId="{788D0A09-3172-40C7-AB3D-C6BAE1BF229D}" type="parTrans" cxnId="{E45CDB6B-1E4F-4586-B661-8724CE5A24A2}">
      <dgm:prSet/>
      <dgm:spPr/>
      <dgm:t>
        <a:bodyPr/>
        <a:lstStyle/>
        <a:p>
          <a:endParaRPr lang="zh-CN" altLang="en-US"/>
        </a:p>
      </dgm:t>
    </dgm:pt>
    <dgm:pt modelId="{C8A5FA73-9AE3-4808-8AE0-F5A18DE7F70F}" type="sibTrans" cxnId="{E45CDB6B-1E4F-4586-B661-8724CE5A24A2}">
      <dgm:prSet/>
      <dgm:spPr/>
      <dgm:t>
        <a:bodyPr/>
        <a:lstStyle/>
        <a:p>
          <a:endParaRPr lang="zh-CN" altLang="en-US"/>
        </a:p>
      </dgm:t>
    </dgm:pt>
    <dgm:pt modelId="{2F33FBE4-74AF-47E1-A6C7-E7508F33C1E5}" type="pres">
      <dgm:prSet presAssocID="{B0BD28CC-32B2-4F77-B546-D8276D563A2E}" presName="cycle" presStyleCnt="0">
        <dgm:presLayoutVars>
          <dgm:chMax val="1"/>
          <dgm:dir/>
          <dgm:animLvl val="ctr"/>
          <dgm:resizeHandles val="exact"/>
        </dgm:presLayoutVars>
      </dgm:prSet>
      <dgm:spPr/>
      <dgm:t>
        <a:bodyPr/>
        <a:lstStyle/>
        <a:p>
          <a:endParaRPr lang="zh-CN" altLang="en-US"/>
        </a:p>
      </dgm:t>
    </dgm:pt>
    <dgm:pt modelId="{D8E2C80B-9477-4D28-8F04-194204539A09}" type="pres">
      <dgm:prSet presAssocID="{98F96880-F31D-4154-B692-1EB57128E6C9}" presName="centerShape" presStyleLbl="node0" presStyleIdx="0" presStyleCnt="1" custScaleX="159599"/>
      <dgm:spPr/>
      <dgm:t>
        <a:bodyPr/>
        <a:lstStyle/>
        <a:p>
          <a:endParaRPr lang="zh-CN" altLang="en-US"/>
        </a:p>
      </dgm:t>
    </dgm:pt>
    <dgm:pt modelId="{B1D7D3F5-6AE1-4CDA-B342-D9898726B43B}" type="pres">
      <dgm:prSet presAssocID="{A149FCA5-9117-4893-B9F6-DF696F7E313E}" presName="Name9" presStyleLbl="parChTrans1D2" presStyleIdx="0" presStyleCnt="3"/>
      <dgm:spPr/>
      <dgm:t>
        <a:bodyPr/>
        <a:lstStyle/>
        <a:p>
          <a:endParaRPr lang="zh-CN" altLang="en-US"/>
        </a:p>
      </dgm:t>
    </dgm:pt>
    <dgm:pt modelId="{1C8A9888-8DD0-46ED-86E5-331B20345D50}" type="pres">
      <dgm:prSet presAssocID="{A149FCA5-9117-4893-B9F6-DF696F7E313E}" presName="connTx" presStyleLbl="parChTrans1D2" presStyleIdx="0" presStyleCnt="3"/>
      <dgm:spPr/>
      <dgm:t>
        <a:bodyPr/>
        <a:lstStyle/>
        <a:p>
          <a:endParaRPr lang="zh-CN" altLang="en-US"/>
        </a:p>
      </dgm:t>
    </dgm:pt>
    <dgm:pt modelId="{A201F6A9-C7C5-4E2D-A2E6-7E94107287C8}" type="pres">
      <dgm:prSet presAssocID="{7553E602-4618-4986-998B-DF43197023C8}" presName="node" presStyleLbl="node1" presStyleIdx="0" presStyleCnt="3" custRadScaleRad="104237" custRadScaleInc="-2757">
        <dgm:presLayoutVars>
          <dgm:bulletEnabled val="1"/>
        </dgm:presLayoutVars>
      </dgm:prSet>
      <dgm:spPr/>
      <dgm:t>
        <a:bodyPr/>
        <a:lstStyle/>
        <a:p>
          <a:endParaRPr lang="zh-CN" altLang="en-US"/>
        </a:p>
      </dgm:t>
    </dgm:pt>
    <dgm:pt modelId="{5015E480-2F2E-4E8C-9F4E-F74D6733F038}" type="pres">
      <dgm:prSet presAssocID="{4AA16032-751E-4897-9851-2925E6C36524}" presName="Name9" presStyleLbl="parChTrans1D2" presStyleIdx="1" presStyleCnt="3"/>
      <dgm:spPr/>
      <dgm:t>
        <a:bodyPr/>
        <a:lstStyle/>
        <a:p>
          <a:endParaRPr lang="zh-CN" altLang="en-US"/>
        </a:p>
      </dgm:t>
    </dgm:pt>
    <dgm:pt modelId="{2F80D2EF-04F9-4801-9734-C5D7E2B81B66}" type="pres">
      <dgm:prSet presAssocID="{4AA16032-751E-4897-9851-2925E6C36524}" presName="connTx" presStyleLbl="parChTrans1D2" presStyleIdx="1" presStyleCnt="3"/>
      <dgm:spPr/>
      <dgm:t>
        <a:bodyPr/>
        <a:lstStyle/>
        <a:p>
          <a:endParaRPr lang="zh-CN" altLang="en-US"/>
        </a:p>
      </dgm:t>
    </dgm:pt>
    <dgm:pt modelId="{85515FD0-2B95-4A91-B21F-7642C99EC260}" type="pres">
      <dgm:prSet presAssocID="{E37A4DC0-EAE7-4D24-A02F-05753BE11D34}" presName="node" presStyleLbl="node1" presStyleIdx="1" presStyleCnt="3" custRadScaleRad="124108" custRadScaleInc="-9149">
        <dgm:presLayoutVars>
          <dgm:bulletEnabled val="1"/>
        </dgm:presLayoutVars>
      </dgm:prSet>
      <dgm:spPr/>
      <dgm:t>
        <a:bodyPr/>
        <a:lstStyle/>
        <a:p>
          <a:endParaRPr lang="zh-CN" altLang="en-US"/>
        </a:p>
      </dgm:t>
    </dgm:pt>
    <dgm:pt modelId="{2F849568-60FF-4AA9-9EB0-45D9B4B9B842}" type="pres">
      <dgm:prSet presAssocID="{82D17C48-A99E-48B4-A54E-08299EE3314F}" presName="Name9" presStyleLbl="parChTrans1D2" presStyleIdx="2" presStyleCnt="3"/>
      <dgm:spPr/>
      <dgm:t>
        <a:bodyPr/>
        <a:lstStyle/>
        <a:p>
          <a:endParaRPr lang="zh-CN" altLang="en-US"/>
        </a:p>
      </dgm:t>
    </dgm:pt>
    <dgm:pt modelId="{A37C79BB-8E12-4D42-8263-CD05EB8117A3}" type="pres">
      <dgm:prSet presAssocID="{82D17C48-A99E-48B4-A54E-08299EE3314F}" presName="connTx" presStyleLbl="parChTrans1D2" presStyleIdx="2" presStyleCnt="3"/>
      <dgm:spPr/>
      <dgm:t>
        <a:bodyPr/>
        <a:lstStyle/>
        <a:p>
          <a:endParaRPr lang="zh-CN" altLang="en-US"/>
        </a:p>
      </dgm:t>
    </dgm:pt>
    <dgm:pt modelId="{6B4EFE02-AD28-47DA-8815-A525566781EE}" type="pres">
      <dgm:prSet presAssocID="{1FE7E99F-DC40-4697-8E09-3AC4B83409DB}" presName="node" presStyleLbl="node1" presStyleIdx="2" presStyleCnt="3" custRadScaleRad="119054" custRadScaleInc="4323">
        <dgm:presLayoutVars>
          <dgm:bulletEnabled val="1"/>
        </dgm:presLayoutVars>
      </dgm:prSet>
      <dgm:spPr/>
      <dgm:t>
        <a:bodyPr/>
        <a:lstStyle/>
        <a:p>
          <a:endParaRPr lang="zh-CN" altLang="en-US"/>
        </a:p>
      </dgm:t>
    </dgm:pt>
  </dgm:ptLst>
  <dgm:cxnLst>
    <dgm:cxn modelId="{66CD478D-C164-4E99-BF5B-CC5714799C09}" type="presOf" srcId="{1FE7E99F-DC40-4697-8E09-3AC4B83409DB}" destId="{6B4EFE02-AD28-47DA-8815-A525566781EE}" srcOrd="0" destOrd="0" presId="urn:microsoft.com/office/officeart/2005/8/layout/radial1"/>
    <dgm:cxn modelId="{7BFEE229-3E28-461D-A53A-A5D2100B56BC}" type="presOf" srcId="{82D17C48-A99E-48B4-A54E-08299EE3314F}" destId="{2F849568-60FF-4AA9-9EB0-45D9B4B9B842}" srcOrd="0" destOrd="0" presId="urn:microsoft.com/office/officeart/2005/8/layout/radial1"/>
    <dgm:cxn modelId="{4BA95A1D-0711-4B4F-BC15-E967F3AA878A}" srcId="{98F96880-F31D-4154-B692-1EB57128E6C9}" destId="{1FE7E99F-DC40-4697-8E09-3AC4B83409DB}" srcOrd="2" destOrd="0" parTransId="{82D17C48-A99E-48B4-A54E-08299EE3314F}" sibTransId="{4A4D8E3D-497B-40C6-AF51-1966DF27149E}"/>
    <dgm:cxn modelId="{77A0A86C-336E-443A-8460-5FE0289D0F73}" type="presOf" srcId="{A149FCA5-9117-4893-B9F6-DF696F7E313E}" destId="{B1D7D3F5-6AE1-4CDA-B342-D9898726B43B}" srcOrd="0" destOrd="0" presId="urn:microsoft.com/office/officeart/2005/8/layout/radial1"/>
    <dgm:cxn modelId="{E45CDB6B-1E4F-4586-B661-8724CE5A24A2}" srcId="{B0BD28CC-32B2-4F77-B546-D8276D563A2E}" destId="{C047CB53-00EB-4804-8FFD-19AEA8D431D3}" srcOrd="1" destOrd="0" parTransId="{788D0A09-3172-40C7-AB3D-C6BAE1BF229D}" sibTransId="{C8A5FA73-9AE3-4808-8AE0-F5A18DE7F70F}"/>
    <dgm:cxn modelId="{71686FAB-8CB0-4FBB-B062-84D028D00D4F}" srcId="{98F96880-F31D-4154-B692-1EB57128E6C9}" destId="{E37A4DC0-EAE7-4D24-A02F-05753BE11D34}" srcOrd="1" destOrd="0" parTransId="{4AA16032-751E-4897-9851-2925E6C36524}" sibTransId="{85915FDC-5032-44B8-A002-4002C842DB34}"/>
    <dgm:cxn modelId="{709E0073-96F8-477E-9CDA-A44068D134FF}" type="presOf" srcId="{82D17C48-A99E-48B4-A54E-08299EE3314F}" destId="{A37C79BB-8E12-4D42-8263-CD05EB8117A3}" srcOrd="1" destOrd="0" presId="urn:microsoft.com/office/officeart/2005/8/layout/radial1"/>
    <dgm:cxn modelId="{08C6375D-76E6-401F-88F5-E99F4D91ABD0}" srcId="{B0BD28CC-32B2-4F77-B546-D8276D563A2E}" destId="{98F96880-F31D-4154-B692-1EB57128E6C9}" srcOrd="0" destOrd="0" parTransId="{4116D0C9-C258-40F6-9B69-9D2DB6801288}" sibTransId="{FE284D25-D313-4518-ABB8-0002D7090439}"/>
    <dgm:cxn modelId="{1B2D436D-A172-46FC-BF6F-3F5238D258AE}" type="presOf" srcId="{98F96880-F31D-4154-B692-1EB57128E6C9}" destId="{D8E2C80B-9477-4D28-8F04-194204539A09}" srcOrd="0" destOrd="0" presId="urn:microsoft.com/office/officeart/2005/8/layout/radial1"/>
    <dgm:cxn modelId="{93498943-264A-48E4-8E54-386674D20477}" type="presOf" srcId="{A149FCA5-9117-4893-B9F6-DF696F7E313E}" destId="{1C8A9888-8DD0-46ED-86E5-331B20345D50}" srcOrd="1" destOrd="0" presId="urn:microsoft.com/office/officeart/2005/8/layout/radial1"/>
    <dgm:cxn modelId="{4E516BF2-041F-46F6-8073-7F1188EF99AA}" type="presOf" srcId="{B0BD28CC-32B2-4F77-B546-D8276D563A2E}" destId="{2F33FBE4-74AF-47E1-A6C7-E7508F33C1E5}" srcOrd="0" destOrd="0" presId="urn:microsoft.com/office/officeart/2005/8/layout/radial1"/>
    <dgm:cxn modelId="{250D02EF-956F-4DD5-B42B-8576DE7B5C32}" type="presOf" srcId="{7553E602-4618-4986-998B-DF43197023C8}" destId="{A201F6A9-C7C5-4E2D-A2E6-7E94107287C8}" srcOrd="0" destOrd="0" presId="urn:microsoft.com/office/officeart/2005/8/layout/radial1"/>
    <dgm:cxn modelId="{1B4C20E5-DE47-4D76-BAFB-D9CE6A56864C}" type="presOf" srcId="{E37A4DC0-EAE7-4D24-A02F-05753BE11D34}" destId="{85515FD0-2B95-4A91-B21F-7642C99EC260}" srcOrd="0" destOrd="0" presId="urn:microsoft.com/office/officeart/2005/8/layout/radial1"/>
    <dgm:cxn modelId="{65CF00C0-1D05-4605-8B37-52605DF49BCB}" srcId="{98F96880-F31D-4154-B692-1EB57128E6C9}" destId="{7553E602-4618-4986-998B-DF43197023C8}" srcOrd="0" destOrd="0" parTransId="{A149FCA5-9117-4893-B9F6-DF696F7E313E}" sibTransId="{4E8ADBDD-D015-4201-9104-0CFB63DA0111}"/>
    <dgm:cxn modelId="{C2B767CF-15A0-410B-9DC2-78E09EC90A6F}" type="presOf" srcId="{4AA16032-751E-4897-9851-2925E6C36524}" destId="{2F80D2EF-04F9-4801-9734-C5D7E2B81B66}" srcOrd="1" destOrd="0" presId="urn:microsoft.com/office/officeart/2005/8/layout/radial1"/>
    <dgm:cxn modelId="{A27B3B93-EBC0-4912-B5AD-13862E4E7D28}" type="presOf" srcId="{4AA16032-751E-4897-9851-2925E6C36524}" destId="{5015E480-2F2E-4E8C-9F4E-F74D6733F038}" srcOrd="0" destOrd="0" presId="urn:microsoft.com/office/officeart/2005/8/layout/radial1"/>
    <dgm:cxn modelId="{0A8FD9BB-DD41-401B-81C5-03B19826F493}" type="presParOf" srcId="{2F33FBE4-74AF-47E1-A6C7-E7508F33C1E5}" destId="{D8E2C80B-9477-4D28-8F04-194204539A09}" srcOrd="0" destOrd="0" presId="urn:microsoft.com/office/officeart/2005/8/layout/radial1"/>
    <dgm:cxn modelId="{06E8B9C5-A485-48B8-BBB0-4542CDC4E29F}" type="presParOf" srcId="{2F33FBE4-74AF-47E1-A6C7-E7508F33C1E5}" destId="{B1D7D3F5-6AE1-4CDA-B342-D9898726B43B}" srcOrd="1" destOrd="0" presId="urn:microsoft.com/office/officeart/2005/8/layout/radial1"/>
    <dgm:cxn modelId="{34BC0E70-DE4B-46DF-A4CB-E323CFFFAC16}" type="presParOf" srcId="{B1D7D3F5-6AE1-4CDA-B342-D9898726B43B}" destId="{1C8A9888-8DD0-46ED-86E5-331B20345D50}" srcOrd="0" destOrd="0" presId="urn:microsoft.com/office/officeart/2005/8/layout/radial1"/>
    <dgm:cxn modelId="{912A6B4C-52C6-4991-B75A-D55303A19F9F}" type="presParOf" srcId="{2F33FBE4-74AF-47E1-A6C7-E7508F33C1E5}" destId="{A201F6A9-C7C5-4E2D-A2E6-7E94107287C8}" srcOrd="2" destOrd="0" presId="urn:microsoft.com/office/officeart/2005/8/layout/radial1"/>
    <dgm:cxn modelId="{B9DD3DEE-6503-426C-9220-B76239FED79D}" type="presParOf" srcId="{2F33FBE4-74AF-47E1-A6C7-E7508F33C1E5}" destId="{5015E480-2F2E-4E8C-9F4E-F74D6733F038}" srcOrd="3" destOrd="0" presId="urn:microsoft.com/office/officeart/2005/8/layout/radial1"/>
    <dgm:cxn modelId="{03B831EF-8646-4701-A39B-8BBB4B40AD3A}" type="presParOf" srcId="{5015E480-2F2E-4E8C-9F4E-F74D6733F038}" destId="{2F80D2EF-04F9-4801-9734-C5D7E2B81B66}" srcOrd="0" destOrd="0" presId="urn:microsoft.com/office/officeart/2005/8/layout/radial1"/>
    <dgm:cxn modelId="{811A2B07-6B36-4C9B-8584-2784D4425B0B}" type="presParOf" srcId="{2F33FBE4-74AF-47E1-A6C7-E7508F33C1E5}" destId="{85515FD0-2B95-4A91-B21F-7642C99EC260}" srcOrd="4" destOrd="0" presId="urn:microsoft.com/office/officeart/2005/8/layout/radial1"/>
    <dgm:cxn modelId="{5578B805-FCDC-4F26-A8C2-B41724394E65}" type="presParOf" srcId="{2F33FBE4-74AF-47E1-A6C7-E7508F33C1E5}" destId="{2F849568-60FF-4AA9-9EB0-45D9B4B9B842}" srcOrd="5" destOrd="0" presId="urn:microsoft.com/office/officeart/2005/8/layout/radial1"/>
    <dgm:cxn modelId="{F932673D-F630-44EF-A8E0-2C015DCB67B5}" type="presParOf" srcId="{2F849568-60FF-4AA9-9EB0-45D9B4B9B842}" destId="{A37C79BB-8E12-4D42-8263-CD05EB8117A3}" srcOrd="0" destOrd="0" presId="urn:microsoft.com/office/officeart/2005/8/layout/radial1"/>
    <dgm:cxn modelId="{5A7F33EF-613D-48F2-8586-DF7EEAAEA22E}" type="presParOf" srcId="{2F33FBE4-74AF-47E1-A6C7-E7508F33C1E5}" destId="{6B4EFE02-AD28-47DA-8815-A525566781EE}" srcOrd="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E2C80B-9477-4D28-8F04-194204539A09}">
      <dsp:nvSpPr>
        <dsp:cNvPr id="0" name=""/>
        <dsp:cNvSpPr/>
      </dsp:nvSpPr>
      <dsp:spPr>
        <a:xfrm>
          <a:off x="2880315" y="2193069"/>
          <a:ext cx="2664304" cy="166937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zh-CN" altLang="en-US" sz="4700" kern="1200" dirty="0" smtClean="0"/>
            <a:t>主题词</a:t>
          </a:r>
          <a:endParaRPr lang="zh-CN" altLang="en-US" sz="4700" kern="1200" dirty="0"/>
        </a:p>
      </dsp:txBody>
      <dsp:txXfrm>
        <a:off x="3270493" y="2437543"/>
        <a:ext cx="1883948" cy="1180426"/>
      </dsp:txXfrm>
    </dsp:sp>
    <dsp:sp modelId="{B1D7D3F5-6AE1-4CDA-B342-D9898726B43B}">
      <dsp:nvSpPr>
        <dsp:cNvPr id="0" name=""/>
        <dsp:cNvSpPr/>
      </dsp:nvSpPr>
      <dsp:spPr>
        <a:xfrm rot="16097491">
          <a:off x="3917535" y="1913275"/>
          <a:ext cx="524444" cy="35666"/>
        </a:xfrm>
        <a:custGeom>
          <a:avLst/>
          <a:gdLst/>
          <a:ahLst/>
          <a:cxnLst/>
          <a:rect l="0" t="0" r="0" b="0"/>
          <a:pathLst>
            <a:path>
              <a:moveTo>
                <a:pt x="0" y="17833"/>
              </a:moveTo>
              <a:lnTo>
                <a:pt x="524444" y="1783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4166646" y="1917998"/>
        <a:ext cx="26222" cy="26222"/>
      </dsp:txXfrm>
    </dsp:sp>
    <dsp:sp modelId="{A201F6A9-C7C5-4E2D-A2E6-7E94107287C8}">
      <dsp:nvSpPr>
        <dsp:cNvPr id="0" name=""/>
        <dsp:cNvSpPr/>
      </dsp:nvSpPr>
      <dsp:spPr>
        <a:xfrm>
          <a:off x="3312366" y="0"/>
          <a:ext cx="1669374" cy="1669374"/>
        </a:xfrm>
        <a:prstGeom prst="ellipse">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kern="1200" dirty="0" smtClean="0"/>
            <a:t>平等</a:t>
          </a:r>
          <a:endParaRPr lang="zh-CN" altLang="en-US" sz="3800" kern="1200" dirty="0"/>
        </a:p>
      </dsp:txBody>
      <dsp:txXfrm>
        <a:off x="3556840" y="244474"/>
        <a:ext cx="1180426" cy="1180426"/>
      </dsp:txXfrm>
    </dsp:sp>
    <dsp:sp modelId="{5015E480-2F2E-4E8C-9F4E-F74D6733F038}">
      <dsp:nvSpPr>
        <dsp:cNvPr id="0" name=""/>
        <dsp:cNvSpPr/>
      </dsp:nvSpPr>
      <dsp:spPr>
        <a:xfrm rot="1455310">
          <a:off x="5264365" y="3635190"/>
          <a:ext cx="671618" cy="35666"/>
        </a:xfrm>
        <a:custGeom>
          <a:avLst/>
          <a:gdLst/>
          <a:ahLst/>
          <a:cxnLst/>
          <a:rect l="0" t="0" r="0" b="0"/>
          <a:pathLst>
            <a:path>
              <a:moveTo>
                <a:pt x="0" y="17833"/>
              </a:moveTo>
              <a:lnTo>
                <a:pt x="671618" y="1783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583384" y="3636233"/>
        <a:ext cx="33580" cy="33580"/>
      </dsp:txXfrm>
    </dsp:sp>
    <dsp:sp modelId="{85515FD0-2B95-4A91-B21F-7642C99EC260}">
      <dsp:nvSpPr>
        <dsp:cNvPr id="0" name=""/>
        <dsp:cNvSpPr/>
      </dsp:nvSpPr>
      <dsp:spPr>
        <a:xfrm>
          <a:off x="5832659" y="3299177"/>
          <a:ext cx="1669374" cy="1669374"/>
        </a:xfrm>
        <a:prstGeom prst="ellipse">
          <a:avLst/>
        </a:prstGeom>
        <a:gradFill rotWithShape="0">
          <a:gsLst>
            <a:gs pos="0">
              <a:schemeClr val="accent2">
                <a:hueOff val="2340759"/>
                <a:satOff val="-2919"/>
                <a:lumOff val="686"/>
                <a:alphaOff val="0"/>
                <a:tint val="50000"/>
                <a:satMod val="300000"/>
              </a:schemeClr>
            </a:gs>
            <a:gs pos="35000">
              <a:schemeClr val="accent2">
                <a:hueOff val="2340759"/>
                <a:satOff val="-2919"/>
                <a:lumOff val="686"/>
                <a:alphaOff val="0"/>
                <a:tint val="37000"/>
                <a:satMod val="300000"/>
              </a:schemeClr>
            </a:gs>
            <a:gs pos="100000">
              <a:schemeClr val="accent2">
                <a:hueOff val="2340759"/>
                <a:satOff val="-2919"/>
                <a:lumOff val="68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kern="1200" dirty="0" smtClean="0"/>
            <a:t>尊重</a:t>
          </a:r>
          <a:endParaRPr lang="zh-CN" altLang="en-US" sz="3800" kern="1200" dirty="0"/>
        </a:p>
      </dsp:txBody>
      <dsp:txXfrm>
        <a:off x="6077133" y="3543651"/>
        <a:ext cx="1180426" cy="1180426"/>
      </dsp:txXfrm>
    </dsp:sp>
    <dsp:sp modelId="{2F849568-60FF-4AA9-9EB0-45D9B4B9B842}">
      <dsp:nvSpPr>
        <dsp:cNvPr id="0" name=""/>
        <dsp:cNvSpPr/>
      </dsp:nvSpPr>
      <dsp:spPr>
        <a:xfrm rot="9257613">
          <a:off x="2640013" y="3636219"/>
          <a:ext cx="542962" cy="35666"/>
        </a:xfrm>
        <a:custGeom>
          <a:avLst/>
          <a:gdLst/>
          <a:ahLst/>
          <a:cxnLst/>
          <a:rect l="0" t="0" r="0" b="0"/>
          <a:pathLst>
            <a:path>
              <a:moveTo>
                <a:pt x="0" y="17833"/>
              </a:moveTo>
              <a:lnTo>
                <a:pt x="542962" y="1783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2897920" y="3640478"/>
        <a:ext cx="27148" cy="27148"/>
      </dsp:txXfrm>
    </dsp:sp>
    <dsp:sp modelId="{6B4EFE02-AD28-47DA-8815-A525566781EE}">
      <dsp:nvSpPr>
        <dsp:cNvPr id="0" name=""/>
        <dsp:cNvSpPr/>
      </dsp:nvSpPr>
      <dsp:spPr>
        <a:xfrm>
          <a:off x="1080118" y="3299177"/>
          <a:ext cx="1669374" cy="1669374"/>
        </a:xfrm>
        <a:prstGeom prst="ellipse">
          <a:avLst/>
        </a:prstGeom>
        <a:gradFill rotWithShape="0">
          <a:gsLst>
            <a:gs pos="0">
              <a:schemeClr val="accent2">
                <a:hueOff val="4681519"/>
                <a:satOff val="-5839"/>
                <a:lumOff val="1373"/>
                <a:alphaOff val="0"/>
                <a:tint val="50000"/>
                <a:satMod val="300000"/>
              </a:schemeClr>
            </a:gs>
            <a:gs pos="35000">
              <a:schemeClr val="accent2">
                <a:hueOff val="4681519"/>
                <a:satOff val="-5839"/>
                <a:lumOff val="1373"/>
                <a:alphaOff val="0"/>
                <a:tint val="37000"/>
                <a:satMod val="300000"/>
              </a:schemeClr>
            </a:gs>
            <a:gs pos="100000">
              <a:schemeClr val="accent2">
                <a:hueOff val="4681519"/>
                <a:satOff val="-5839"/>
                <a:lumOff val="137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kern="1200" dirty="0" smtClean="0"/>
            <a:t>与人为善</a:t>
          </a:r>
          <a:endParaRPr lang="zh-CN" altLang="en-US" sz="3800" kern="1200" dirty="0"/>
        </a:p>
      </dsp:txBody>
      <dsp:txXfrm>
        <a:off x="1324592" y="3543651"/>
        <a:ext cx="1180426" cy="118042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CC6AA9-88E9-4CB4-9214-2BC41ED74CFB}" type="datetimeFigureOut">
              <a:rPr lang="zh-CN" altLang="en-US" smtClean="0"/>
              <a:t>2017/9/28 Thursday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0816E0-C988-485A-98EF-D52719F0087D}" type="slidenum">
              <a:rPr lang="zh-CN" altLang="en-US" smtClean="0"/>
              <a:t>‹#›</a:t>
            </a:fld>
            <a:endParaRPr lang="zh-CN" altLang="en-US"/>
          </a:p>
        </p:txBody>
      </p:sp>
    </p:spTree>
    <p:extLst>
      <p:ext uri="{BB962C8B-B14F-4D97-AF65-F5344CB8AC3E}">
        <p14:creationId xmlns:p14="http://schemas.microsoft.com/office/powerpoint/2010/main" val="3781128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0816E0-C988-485A-98EF-D52719F0087D}" type="slidenum">
              <a:rPr lang="zh-CN" altLang="en-US" smtClean="0"/>
              <a:t>14</a:t>
            </a:fld>
            <a:endParaRPr lang="zh-CN" altLang="en-US"/>
          </a:p>
        </p:txBody>
      </p:sp>
    </p:spTree>
    <p:extLst>
      <p:ext uri="{BB962C8B-B14F-4D97-AF65-F5344CB8AC3E}">
        <p14:creationId xmlns:p14="http://schemas.microsoft.com/office/powerpoint/2010/main" val="3097433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5" name="Rectangle 6"/>
          <p:cNvSpPr>
            <a:spLocks noGrp="1" noChangeArrowheads="1"/>
          </p:cNvSpPr>
          <p:nvPr>
            <p:ph type="ftr" sz="quarter" idx="11"/>
          </p:nvPr>
        </p:nvSpPr>
        <p:spPr>
          <a:ln/>
        </p:spPr>
        <p:txBody>
          <a:bodyPr/>
          <a:lstStyle>
            <a:lvl1pPr>
              <a:defRPr/>
            </a:lvl1pPr>
          </a:lstStyle>
          <a:p>
            <a:endParaRPr lang="zh-CN" altLang="en-US"/>
          </a:p>
        </p:txBody>
      </p:sp>
      <p:sp>
        <p:nvSpPr>
          <p:cNvPr id="6"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1820671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5" name="Rectangle 6"/>
          <p:cNvSpPr>
            <a:spLocks noGrp="1" noChangeArrowheads="1"/>
          </p:cNvSpPr>
          <p:nvPr>
            <p:ph type="ftr" sz="quarter" idx="11"/>
          </p:nvPr>
        </p:nvSpPr>
        <p:spPr>
          <a:ln/>
        </p:spPr>
        <p:txBody>
          <a:bodyPr/>
          <a:lstStyle>
            <a:lvl1pPr>
              <a:defRPr/>
            </a:lvl1pPr>
          </a:lstStyle>
          <a:p>
            <a:endParaRPr lang="zh-CN" altLang="en-US"/>
          </a:p>
        </p:txBody>
      </p:sp>
      <p:sp>
        <p:nvSpPr>
          <p:cNvPr id="6"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3698819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5" name="Rectangle 6"/>
          <p:cNvSpPr>
            <a:spLocks noGrp="1" noChangeArrowheads="1"/>
          </p:cNvSpPr>
          <p:nvPr>
            <p:ph type="ftr" sz="quarter" idx="11"/>
          </p:nvPr>
        </p:nvSpPr>
        <p:spPr>
          <a:ln/>
        </p:spPr>
        <p:txBody>
          <a:bodyPr/>
          <a:lstStyle>
            <a:lvl1pPr>
              <a:defRPr/>
            </a:lvl1pPr>
          </a:lstStyle>
          <a:p>
            <a:endParaRPr lang="zh-CN" altLang="en-US"/>
          </a:p>
        </p:txBody>
      </p:sp>
      <p:sp>
        <p:nvSpPr>
          <p:cNvPr id="6"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41510767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4ABDEDFD-1409-41F4-9BF7-0F043B084CDE}" type="slidenum">
              <a:rPr lang="zh-CN" altLang="zh-CN"/>
              <a:pPr>
                <a:defRPr/>
              </a:pPr>
              <a:t>‹#›</a:t>
            </a:fld>
            <a:endParaRPr lang="zh-CN" altLang="zh-CN"/>
          </a:p>
        </p:txBody>
      </p:sp>
    </p:spTree>
    <p:extLst>
      <p:ext uri="{BB962C8B-B14F-4D97-AF65-F5344CB8AC3E}">
        <p14:creationId xmlns:p14="http://schemas.microsoft.com/office/powerpoint/2010/main" val="1960456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DBDAB31E-BB65-4A66-AC31-5D403AE3B269}" type="slidenum">
              <a:rPr lang="zh-CN" altLang="zh-CN"/>
              <a:pPr>
                <a:defRPr/>
              </a:pPr>
              <a:t>‹#›</a:t>
            </a:fld>
            <a:endParaRPr lang="zh-CN" altLang="zh-CN"/>
          </a:p>
        </p:txBody>
      </p:sp>
    </p:spTree>
    <p:extLst>
      <p:ext uri="{BB962C8B-B14F-4D97-AF65-F5344CB8AC3E}">
        <p14:creationId xmlns:p14="http://schemas.microsoft.com/office/powerpoint/2010/main" val="1454841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548D71E6-0EB8-4FF7-A3C9-BC61CB7BAC01}" type="slidenum">
              <a:rPr lang="zh-CN" altLang="zh-CN"/>
              <a:pPr>
                <a:defRPr/>
              </a:pPr>
              <a:t>‹#›</a:t>
            </a:fld>
            <a:endParaRPr lang="zh-CN" altLang="zh-CN"/>
          </a:p>
        </p:txBody>
      </p:sp>
    </p:spTree>
    <p:extLst>
      <p:ext uri="{BB962C8B-B14F-4D97-AF65-F5344CB8AC3E}">
        <p14:creationId xmlns:p14="http://schemas.microsoft.com/office/powerpoint/2010/main" val="2483135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B1D9F86C-F310-4025-B7D1-0F5B3D09A930}" type="slidenum">
              <a:rPr lang="zh-CN" altLang="zh-CN"/>
              <a:pPr>
                <a:defRPr/>
              </a:pPr>
              <a:t>‹#›</a:t>
            </a:fld>
            <a:endParaRPr lang="zh-CN" altLang="zh-CN"/>
          </a:p>
        </p:txBody>
      </p:sp>
    </p:spTree>
    <p:extLst>
      <p:ext uri="{BB962C8B-B14F-4D97-AF65-F5344CB8AC3E}">
        <p14:creationId xmlns:p14="http://schemas.microsoft.com/office/powerpoint/2010/main" val="3688366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7"/>
          <p:cNvSpPr>
            <a:spLocks noGrp="1" noChangeArrowheads="1"/>
          </p:cNvSpPr>
          <p:nvPr>
            <p:ph type="sldNum" sz="quarter" idx="12"/>
          </p:nvPr>
        </p:nvSpPr>
        <p:spPr>
          <a:ln/>
        </p:spPr>
        <p:txBody>
          <a:bodyPr/>
          <a:lstStyle>
            <a:lvl1pPr>
              <a:defRPr/>
            </a:lvl1pPr>
          </a:lstStyle>
          <a:p>
            <a:pPr>
              <a:defRPr/>
            </a:pPr>
            <a:fld id="{B54A9F3B-AAB0-47F8-BCBE-6A5E522C42C7}" type="slidenum">
              <a:rPr lang="zh-CN" altLang="zh-CN"/>
              <a:pPr>
                <a:defRPr/>
              </a:pPr>
              <a:t>‹#›</a:t>
            </a:fld>
            <a:endParaRPr lang="zh-CN" altLang="zh-CN"/>
          </a:p>
        </p:txBody>
      </p:sp>
    </p:spTree>
    <p:extLst>
      <p:ext uri="{BB962C8B-B14F-4D97-AF65-F5344CB8AC3E}">
        <p14:creationId xmlns:p14="http://schemas.microsoft.com/office/powerpoint/2010/main" val="1534991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7"/>
          <p:cNvSpPr>
            <a:spLocks noGrp="1" noChangeArrowheads="1"/>
          </p:cNvSpPr>
          <p:nvPr>
            <p:ph type="sldNum" sz="quarter" idx="12"/>
          </p:nvPr>
        </p:nvSpPr>
        <p:spPr>
          <a:ln/>
        </p:spPr>
        <p:txBody>
          <a:bodyPr/>
          <a:lstStyle>
            <a:lvl1pPr>
              <a:defRPr/>
            </a:lvl1pPr>
          </a:lstStyle>
          <a:p>
            <a:pPr>
              <a:defRPr/>
            </a:pPr>
            <a:fld id="{2ED708F8-6A77-4859-A384-064817E528D8}" type="slidenum">
              <a:rPr lang="zh-CN" altLang="zh-CN"/>
              <a:pPr>
                <a:defRPr/>
              </a:pPr>
              <a:t>‹#›</a:t>
            </a:fld>
            <a:endParaRPr lang="zh-CN" altLang="zh-CN"/>
          </a:p>
        </p:txBody>
      </p:sp>
    </p:spTree>
    <p:extLst>
      <p:ext uri="{BB962C8B-B14F-4D97-AF65-F5344CB8AC3E}">
        <p14:creationId xmlns:p14="http://schemas.microsoft.com/office/powerpoint/2010/main" val="6636639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7"/>
          <p:cNvSpPr>
            <a:spLocks noGrp="1" noChangeArrowheads="1"/>
          </p:cNvSpPr>
          <p:nvPr>
            <p:ph type="sldNum" sz="quarter" idx="12"/>
          </p:nvPr>
        </p:nvSpPr>
        <p:spPr>
          <a:ln/>
        </p:spPr>
        <p:txBody>
          <a:bodyPr/>
          <a:lstStyle>
            <a:lvl1pPr>
              <a:defRPr/>
            </a:lvl1pPr>
          </a:lstStyle>
          <a:p>
            <a:pPr>
              <a:defRPr/>
            </a:pPr>
            <a:fld id="{55C23725-DA8A-4354-85D7-A1CB3A4EECC5}" type="slidenum">
              <a:rPr lang="zh-CN" altLang="zh-CN"/>
              <a:pPr>
                <a:defRPr/>
              </a:pPr>
              <a:t>‹#›</a:t>
            </a:fld>
            <a:endParaRPr lang="zh-CN" altLang="zh-CN"/>
          </a:p>
        </p:txBody>
      </p:sp>
    </p:spTree>
    <p:extLst>
      <p:ext uri="{BB962C8B-B14F-4D97-AF65-F5344CB8AC3E}">
        <p14:creationId xmlns:p14="http://schemas.microsoft.com/office/powerpoint/2010/main" val="692764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4652A685-A811-4026-83CB-97B62DEE1D39}" type="slidenum">
              <a:rPr lang="zh-CN" altLang="zh-CN"/>
              <a:pPr>
                <a:defRPr/>
              </a:pPr>
              <a:t>‹#›</a:t>
            </a:fld>
            <a:endParaRPr lang="zh-CN" altLang="zh-CN"/>
          </a:p>
        </p:txBody>
      </p:sp>
    </p:spTree>
    <p:extLst>
      <p:ext uri="{BB962C8B-B14F-4D97-AF65-F5344CB8AC3E}">
        <p14:creationId xmlns:p14="http://schemas.microsoft.com/office/powerpoint/2010/main" val="699439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5" name="Rectangle 6"/>
          <p:cNvSpPr>
            <a:spLocks noGrp="1" noChangeArrowheads="1"/>
          </p:cNvSpPr>
          <p:nvPr>
            <p:ph type="ftr" sz="quarter" idx="11"/>
          </p:nvPr>
        </p:nvSpPr>
        <p:spPr>
          <a:ln/>
        </p:spPr>
        <p:txBody>
          <a:bodyPr/>
          <a:lstStyle>
            <a:lvl1pPr>
              <a:defRPr/>
            </a:lvl1pPr>
          </a:lstStyle>
          <a:p>
            <a:endParaRPr lang="zh-CN" altLang="en-US"/>
          </a:p>
        </p:txBody>
      </p:sp>
      <p:sp>
        <p:nvSpPr>
          <p:cNvPr id="6"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13101670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0DC27F51-F7CE-40CB-8351-D6A1DB7033DF}" type="slidenum">
              <a:rPr lang="zh-CN" altLang="zh-CN"/>
              <a:pPr>
                <a:defRPr/>
              </a:pPr>
              <a:t>‹#›</a:t>
            </a:fld>
            <a:endParaRPr lang="zh-CN" altLang="zh-CN"/>
          </a:p>
        </p:txBody>
      </p:sp>
    </p:spTree>
    <p:extLst>
      <p:ext uri="{BB962C8B-B14F-4D97-AF65-F5344CB8AC3E}">
        <p14:creationId xmlns:p14="http://schemas.microsoft.com/office/powerpoint/2010/main" val="3648392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4708A7BB-0917-4C6E-8B2D-7F16C2336B0F}" type="slidenum">
              <a:rPr lang="zh-CN" altLang="zh-CN"/>
              <a:pPr>
                <a:defRPr/>
              </a:pPr>
              <a:t>‹#›</a:t>
            </a:fld>
            <a:endParaRPr lang="zh-CN" altLang="zh-CN"/>
          </a:p>
        </p:txBody>
      </p:sp>
    </p:spTree>
    <p:extLst>
      <p:ext uri="{BB962C8B-B14F-4D97-AF65-F5344CB8AC3E}">
        <p14:creationId xmlns:p14="http://schemas.microsoft.com/office/powerpoint/2010/main" val="392139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0652D4F3-78D7-464A-85FF-3D3C74AD69BC}" type="slidenum">
              <a:rPr lang="zh-CN" altLang="zh-CN"/>
              <a:pPr>
                <a:defRPr/>
              </a:pPr>
              <a:t>‹#›</a:t>
            </a:fld>
            <a:endParaRPr lang="zh-CN" altLang="zh-CN"/>
          </a:p>
        </p:txBody>
      </p:sp>
    </p:spTree>
    <p:extLst>
      <p:ext uri="{BB962C8B-B14F-4D97-AF65-F5344CB8AC3E}">
        <p14:creationId xmlns:p14="http://schemas.microsoft.com/office/powerpoint/2010/main" val="7283285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E248ED22-37AF-4804-8863-E5DC8C7B829B}" type="slidenum">
              <a:rPr lang="zh-CN" altLang="zh-CN"/>
              <a:pPr>
                <a:defRPr/>
              </a:pPr>
              <a:t>‹#›</a:t>
            </a:fld>
            <a:endParaRPr lang="zh-CN" altLang="zh-CN"/>
          </a:p>
        </p:txBody>
      </p:sp>
    </p:spTree>
    <p:extLst>
      <p:ext uri="{BB962C8B-B14F-4D97-AF65-F5344CB8AC3E}">
        <p14:creationId xmlns:p14="http://schemas.microsoft.com/office/powerpoint/2010/main" val="39009925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3B0767AF-71E8-45AA-A02E-395A1FCBA3C7}" type="slidenum">
              <a:rPr lang="zh-CN" altLang="zh-CN"/>
              <a:pPr>
                <a:defRPr/>
              </a:pPr>
              <a:t>‹#›</a:t>
            </a:fld>
            <a:endParaRPr lang="zh-CN" altLang="zh-CN"/>
          </a:p>
        </p:txBody>
      </p:sp>
    </p:spTree>
    <p:extLst>
      <p:ext uri="{BB962C8B-B14F-4D97-AF65-F5344CB8AC3E}">
        <p14:creationId xmlns:p14="http://schemas.microsoft.com/office/powerpoint/2010/main" val="32956580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3B9BC0C5-8A0A-4961-BC73-10C359527330}" type="slidenum">
              <a:rPr lang="zh-CN" altLang="zh-CN"/>
              <a:pPr>
                <a:defRPr/>
              </a:pPr>
              <a:t>‹#›</a:t>
            </a:fld>
            <a:endParaRPr lang="zh-CN" altLang="zh-CN"/>
          </a:p>
        </p:txBody>
      </p:sp>
    </p:spTree>
    <p:extLst>
      <p:ext uri="{BB962C8B-B14F-4D97-AF65-F5344CB8AC3E}">
        <p14:creationId xmlns:p14="http://schemas.microsoft.com/office/powerpoint/2010/main" val="1300136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C186985A-1581-48EC-8495-18F895CCD819}" type="slidenum">
              <a:rPr lang="zh-CN" altLang="zh-CN"/>
              <a:pPr>
                <a:defRPr/>
              </a:pPr>
              <a:t>‹#›</a:t>
            </a:fld>
            <a:endParaRPr lang="zh-CN" altLang="zh-CN"/>
          </a:p>
        </p:txBody>
      </p:sp>
    </p:spTree>
    <p:extLst>
      <p:ext uri="{BB962C8B-B14F-4D97-AF65-F5344CB8AC3E}">
        <p14:creationId xmlns:p14="http://schemas.microsoft.com/office/powerpoint/2010/main" val="41052262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7"/>
          <p:cNvSpPr>
            <a:spLocks noGrp="1" noChangeArrowheads="1"/>
          </p:cNvSpPr>
          <p:nvPr>
            <p:ph type="sldNum" sz="quarter" idx="12"/>
          </p:nvPr>
        </p:nvSpPr>
        <p:spPr>
          <a:ln/>
        </p:spPr>
        <p:txBody>
          <a:bodyPr/>
          <a:lstStyle>
            <a:lvl1pPr>
              <a:defRPr/>
            </a:lvl1pPr>
          </a:lstStyle>
          <a:p>
            <a:pPr>
              <a:defRPr/>
            </a:pPr>
            <a:fld id="{1C90E057-35C3-4125-9769-C96D49B18379}" type="slidenum">
              <a:rPr lang="zh-CN" altLang="zh-CN"/>
              <a:pPr>
                <a:defRPr/>
              </a:pPr>
              <a:t>‹#›</a:t>
            </a:fld>
            <a:endParaRPr lang="zh-CN" altLang="zh-CN"/>
          </a:p>
        </p:txBody>
      </p:sp>
    </p:spTree>
    <p:extLst>
      <p:ext uri="{BB962C8B-B14F-4D97-AF65-F5344CB8AC3E}">
        <p14:creationId xmlns:p14="http://schemas.microsoft.com/office/powerpoint/2010/main" val="5735078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7"/>
          <p:cNvSpPr>
            <a:spLocks noGrp="1" noChangeArrowheads="1"/>
          </p:cNvSpPr>
          <p:nvPr>
            <p:ph type="sldNum" sz="quarter" idx="12"/>
          </p:nvPr>
        </p:nvSpPr>
        <p:spPr>
          <a:ln/>
        </p:spPr>
        <p:txBody>
          <a:bodyPr/>
          <a:lstStyle>
            <a:lvl1pPr>
              <a:defRPr/>
            </a:lvl1pPr>
          </a:lstStyle>
          <a:p>
            <a:pPr>
              <a:defRPr/>
            </a:pPr>
            <a:fld id="{3035F225-0544-400B-A100-653FEDC0B5A7}" type="slidenum">
              <a:rPr lang="zh-CN" altLang="zh-CN"/>
              <a:pPr>
                <a:defRPr/>
              </a:pPr>
              <a:t>‹#›</a:t>
            </a:fld>
            <a:endParaRPr lang="zh-CN" altLang="zh-CN"/>
          </a:p>
        </p:txBody>
      </p:sp>
    </p:spTree>
    <p:extLst>
      <p:ext uri="{BB962C8B-B14F-4D97-AF65-F5344CB8AC3E}">
        <p14:creationId xmlns:p14="http://schemas.microsoft.com/office/powerpoint/2010/main" val="33487152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7"/>
          <p:cNvSpPr>
            <a:spLocks noGrp="1" noChangeArrowheads="1"/>
          </p:cNvSpPr>
          <p:nvPr>
            <p:ph type="sldNum" sz="quarter" idx="12"/>
          </p:nvPr>
        </p:nvSpPr>
        <p:spPr>
          <a:ln/>
        </p:spPr>
        <p:txBody>
          <a:bodyPr/>
          <a:lstStyle>
            <a:lvl1pPr>
              <a:defRPr/>
            </a:lvl1pPr>
          </a:lstStyle>
          <a:p>
            <a:pPr>
              <a:defRPr/>
            </a:pPr>
            <a:fld id="{3BBFD986-CADC-498F-9936-9FBA0256C16B}" type="slidenum">
              <a:rPr lang="zh-CN" altLang="zh-CN"/>
              <a:pPr>
                <a:defRPr/>
              </a:pPr>
              <a:t>‹#›</a:t>
            </a:fld>
            <a:endParaRPr lang="zh-CN" altLang="zh-CN"/>
          </a:p>
        </p:txBody>
      </p:sp>
    </p:spTree>
    <p:extLst>
      <p:ext uri="{BB962C8B-B14F-4D97-AF65-F5344CB8AC3E}">
        <p14:creationId xmlns:p14="http://schemas.microsoft.com/office/powerpoint/2010/main" val="300652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5" name="Rectangle 6"/>
          <p:cNvSpPr>
            <a:spLocks noGrp="1" noChangeArrowheads="1"/>
          </p:cNvSpPr>
          <p:nvPr>
            <p:ph type="ftr" sz="quarter" idx="11"/>
          </p:nvPr>
        </p:nvSpPr>
        <p:spPr>
          <a:ln/>
        </p:spPr>
        <p:txBody>
          <a:bodyPr/>
          <a:lstStyle>
            <a:lvl1pPr>
              <a:defRPr/>
            </a:lvl1pPr>
          </a:lstStyle>
          <a:p>
            <a:endParaRPr lang="zh-CN" altLang="en-US"/>
          </a:p>
        </p:txBody>
      </p:sp>
      <p:sp>
        <p:nvSpPr>
          <p:cNvPr id="6"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7958038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0233FF4E-9505-47AF-AA55-06FE8C7E59DF}" type="slidenum">
              <a:rPr lang="zh-CN" altLang="zh-CN"/>
              <a:pPr>
                <a:defRPr/>
              </a:pPr>
              <a:t>‹#›</a:t>
            </a:fld>
            <a:endParaRPr lang="zh-CN" altLang="zh-CN"/>
          </a:p>
        </p:txBody>
      </p:sp>
    </p:spTree>
    <p:extLst>
      <p:ext uri="{BB962C8B-B14F-4D97-AF65-F5344CB8AC3E}">
        <p14:creationId xmlns:p14="http://schemas.microsoft.com/office/powerpoint/2010/main" val="389321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7"/>
          <p:cNvSpPr>
            <a:spLocks noGrp="1" noChangeArrowheads="1"/>
          </p:cNvSpPr>
          <p:nvPr>
            <p:ph type="sldNum" sz="quarter" idx="12"/>
          </p:nvPr>
        </p:nvSpPr>
        <p:spPr>
          <a:ln/>
        </p:spPr>
        <p:txBody>
          <a:bodyPr/>
          <a:lstStyle>
            <a:lvl1pPr>
              <a:defRPr/>
            </a:lvl1pPr>
          </a:lstStyle>
          <a:p>
            <a:pPr>
              <a:defRPr/>
            </a:pPr>
            <a:fld id="{974B4E77-BB80-4877-9685-95A2F1A8DB21}" type="slidenum">
              <a:rPr lang="zh-CN" altLang="zh-CN"/>
              <a:pPr>
                <a:defRPr/>
              </a:pPr>
              <a:t>‹#›</a:t>
            </a:fld>
            <a:endParaRPr lang="zh-CN" altLang="zh-CN"/>
          </a:p>
        </p:txBody>
      </p:sp>
    </p:spTree>
    <p:extLst>
      <p:ext uri="{BB962C8B-B14F-4D97-AF65-F5344CB8AC3E}">
        <p14:creationId xmlns:p14="http://schemas.microsoft.com/office/powerpoint/2010/main" val="481187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1F622D7C-C41E-4967-A57B-9476529FF3BA}" type="slidenum">
              <a:rPr lang="zh-CN" altLang="zh-CN"/>
              <a:pPr>
                <a:defRPr/>
              </a:pPr>
              <a:t>‹#›</a:t>
            </a:fld>
            <a:endParaRPr lang="zh-CN" altLang="zh-CN"/>
          </a:p>
        </p:txBody>
      </p:sp>
    </p:spTree>
    <p:extLst>
      <p:ext uri="{BB962C8B-B14F-4D97-AF65-F5344CB8AC3E}">
        <p14:creationId xmlns:p14="http://schemas.microsoft.com/office/powerpoint/2010/main" val="9192160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7"/>
          <p:cNvSpPr>
            <a:spLocks noGrp="1" noChangeArrowheads="1"/>
          </p:cNvSpPr>
          <p:nvPr>
            <p:ph type="sldNum" sz="quarter" idx="12"/>
          </p:nvPr>
        </p:nvSpPr>
        <p:spPr>
          <a:ln/>
        </p:spPr>
        <p:txBody>
          <a:bodyPr/>
          <a:lstStyle>
            <a:lvl1pPr>
              <a:defRPr/>
            </a:lvl1pPr>
          </a:lstStyle>
          <a:p>
            <a:pPr>
              <a:defRPr/>
            </a:pPr>
            <a:fld id="{CDFDDF7D-3006-4EAE-B9AD-FAEC57BB971A}" type="slidenum">
              <a:rPr lang="zh-CN" altLang="zh-CN"/>
              <a:pPr>
                <a:defRPr/>
              </a:pPr>
              <a:t>‹#›</a:t>
            </a:fld>
            <a:endParaRPr lang="zh-CN" altLang="zh-CN"/>
          </a:p>
        </p:txBody>
      </p:sp>
    </p:spTree>
    <p:extLst>
      <p:ext uri="{BB962C8B-B14F-4D97-AF65-F5344CB8AC3E}">
        <p14:creationId xmlns:p14="http://schemas.microsoft.com/office/powerpoint/2010/main" val="25802322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AC55424D-BF62-4C44-A265-146C550B1AB7}" type="datetimeFigureOut">
              <a:rPr lang="zh-CN" altLang="en-US"/>
              <a:pPr>
                <a:defRPr/>
              </a:pPr>
              <a:t>2017/9/28 Thursday</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DB42EA42-5625-4FAE-A7E8-21D7FABF7DDB}" type="slidenum">
              <a:rPr lang="zh-CN" altLang="en-US"/>
              <a:pPr>
                <a:defRPr/>
              </a:pPr>
              <a:t>‹#›</a:t>
            </a:fld>
            <a:endParaRPr lang="zh-CN" altLang="en-US"/>
          </a:p>
        </p:txBody>
      </p:sp>
    </p:spTree>
    <p:extLst>
      <p:ext uri="{BB962C8B-B14F-4D97-AF65-F5344CB8AC3E}">
        <p14:creationId xmlns:p14="http://schemas.microsoft.com/office/powerpoint/2010/main" val="3946782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6FFEDE18-7719-469D-8E6F-F94B1E9B2962}" type="datetimeFigureOut">
              <a:rPr lang="zh-CN" altLang="en-US"/>
              <a:pPr>
                <a:defRPr/>
              </a:pPr>
              <a:t>2017/9/28 Thursday</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B85024DE-A161-4944-8099-27207262F156}" type="slidenum">
              <a:rPr lang="zh-CN" altLang="en-US"/>
              <a:pPr>
                <a:defRPr/>
              </a:pPr>
              <a:t>‹#›</a:t>
            </a:fld>
            <a:endParaRPr lang="zh-CN" altLang="en-US"/>
          </a:p>
        </p:txBody>
      </p:sp>
    </p:spTree>
    <p:extLst>
      <p:ext uri="{BB962C8B-B14F-4D97-AF65-F5344CB8AC3E}">
        <p14:creationId xmlns:p14="http://schemas.microsoft.com/office/powerpoint/2010/main" val="25863135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94E8A53B-35EA-40CC-AEEE-E5E3ACC5BFEA}" type="datetimeFigureOut">
              <a:rPr lang="zh-CN" altLang="en-US"/>
              <a:pPr>
                <a:defRPr/>
              </a:pPr>
              <a:t>2017/9/28 Thursday</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E3980776-718E-4FBE-894E-1AF74B9BFAA7}" type="slidenum">
              <a:rPr lang="zh-CN" altLang="en-US"/>
              <a:pPr>
                <a:defRPr/>
              </a:pPr>
              <a:t>‹#›</a:t>
            </a:fld>
            <a:endParaRPr lang="zh-CN" altLang="en-US"/>
          </a:p>
        </p:txBody>
      </p:sp>
    </p:spTree>
    <p:extLst>
      <p:ext uri="{BB962C8B-B14F-4D97-AF65-F5344CB8AC3E}">
        <p14:creationId xmlns:p14="http://schemas.microsoft.com/office/powerpoint/2010/main" val="27911999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6D2C548A-A19F-4981-8276-AFF1A2FB9BCB}" type="datetimeFigureOut">
              <a:rPr lang="zh-CN" altLang="en-US"/>
              <a:pPr>
                <a:defRPr/>
              </a:pPr>
              <a:t>2017/9/28 Thursday</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8DF45B71-E55B-4765-A100-08DE979229CE}" type="slidenum">
              <a:rPr lang="zh-CN" altLang="en-US"/>
              <a:pPr>
                <a:defRPr/>
              </a:pPr>
              <a:t>‹#›</a:t>
            </a:fld>
            <a:endParaRPr lang="zh-CN" altLang="en-US"/>
          </a:p>
        </p:txBody>
      </p:sp>
    </p:spTree>
    <p:extLst>
      <p:ext uri="{BB962C8B-B14F-4D97-AF65-F5344CB8AC3E}">
        <p14:creationId xmlns:p14="http://schemas.microsoft.com/office/powerpoint/2010/main" val="8359175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5EF9DF55-A851-420B-A798-9BA0395B6F6E}" type="datetimeFigureOut">
              <a:rPr lang="zh-CN" altLang="en-US"/>
              <a:pPr>
                <a:defRPr/>
              </a:pPr>
              <a:t>2017/9/28 Thursday</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DA41984F-E99F-4170-A3A2-48E8252E1671}" type="slidenum">
              <a:rPr lang="zh-CN" altLang="en-US"/>
              <a:pPr>
                <a:defRPr/>
              </a:pPr>
              <a:t>‹#›</a:t>
            </a:fld>
            <a:endParaRPr lang="zh-CN" altLang="en-US"/>
          </a:p>
        </p:txBody>
      </p:sp>
    </p:spTree>
    <p:extLst>
      <p:ext uri="{BB962C8B-B14F-4D97-AF65-F5344CB8AC3E}">
        <p14:creationId xmlns:p14="http://schemas.microsoft.com/office/powerpoint/2010/main" val="4401171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250F8F9D-FF6B-4CA5-95FE-25F045E2649E}" type="datetimeFigureOut">
              <a:rPr lang="zh-CN" altLang="en-US"/>
              <a:pPr>
                <a:defRPr/>
              </a:pPr>
              <a:t>2017/9/28 Thursday</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0BEE7A7A-7DB1-4FC8-965D-FE3FB1173266}" type="slidenum">
              <a:rPr lang="zh-CN" altLang="en-US"/>
              <a:pPr>
                <a:defRPr/>
              </a:pPr>
              <a:t>‹#›</a:t>
            </a:fld>
            <a:endParaRPr lang="zh-CN" altLang="en-US"/>
          </a:p>
        </p:txBody>
      </p:sp>
    </p:spTree>
    <p:extLst>
      <p:ext uri="{BB962C8B-B14F-4D97-AF65-F5344CB8AC3E}">
        <p14:creationId xmlns:p14="http://schemas.microsoft.com/office/powerpoint/2010/main" val="20669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6" name="Rectangle 6"/>
          <p:cNvSpPr>
            <a:spLocks noGrp="1" noChangeArrowheads="1"/>
          </p:cNvSpPr>
          <p:nvPr>
            <p:ph type="ftr" sz="quarter" idx="11"/>
          </p:nvPr>
        </p:nvSpPr>
        <p:spPr>
          <a:ln/>
        </p:spPr>
        <p:txBody>
          <a:bodyPr/>
          <a:lstStyle>
            <a:lvl1pPr>
              <a:defRPr/>
            </a:lvl1pPr>
          </a:lstStyle>
          <a:p>
            <a:endParaRPr lang="zh-CN" altLang="en-US"/>
          </a:p>
        </p:txBody>
      </p:sp>
      <p:sp>
        <p:nvSpPr>
          <p:cNvPr id="7"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21214769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BD6D4BCF-FB79-4340-91FF-F7BB1C7CF5EC}" type="datetimeFigureOut">
              <a:rPr lang="zh-CN" altLang="en-US"/>
              <a:pPr>
                <a:defRPr/>
              </a:pPr>
              <a:t>2017/9/28 Thursday</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1C00E5A6-272A-4F88-896F-7DF9CC65E4BA}" type="slidenum">
              <a:rPr lang="zh-CN" altLang="en-US"/>
              <a:pPr>
                <a:defRPr/>
              </a:pPr>
              <a:t>‹#›</a:t>
            </a:fld>
            <a:endParaRPr lang="zh-CN" altLang="en-US"/>
          </a:p>
        </p:txBody>
      </p:sp>
    </p:spTree>
    <p:extLst>
      <p:ext uri="{BB962C8B-B14F-4D97-AF65-F5344CB8AC3E}">
        <p14:creationId xmlns:p14="http://schemas.microsoft.com/office/powerpoint/2010/main" val="33425407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77B41A65-4566-49BA-96DD-BC6A7568900B}" type="datetimeFigureOut">
              <a:rPr lang="zh-CN" altLang="en-US"/>
              <a:pPr>
                <a:defRPr/>
              </a:pPr>
              <a:t>2017/9/28 Thursday</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E397981E-AB84-4086-9420-025FC3BFBB33}" type="slidenum">
              <a:rPr lang="zh-CN" altLang="en-US"/>
              <a:pPr>
                <a:defRPr/>
              </a:pPr>
              <a:t>‹#›</a:t>
            </a:fld>
            <a:endParaRPr lang="zh-CN" altLang="en-US"/>
          </a:p>
        </p:txBody>
      </p:sp>
    </p:spTree>
    <p:extLst>
      <p:ext uri="{BB962C8B-B14F-4D97-AF65-F5344CB8AC3E}">
        <p14:creationId xmlns:p14="http://schemas.microsoft.com/office/powerpoint/2010/main" val="28492172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0B0AC03C-36F9-4CF4-A708-BA83624DC65B}" type="datetimeFigureOut">
              <a:rPr lang="zh-CN" altLang="en-US"/>
              <a:pPr>
                <a:defRPr/>
              </a:pPr>
              <a:t>2017/9/28 Thursday</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855783FD-198A-401C-9EEC-2E6D76209EB5}" type="slidenum">
              <a:rPr lang="zh-CN" altLang="en-US"/>
              <a:pPr>
                <a:defRPr/>
              </a:pPr>
              <a:t>‹#›</a:t>
            </a:fld>
            <a:endParaRPr lang="zh-CN" altLang="en-US"/>
          </a:p>
        </p:txBody>
      </p:sp>
    </p:spTree>
    <p:extLst>
      <p:ext uri="{BB962C8B-B14F-4D97-AF65-F5344CB8AC3E}">
        <p14:creationId xmlns:p14="http://schemas.microsoft.com/office/powerpoint/2010/main" val="10266651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0BBFAD94-FE14-4ABD-AC16-DD22ECB754B0}" type="datetimeFigureOut">
              <a:rPr lang="zh-CN" altLang="en-US"/>
              <a:pPr>
                <a:defRPr/>
              </a:pPr>
              <a:t>2017/9/28 Thursday</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6CBC5D37-C39A-4D20-A588-5C31DD9BE5DA}" type="slidenum">
              <a:rPr lang="zh-CN" altLang="en-US"/>
              <a:pPr>
                <a:defRPr/>
              </a:pPr>
              <a:t>‹#›</a:t>
            </a:fld>
            <a:endParaRPr lang="zh-CN" altLang="en-US"/>
          </a:p>
        </p:txBody>
      </p:sp>
    </p:spTree>
    <p:extLst>
      <p:ext uri="{BB962C8B-B14F-4D97-AF65-F5344CB8AC3E}">
        <p14:creationId xmlns:p14="http://schemas.microsoft.com/office/powerpoint/2010/main" val="24566192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E5E7F7F6-8C71-450B-9024-2A9690691BA1}" type="datetimeFigureOut">
              <a:rPr lang="zh-CN" altLang="en-US"/>
              <a:pPr>
                <a:defRPr/>
              </a:pPr>
              <a:t>2017/9/28 Thursday</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872D0B6A-F18E-46D8-AA7E-ACE9B3FFCBD9}" type="slidenum">
              <a:rPr lang="zh-CN" altLang="en-US"/>
              <a:pPr>
                <a:defRPr/>
              </a:pPr>
              <a:t>‹#›</a:t>
            </a:fld>
            <a:endParaRPr lang="zh-CN" altLang="en-US"/>
          </a:p>
        </p:txBody>
      </p:sp>
    </p:spTree>
    <p:extLst>
      <p:ext uri="{BB962C8B-B14F-4D97-AF65-F5344CB8AC3E}">
        <p14:creationId xmlns:p14="http://schemas.microsoft.com/office/powerpoint/2010/main" val="3221515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8" name="Rectangle 6"/>
          <p:cNvSpPr>
            <a:spLocks noGrp="1" noChangeArrowheads="1"/>
          </p:cNvSpPr>
          <p:nvPr>
            <p:ph type="ftr" sz="quarter" idx="11"/>
          </p:nvPr>
        </p:nvSpPr>
        <p:spPr>
          <a:ln/>
        </p:spPr>
        <p:txBody>
          <a:bodyPr/>
          <a:lstStyle>
            <a:lvl1pPr>
              <a:defRPr/>
            </a:lvl1pPr>
          </a:lstStyle>
          <a:p>
            <a:endParaRPr lang="zh-CN" altLang="en-US"/>
          </a:p>
        </p:txBody>
      </p:sp>
      <p:sp>
        <p:nvSpPr>
          <p:cNvPr id="9"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1724067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4" name="Rectangle 6"/>
          <p:cNvSpPr>
            <a:spLocks noGrp="1" noChangeArrowheads="1"/>
          </p:cNvSpPr>
          <p:nvPr>
            <p:ph type="ftr" sz="quarter" idx="11"/>
          </p:nvPr>
        </p:nvSpPr>
        <p:spPr>
          <a:ln/>
        </p:spPr>
        <p:txBody>
          <a:bodyPr/>
          <a:lstStyle>
            <a:lvl1pPr>
              <a:defRPr/>
            </a:lvl1pPr>
          </a:lstStyle>
          <a:p>
            <a:endParaRPr lang="zh-CN" altLang="en-US"/>
          </a:p>
        </p:txBody>
      </p:sp>
      <p:sp>
        <p:nvSpPr>
          <p:cNvPr id="5"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1415168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3" name="Rectangle 6"/>
          <p:cNvSpPr>
            <a:spLocks noGrp="1" noChangeArrowheads="1"/>
          </p:cNvSpPr>
          <p:nvPr>
            <p:ph type="ftr" sz="quarter" idx="11"/>
          </p:nvPr>
        </p:nvSpPr>
        <p:spPr>
          <a:ln/>
        </p:spPr>
        <p:txBody>
          <a:bodyPr/>
          <a:lstStyle>
            <a:lvl1pPr>
              <a:defRPr/>
            </a:lvl1pPr>
          </a:lstStyle>
          <a:p>
            <a:endParaRPr lang="zh-CN" altLang="en-US"/>
          </a:p>
        </p:txBody>
      </p:sp>
      <p:sp>
        <p:nvSpPr>
          <p:cNvPr id="4"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2686424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6" name="Rectangle 6"/>
          <p:cNvSpPr>
            <a:spLocks noGrp="1" noChangeArrowheads="1"/>
          </p:cNvSpPr>
          <p:nvPr>
            <p:ph type="ftr" sz="quarter" idx="11"/>
          </p:nvPr>
        </p:nvSpPr>
        <p:spPr>
          <a:ln/>
        </p:spPr>
        <p:txBody>
          <a:bodyPr/>
          <a:lstStyle>
            <a:lvl1pPr>
              <a:defRPr/>
            </a:lvl1pPr>
          </a:lstStyle>
          <a:p>
            <a:endParaRPr lang="zh-CN" altLang="en-US"/>
          </a:p>
        </p:txBody>
      </p:sp>
      <p:sp>
        <p:nvSpPr>
          <p:cNvPr id="7"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1472288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fld id="{8456E8BF-D577-43C6-A1EF-075A084A3928}" type="datetimeFigureOut">
              <a:rPr lang="zh-CN" altLang="en-US" smtClean="0"/>
              <a:t>2017/9/28 Thursday</a:t>
            </a:fld>
            <a:endParaRPr lang="zh-CN" altLang="en-US"/>
          </a:p>
        </p:txBody>
      </p:sp>
      <p:sp>
        <p:nvSpPr>
          <p:cNvPr id="6" name="Rectangle 6"/>
          <p:cNvSpPr>
            <a:spLocks noGrp="1" noChangeArrowheads="1"/>
          </p:cNvSpPr>
          <p:nvPr>
            <p:ph type="ftr" sz="quarter" idx="11"/>
          </p:nvPr>
        </p:nvSpPr>
        <p:spPr>
          <a:ln/>
        </p:spPr>
        <p:txBody>
          <a:bodyPr/>
          <a:lstStyle>
            <a:lvl1pPr>
              <a:defRPr/>
            </a:lvl1pPr>
          </a:lstStyle>
          <a:p>
            <a:endParaRPr lang="zh-CN" altLang="en-US"/>
          </a:p>
        </p:txBody>
      </p:sp>
      <p:sp>
        <p:nvSpPr>
          <p:cNvPr id="7" name="Rectangle 7"/>
          <p:cNvSpPr>
            <a:spLocks noGrp="1" noChangeArrowheads="1"/>
          </p:cNvSpPr>
          <p:nvPr>
            <p:ph type="sldNum" sz="quarter" idx="12"/>
          </p:nvPr>
        </p:nvSpPr>
        <p:spPr>
          <a:ln/>
        </p:spPr>
        <p:txBody>
          <a:bodyPr/>
          <a:lstStyle>
            <a:lvl1pPr>
              <a:defRPr/>
            </a:lvl1pPr>
          </a:lstStyle>
          <a:p>
            <a:fld id="{A000D14A-2361-4885-A520-E5184C8956AB}" type="slidenum">
              <a:rPr lang="zh-CN" altLang="en-US" smtClean="0"/>
              <a:t>‹#›</a:t>
            </a:fld>
            <a:endParaRPr lang="zh-CN" altLang="en-US"/>
          </a:p>
        </p:txBody>
      </p:sp>
    </p:spTree>
    <p:extLst>
      <p:ext uri="{BB962C8B-B14F-4D97-AF65-F5344CB8AC3E}">
        <p14:creationId xmlns:p14="http://schemas.microsoft.com/office/powerpoint/2010/main" val="58011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19000" r="-19000"/>
          </a:stretch>
        </a:blipFill>
        <a:effectLst/>
      </p:bgPr>
    </p:bg>
    <p:spTree>
      <p:nvGrpSpPr>
        <p:cNvPr id="1" name=""/>
        <p:cNvGrpSpPr/>
        <p:nvPr/>
      </p:nvGrpSpPr>
      <p:grpSpPr>
        <a:xfrm>
          <a:off x="0" y="0"/>
          <a:ext cx="0" cy="0"/>
          <a:chOff x="0" y="0"/>
          <a:chExt cx="0" cy="0"/>
        </a:xfrm>
      </p:grpSpPr>
      <p:pic>
        <p:nvPicPr>
          <p:cNvPr id="1026" name="Picture 2" descr="JPG_cd6860_0010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8" name="Rectangle 4"/>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9"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fld id="{8456E8BF-D577-43C6-A1EF-075A084A3928}" type="datetimeFigureOut">
              <a:rPr lang="zh-CN" altLang="en-US" smtClean="0"/>
              <a:t>2017/9/28 Thursday</a:t>
            </a:fld>
            <a:endParaRPr lang="zh-CN" altLang="en-US"/>
          </a:p>
        </p:txBody>
      </p:sp>
      <p:sp>
        <p:nvSpPr>
          <p:cNvPr id="1030"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endParaRPr lang="zh-CN" altLang="en-US"/>
          </a:p>
        </p:txBody>
      </p:sp>
      <p:sp>
        <p:nvSpPr>
          <p:cNvPr id="1031"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fld id="{A000D14A-2361-4885-A520-E5184C8956A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微软雅黑" pitchFamily="34" charset="-122"/>
        </a:defRPr>
      </a:lvl2pPr>
      <a:lvl3pPr algn="ctr" rtl="0" eaLnBrk="1" fontAlgn="base" hangingPunct="1">
        <a:spcBef>
          <a:spcPct val="0"/>
        </a:spcBef>
        <a:spcAft>
          <a:spcPct val="0"/>
        </a:spcAft>
        <a:defRPr sz="4400">
          <a:solidFill>
            <a:schemeClr val="tx2"/>
          </a:solidFill>
          <a:latin typeface="Arial" pitchFamily="34" charset="0"/>
          <a:ea typeface="微软雅黑" pitchFamily="34" charset="-122"/>
        </a:defRPr>
      </a:lvl3pPr>
      <a:lvl4pPr algn="ctr" rtl="0" eaLnBrk="1" fontAlgn="base" hangingPunct="1">
        <a:spcBef>
          <a:spcPct val="0"/>
        </a:spcBef>
        <a:spcAft>
          <a:spcPct val="0"/>
        </a:spcAft>
        <a:defRPr sz="4400">
          <a:solidFill>
            <a:schemeClr val="tx2"/>
          </a:solidFill>
          <a:latin typeface="Arial" pitchFamily="34" charset="0"/>
          <a:ea typeface="微软雅黑" pitchFamily="34" charset="-122"/>
        </a:defRPr>
      </a:lvl4pPr>
      <a:lvl5pPr algn="ctr" rtl="0" eaLnBrk="1" fontAlgn="base" hangingPunct="1">
        <a:spcBef>
          <a:spcPct val="0"/>
        </a:spcBef>
        <a:spcAft>
          <a:spcPct val="0"/>
        </a:spcAft>
        <a:defRPr sz="4400">
          <a:solidFill>
            <a:schemeClr val="tx2"/>
          </a:solidFill>
          <a:latin typeface="Arial" pitchFamily="34" charset="0"/>
          <a:ea typeface="微软雅黑" pitchFamily="34" charset="-122"/>
        </a:defRPr>
      </a:lvl5pPr>
      <a:lvl6pPr marL="457200" algn="ctr" rtl="0" eaLnBrk="1" fontAlgn="base" hangingPunct="1">
        <a:spcBef>
          <a:spcPct val="0"/>
        </a:spcBef>
        <a:spcAft>
          <a:spcPct val="0"/>
        </a:spcAft>
        <a:defRPr sz="4400">
          <a:solidFill>
            <a:schemeClr val="tx2"/>
          </a:solidFill>
          <a:latin typeface="Arial" pitchFamily="34" charset="0"/>
          <a:ea typeface="微软雅黑" pitchFamily="34" charset="-122"/>
        </a:defRPr>
      </a:lvl6pPr>
      <a:lvl7pPr marL="914400" algn="ctr" rtl="0" eaLnBrk="1" fontAlgn="base" hangingPunct="1">
        <a:spcBef>
          <a:spcPct val="0"/>
        </a:spcBef>
        <a:spcAft>
          <a:spcPct val="0"/>
        </a:spcAft>
        <a:defRPr sz="4400">
          <a:solidFill>
            <a:schemeClr val="tx2"/>
          </a:solidFill>
          <a:latin typeface="Arial" pitchFamily="34" charset="0"/>
          <a:ea typeface="微软雅黑" pitchFamily="34" charset="-122"/>
        </a:defRPr>
      </a:lvl7pPr>
      <a:lvl8pPr marL="1371600" algn="ctr" rtl="0" eaLnBrk="1" fontAlgn="base" hangingPunct="1">
        <a:spcBef>
          <a:spcPct val="0"/>
        </a:spcBef>
        <a:spcAft>
          <a:spcPct val="0"/>
        </a:spcAft>
        <a:defRPr sz="4400">
          <a:solidFill>
            <a:schemeClr val="tx2"/>
          </a:solidFill>
          <a:latin typeface="Arial" pitchFamily="34" charset="0"/>
          <a:ea typeface="微软雅黑" pitchFamily="34" charset="-122"/>
        </a:defRPr>
      </a:lvl8pPr>
      <a:lvl9pPr marL="1828800" algn="ctr" rtl="0" eaLnBrk="1" fontAlgn="base" hangingPunct="1">
        <a:spcBef>
          <a:spcPct val="0"/>
        </a:spcBef>
        <a:spcAft>
          <a:spcPct val="0"/>
        </a:spcAft>
        <a:defRPr sz="4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19000" r="-19000"/>
          </a:stretch>
        </a:blipFill>
        <a:effectLst/>
      </p:bgPr>
    </p:bg>
    <p:spTree>
      <p:nvGrpSpPr>
        <p:cNvPr id="1" name=""/>
        <p:cNvGrpSpPr/>
        <p:nvPr/>
      </p:nvGrpSpPr>
      <p:grpSpPr>
        <a:xfrm>
          <a:off x="0" y="0"/>
          <a:ext cx="0" cy="0"/>
          <a:chOff x="0" y="0"/>
          <a:chExt cx="0" cy="0"/>
        </a:xfrm>
      </p:grpSpPr>
      <p:pic>
        <p:nvPicPr>
          <p:cNvPr id="2050" name="Picture 2" descr="未标题-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3"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zh-CN" altLang="zh-CN"/>
          </a:p>
        </p:txBody>
      </p:sp>
      <p:sp>
        <p:nvSpPr>
          <p:cNvPr id="2054"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zh-CN" altLang="zh-CN"/>
          </a:p>
        </p:txBody>
      </p:sp>
      <p:sp>
        <p:nvSpPr>
          <p:cNvPr id="2055"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3BF83AF-1784-48D0-860B-E4424FFA8B11}"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微软雅黑" pitchFamily="34" charset="-122"/>
        </a:defRPr>
      </a:lvl2pPr>
      <a:lvl3pPr algn="ctr" rtl="0" eaLnBrk="1" fontAlgn="base" hangingPunct="1">
        <a:spcBef>
          <a:spcPct val="0"/>
        </a:spcBef>
        <a:spcAft>
          <a:spcPct val="0"/>
        </a:spcAft>
        <a:defRPr sz="4400">
          <a:solidFill>
            <a:schemeClr val="tx2"/>
          </a:solidFill>
          <a:latin typeface="Arial" pitchFamily="34" charset="0"/>
          <a:ea typeface="微软雅黑" pitchFamily="34" charset="-122"/>
        </a:defRPr>
      </a:lvl3pPr>
      <a:lvl4pPr algn="ctr" rtl="0" eaLnBrk="1" fontAlgn="base" hangingPunct="1">
        <a:spcBef>
          <a:spcPct val="0"/>
        </a:spcBef>
        <a:spcAft>
          <a:spcPct val="0"/>
        </a:spcAft>
        <a:defRPr sz="4400">
          <a:solidFill>
            <a:schemeClr val="tx2"/>
          </a:solidFill>
          <a:latin typeface="Arial" pitchFamily="34" charset="0"/>
          <a:ea typeface="微软雅黑" pitchFamily="34" charset="-122"/>
        </a:defRPr>
      </a:lvl4pPr>
      <a:lvl5pPr algn="ctr" rtl="0" eaLnBrk="1" fontAlgn="base" hangingPunct="1">
        <a:spcBef>
          <a:spcPct val="0"/>
        </a:spcBef>
        <a:spcAft>
          <a:spcPct val="0"/>
        </a:spcAft>
        <a:defRPr sz="4400">
          <a:solidFill>
            <a:schemeClr val="tx2"/>
          </a:solidFill>
          <a:latin typeface="Arial" pitchFamily="34" charset="0"/>
          <a:ea typeface="微软雅黑" pitchFamily="34" charset="-122"/>
        </a:defRPr>
      </a:lvl5pPr>
      <a:lvl6pPr marL="457200" algn="ctr" rtl="0" eaLnBrk="1" fontAlgn="base" hangingPunct="1">
        <a:spcBef>
          <a:spcPct val="0"/>
        </a:spcBef>
        <a:spcAft>
          <a:spcPct val="0"/>
        </a:spcAft>
        <a:defRPr sz="4400">
          <a:solidFill>
            <a:schemeClr val="tx2"/>
          </a:solidFill>
          <a:latin typeface="Arial" pitchFamily="34" charset="0"/>
          <a:ea typeface="微软雅黑" pitchFamily="34" charset="-122"/>
        </a:defRPr>
      </a:lvl6pPr>
      <a:lvl7pPr marL="914400" algn="ctr" rtl="0" eaLnBrk="1" fontAlgn="base" hangingPunct="1">
        <a:spcBef>
          <a:spcPct val="0"/>
        </a:spcBef>
        <a:spcAft>
          <a:spcPct val="0"/>
        </a:spcAft>
        <a:defRPr sz="4400">
          <a:solidFill>
            <a:schemeClr val="tx2"/>
          </a:solidFill>
          <a:latin typeface="Arial" pitchFamily="34" charset="0"/>
          <a:ea typeface="微软雅黑" pitchFamily="34" charset="-122"/>
        </a:defRPr>
      </a:lvl7pPr>
      <a:lvl8pPr marL="1371600" algn="ctr" rtl="0" eaLnBrk="1" fontAlgn="base" hangingPunct="1">
        <a:spcBef>
          <a:spcPct val="0"/>
        </a:spcBef>
        <a:spcAft>
          <a:spcPct val="0"/>
        </a:spcAft>
        <a:defRPr sz="4400">
          <a:solidFill>
            <a:schemeClr val="tx2"/>
          </a:solidFill>
          <a:latin typeface="Arial" pitchFamily="34" charset="0"/>
          <a:ea typeface="微软雅黑" pitchFamily="34" charset="-122"/>
        </a:defRPr>
      </a:lvl8pPr>
      <a:lvl9pPr marL="1828800" algn="ctr" rtl="0" eaLnBrk="1" fontAlgn="base" hangingPunct="1">
        <a:spcBef>
          <a:spcPct val="0"/>
        </a:spcBef>
        <a:spcAft>
          <a:spcPct val="0"/>
        </a:spcAft>
        <a:defRPr sz="4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19000" r="-19000"/>
          </a:stretch>
        </a:blipFill>
        <a:effectLst/>
      </p:bgPr>
    </p:bg>
    <p:spTree>
      <p:nvGrpSpPr>
        <p:cNvPr id="1" name=""/>
        <p:cNvGrpSpPr/>
        <p:nvPr/>
      </p:nvGrpSpPr>
      <p:grpSpPr>
        <a:xfrm>
          <a:off x="0" y="0"/>
          <a:ext cx="0" cy="0"/>
          <a:chOff x="0" y="0"/>
          <a:chExt cx="0" cy="0"/>
        </a:xfrm>
      </p:grpSpPr>
      <p:pic>
        <p:nvPicPr>
          <p:cNvPr id="3074" name="Picture 2" descr="未标题-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6" name="Rectangle 4"/>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3077"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zh-CN" altLang="zh-CN"/>
          </a:p>
        </p:txBody>
      </p:sp>
      <p:sp>
        <p:nvSpPr>
          <p:cNvPr id="3078"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zh-CN" altLang="zh-CN"/>
          </a:p>
        </p:txBody>
      </p:sp>
      <p:sp>
        <p:nvSpPr>
          <p:cNvPr id="3079"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F8AD0B8-3625-47BD-8827-0FB39D657ADF}"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微软雅黑" pitchFamily="34" charset="-122"/>
        </a:defRPr>
      </a:lvl2pPr>
      <a:lvl3pPr algn="ctr" rtl="0" eaLnBrk="1" fontAlgn="base" hangingPunct="1">
        <a:spcBef>
          <a:spcPct val="0"/>
        </a:spcBef>
        <a:spcAft>
          <a:spcPct val="0"/>
        </a:spcAft>
        <a:defRPr sz="4400">
          <a:solidFill>
            <a:schemeClr val="tx2"/>
          </a:solidFill>
          <a:latin typeface="Arial" pitchFamily="34" charset="0"/>
          <a:ea typeface="微软雅黑" pitchFamily="34" charset="-122"/>
        </a:defRPr>
      </a:lvl3pPr>
      <a:lvl4pPr algn="ctr" rtl="0" eaLnBrk="1" fontAlgn="base" hangingPunct="1">
        <a:spcBef>
          <a:spcPct val="0"/>
        </a:spcBef>
        <a:spcAft>
          <a:spcPct val="0"/>
        </a:spcAft>
        <a:defRPr sz="4400">
          <a:solidFill>
            <a:schemeClr val="tx2"/>
          </a:solidFill>
          <a:latin typeface="Arial" pitchFamily="34" charset="0"/>
          <a:ea typeface="微软雅黑" pitchFamily="34" charset="-122"/>
        </a:defRPr>
      </a:lvl4pPr>
      <a:lvl5pPr algn="ctr" rtl="0" eaLnBrk="1" fontAlgn="base" hangingPunct="1">
        <a:spcBef>
          <a:spcPct val="0"/>
        </a:spcBef>
        <a:spcAft>
          <a:spcPct val="0"/>
        </a:spcAft>
        <a:defRPr sz="4400">
          <a:solidFill>
            <a:schemeClr val="tx2"/>
          </a:solidFill>
          <a:latin typeface="Arial" pitchFamily="34" charset="0"/>
          <a:ea typeface="微软雅黑" pitchFamily="34" charset="-122"/>
        </a:defRPr>
      </a:lvl5pPr>
      <a:lvl6pPr marL="457200" algn="ctr" rtl="0" eaLnBrk="1" fontAlgn="base" hangingPunct="1">
        <a:spcBef>
          <a:spcPct val="0"/>
        </a:spcBef>
        <a:spcAft>
          <a:spcPct val="0"/>
        </a:spcAft>
        <a:defRPr sz="4400">
          <a:solidFill>
            <a:schemeClr val="tx2"/>
          </a:solidFill>
          <a:latin typeface="Arial" pitchFamily="34" charset="0"/>
          <a:ea typeface="微软雅黑" pitchFamily="34" charset="-122"/>
        </a:defRPr>
      </a:lvl6pPr>
      <a:lvl7pPr marL="914400" algn="ctr" rtl="0" eaLnBrk="1" fontAlgn="base" hangingPunct="1">
        <a:spcBef>
          <a:spcPct val="0"/>
        </a:spcBef>
        <a:spcAft>
          <a:spcPct val="0"/>
        </a:spcAft>
        <a:defRPr sz="4400">
          <a:solidFill>
            <a:schemeClr val="tx2"/>
          </a:solidFill>
          <a:latin typeface="Arial" pitchFamily="34" charset="0"/>
          <a:ea typeface="微软雅黑" pitchFamily="34" charset="-122"/>
        </a:defRPr>
      </a:lvl7pPr>
      <a:lvl8pPr marL="1371600" algn="ctr" rtl="0" eaLnBrk="1" fontAlgn="base" hangingPunct="1">
        <a:spcBef>
          <a:spcPct val="0"/>
        </a:spcBef>
        <a:spcAft>
          <a:spcPct val="0"/>
        </a:spcAft>
        <a:defRPr sz="4400">
          <a:solidFill>
            <a:schemeClr val="tx2"/>
          </a:solidFill>
          <a:latin typeface="Arial" pitchFamily="34" charset="0"/>
          <a:ea typeface="微软雅黑" pitchFamily="34" charset="-122"/>
        </a:defRPr>
      </a:lvl8pPr>
      <a:lvl9pPr marL="1828800" algn="ctr" rtl="0" eaLnBrk="1" fontAlgn="base" hangingPunct="1">
        <a:spcBef>
          <a:spcPct val="0"/>
        </a:spcBef>
        <a:spcAft>
          <a:spcPct val="0"/>
        </a:spcAft>
        <a:defRPr sz="4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9000" r="-19000"/>
          </a:stretch>
        </a:blip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Calibri"/>
                <a:ea typeface="宋体"/>
              </a:defRPr>
            </a:lvl1pPr>
          </a:lstStyle>
          <a:p>
            <a:pPr>
              <a:defRPr/>
            </a:pPr>
            <a:fld id="{7FEED72A-D742-4145-BABB-AF691D3CDE7D}" type="datetimeFigureOut">
              <a:rPr lang="zh-CN" altLang="en-US"/>
              <a:pPr>
                <a:defRPr/>
              </a:pPr>
              <a:t>2017/9/28 Thursday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Calibri"/>
                <a:ea typeface="宋体"/>
              </a:defRPr>
            </a:lvl1pPr>
          </a:lstStyle>
          <a:p>
            <a:pPr>
              <a:defRPr/>
            </a:pPr>
            <a:fld id="{09B4F365-C59B-435D-8DF4-BE96969FB24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pitchFamily="2" charset="-122"/>
        </a:defRPr>
      </a:lvl2pPr>
      <a:lvl3pPr algn="ctr" rtl="0" eaLnBrk="1" fontAlgn="base" hangingPunct="1">
        <a:spcBef>
          <a:spcPct val="0"/>
        </a:spcBef>
        <a:spcAft>
          <a:spcPct val="0"/>
        </a:spcAft>
        <a:defRPr sz="4400">
          <a:solidFill>
            <a:schemeClr val="tx1"/>
          </a:solidFill>
          <a:latin typeface="Calibri" pitchFamily="34" charset="0"/>
          <a:ea typeface="宋体" pitchFamily="2" charset="-122"/>
        </a:defRPr>
      </a:lvl3pPr>
      <a:lvl4pPr algn="ctr" rtl="0" eaLnBrk="1" fontAlgn="base" hangingPunct="1">
        <a:spcBef>
          <a:spcPct val="0"/>
        </a:spcBef>
        <a:spcAft>
          <a:spcPct val="0"/>
        </a:spcAft>
        <a:defRPr sz="4400">
          <a:solidFill>
            <a:schemeClr val="tx1"/>
          </a:solidFill>
          <a:latin typeface="Calibri" pitchFamily="34" charset="0"/>
          <a:ea typeface="宋体" pitchFamily="2" charset="-122"/>
        </a:defRPr>
      </a:lvl4pPr>
      <a:lvl5pPr algn="ctr" rtl="0" eaLnBrk="1" fontAlgn="base" hangingPunct="1">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0.xml"/><Relationship Id="rId5" Type="http://schemas.openxmlformats.org/officeDocument/2006/relationships/image" Target="../media/image17.jp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7.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0.xml"/><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40.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35.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hyperlink" Target="https://baike.baidu.com/item/%E9%9D%9E%E6%B4%B2%E9%BB%91%E4%BA%BA/17487618" TargetMode="Externa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597352"/>
          </a:xfrm>
          <a:prstGeom prst="rect">
            <a:avLst/>
          </a:prstGeom>
        </p:spPr>
      </p:pic>
    </p:spTree>
    <p:extLst>
      <p:ext uri="{BB962C8B-B14F-4D97-AF65-F5344CB8AC3E}">
        <p14:creationId xmlns:p14="http://schemas.microsoft.com/office/powerpoint/2010/main" val="302437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08720"/>
            <a:ext cx="8424936" cy="646331"/>
          </a:xfrm>
          <a:prstGeom prst="rect">
            <a:avLst/>
          </a:prstGeom>
          <a:noFill/>
        </p:spPr>
        <p:txBody>
          <a:bodyPr wrap="square" rtlCol="0">
            <a:spAutoFit/>
          </a:bodyPr>
          <a:lstStyle/>
          <a:p>
            <a:endParaRPr lang="zh-CN" altLang="en-US" dirty="0"/>
          </a:p>
          <a:p>
            <a:endParaRPr lang="zh-CN" altLang="en-US" dirty="0"/>
          </a:p>
        </p:txBody>
      </p:sp>
      <p:sp>
        <p:nvSpPr>
          <p:cNvPr id="6" name="Rectangle 1"/>
          <p:cNvSpPr>
            <a:spLocks noChangeArrowheads="1"/>
          </p:cNvSpPr>
          <p:nvPr/>
        </p:nvSpPr>
        <p:spPr bwMode="auto">
          <a:xfrm>
            <a:off x="34316" y="304583"/>
            <a:ext cx="9036496" cy="65812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88872" numCol="1" anchor="ctr" anchorCtr="0" compatLnSpc="1">
            <a:prstTxWarp prst="textNoShape">
              <a:avLst/>
            </a:prstTxWarp>
            <a:spAutoFit/>
          </a:bodyPr>
          <a:lstStyle/>
          <a:p>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秦</a:t>
            </a:r>
            <a:r>
              <a:rPr kumimoji="0" lang="en-US" altLang="zh-CN" sz="2000" b="1" i="0" u="none" strike="noStrike" cap="none" normalizeH="0" baseline="0" dirty="0" smtClean="0">
                <a:ln>
                  <a:noFill/>
                </a:ln>
                <a:solidFill>
                  <a:srgbClr val="FF0000"/>
                </a:solidFill>
                <a:effectLst/>
                <a:latin typeface="Arial Unicode MS"/>
                <a:ea typeface="PingFang SC"/>
                <a:cs typeface="宋体" pitchFamily="2" charset="-122"/>
              </a:rPr>
              <a:t>——</a:t>
            </a: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陈胜、吴广农民起义战争</a:t>
            </a:r>
            <a:r>
              <a:rPr kumimoji="0" lang="zh-CN" altLang="en-US" sz="2000" i="0" u="none" strike="noStrike" cap="none" normalizeH="0" baseline="0" dirty="0" smtClean="0">
                <a:ln>
                  <a:noFill/>
                </a:ln>
                <a:solidFill>
                  <a:srgbClr val="333333"/>
                </a:solidFill>
                <a:effectLst/>
                <a:latin typeface="Arial Unicode MS"/>
                <a:ea typeface="PingFang SC"/>
                <a:cs typeface="宋体" pitchFamily="2" charset="-122"/>
              </a:rPr>
              <a:t>（</a:t>
            </a:r>
            <a:r>
              <a:rPr lang="zh-CN" altLang="en-US" sz="2000" dirty="0"/>
              <a:t>秦二</a:t>
            </a:r>
            <a:r>
              <a:rPr lang="zh-CN" altLang="en-US" sz="2000" dirty="0" smtClean="0"/>
              <a:t>世、元</a:t>
            </a:r>
            <a:r>
              <a:rPr lang="zh-CN" altLang="en-US" sz="2000" dirty="0"/>
              <a:t>年（前</a:t>
            </a:r>
            <a:r>
              <a:rPr lang="en-US" altLang="zh-CN" sz="2000" dirty="0"/>
              <a:t>209</a:t>
            </a:r>
            <a:r>
              <a:rPr lang="zh-CN" altLang="en-US" sz="2000" dirty="0"/>
              <a:t>年）秋，秦朝廷征发闾左贫民屯戍渔阳，陈胜、吴广等</a:t>
            </a:r>
            <a:r>
              <a:rPr lang="en-US" altLang="zh-CN" sz="2000" dirty="0"/>
              <a:t>900</a:t>
            </a:r>
            <a:r>
              <a:rPr lang="zh-CN" altLang="en-US" sz="2000" dirty="0"/>
              <a:t>余名戍卒被征发前往渔阳戍边，途中在蕲县大</a:t>
            </a:r>
            <a:r>
              <a:rPr lang="zh-CN" altLang="en-US" sz="2000" dirty="0" smtClean="0"/>
              <a:t>泽乡（</a:t>
            </a:r>
            <a:r>
              <a:rPr lang="zh-CN" altLang="en-US" sz="2000" dirty="0"/>
              <a:t>今宿州）为大雨所阻，不能如期到达目的地，情急之下，陈胜、吴广领导戍卒杀死押解戍卒的军官，发动兵变。</a:t>
            </a:r>
            <a:r>
              <a:rPr kumimoji="0" lang="zh-CN" altLang="en-US" sz="2000" i="0" u="none" strike="noStrike" cap="none" normalizeH="0" baseline="0" dirty="0" smtClean="0">
                <a:ln>
                  <a:noFill/>
                </a:ln>
                <a:solidFill>
                  <a:srgbClr val="333333"/>
                </a:solidFill>
                <a:effectLst/>
                <a:latin typeface="Arial Unicode MS"/>
                <a:ea typeface="PingFang SC"/>
                <a:cs typeface="宋体" pitchFamily="2" charset="-122"/>
              </a:rPr>
              <a:t>）</a:t>
            </a:r>
            <a: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t/>
            </a:r>
            <a:b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b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东汉</a:t>
            </a:r>
            <a:r>
              <a:rPr kumimoji="0" lang="en-US" altLang="zh-CN" sz="2000" b="1" i="0" u="none" strike="noStrike" cap="none" normalizeH="0" baseline="0" dirty="0" smtClean="0">
                <a:ln>
                  <a:noFill/>
                </a:ln>
                <a:solidFill>
                  <a:srgbClr val="FF0000"/>
                </a:solidFill>
                <a:effectLst/>
                <a:latin typeface="Arial Unicode MS"/>
                <a:ea typeface="PingFang SC"/>
                <a:cs typeface="宋体" pitchFamily="2" charset="-122"/>
              </a:rPr>
              <a:t>——</a:t>
            </a: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黄巾农民起义战争</a:t>
            </a:r>
            <a:r>
              <a:rPr kumimoji="0" lang="zh-CN" altLang="en-US" sz="2000" i="0" u="none" strike="noStrike" cap="none" normalizeH="0" baseline="0" dirty="0" smtClean="0">
                <a:ln>
                  <a:noFill/>
                </a:ln>
                <a:solidFill>
                  <a:srgbClr val="333333"/>
                </a:solidFill>
                <a:effectLst/>
                <a:latin typeface="Arial Unicode MS"/>
                <a:ea typeface="PingFang SC"/>
                <a:cs typeface="宋体" pitchFamily="2" charset="-122"/>
              </a:rPr>
              <a:t>（</a:t>
            </a:r>
            <a:r>
              <a:rPr lang="zh-CN" altLang="en-US" sz="2000" dirty="0"/>
              <a:t>东汉末年政局不稳，外戚专政，宦官专权，对西羌战争持续数十年，花费巨大，徭役兵役繁重。加之土地兼并现象严重，民不聊生</a:t>
            </a:r>
            <a:r>
              <a:rPr lang="zh-CN" altLang="en-US" sz="2000" dirty="0" smtClean="0"/>
              <a:t>。）</a:t>
            </a:r>
            <a:r>
              <a:rPr lang="en-US" altLang="zh-CN" sz="2000" dirty="0" smtClean="0"/>
              <a:t> </a:t>
            </a:r>
            <a: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t/>
            </a:r>
            <a:b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b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隋------瓦岗农民起义</a:t>
            </a:r>
            <a:r>
              <a:rPr kumimoji="0" lang="zh-CN" altLang="en-US" sz="2000" i="0" u="none" strike="noStrike" cap="none" normalizeH="0" baseline="0" dirty="0" smtClean="0">
                <a:ln>
                  <a:noFill/>
                </a:ln>
                <a:solidFill>
                  <a:srgbClr val="333333"/>
                </a:solidFill>
                <a:effectLst/>
                <a:latin typeface="Arial Unicode MS"/>
                <a:ea typeface="PingFang SC"/>
                <a:cs typeface="宋体" pitchFamily="2" charset="-122"/>
              </a:rPr>
              <a:t>（</a:t>
            </a:r>
            <a:r>
              <a:rPr lang="zh-CN" altLang="en-US" sz="2000" dirty="0"/>
              <a:t>隋朝末年，隋炀帝骄奢淫逸，荒废朝政，穷兵黩武，百姓苦不堪言，各地农民纷纷揭竿而起</a:t>
            </a:r>
            <a:r>
              <a:rPr lang="zh-CN" altLang="en-US" sz="2000" dirty="0" smtClean="0"/>
              <a:t>。</a:t>
            </a:r>
            <a:r>
              <a:rPr lang="en-US" altLang="zh-CN" sz="2000" dirty="0" smtClean="0"/>
              <a:t> </a:t>
            </a:r>
            <a:r>
              <a:rPr kumimoji="0" lang="zh-CN" altLang="en-US" sz="2000" i="0" u="none" strike="noStrike" cap="none" normalizeH="0" baseline="0" dirty="0" smtClean="0">
                <a:ln>
                  <a:noFill/>
                </a:ln>
                <a:solidFill>
                  <a:srgbClr val="333333"/>
                </a:solidFill>
                <a:effectLst/>
                <a:latin typeface="Arial Unicode MS"/>
                <a:ea typeface="PingFang SC"/>
                <a:cs typeface="宋体" pitchFamily="2" charset="-122"/>
              </a:rPr>
              <a:t>）</a:t>
            </a:r>
            <a: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t/>
            </a:r>
            <a:b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b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宋------宋江起</a:t>
            </a:r>
            <a:r>
              <a:rPr kumimoji="0" lang="zh-CN" altLang="en-US" sz="2000" b="1" i="0" u="none" strike="noStrike" cap="none" normalizeH="0" baseline="0" dirty="0" smtClean="0">
                <a:ln>
                  <a:noFill/>
                </a:ln>
                <a:solidFill>
                  <a:srgbClr val="FF0000"/>
                </a:solidFill>
                <a:effectLst/>
                <a:latin typeface="Arial Unicode MS"/>
                <a:ea typeface="PingFang SC"/>
                <a:cs typeface="宋体" pitchFamily="2" charset="-122"/>
              </a:rPr>
              <a:t>义</a:t>
            </a:r>
            <a:r>
              <a:rPr kumimoji="0" lang="zh-CN" altLang="en-US" sz="2000" i="0" u="none" strike="noStrike" cap="none" normalizeH="0" baseline="0" dirty="0" smtClean="0">
                <a:ln>
                  <a:noFill/>
                </a:ln>
                <a:solidFill>
                  <a:srgbClr val="3F88BF"/>
                </a:solidFill>
                <a:effectLst/>
                <a:latin typeface="Arial Unicode MS"/>
                <a:ea typeface="PingFang SC"/>
                <a:cs typeface="宋体" pitchFamily="2" charset="-122"/>
              </a:rPr>
              <a:t>（</a:t>
            </a:r>
            <a:r>
              <a:rPr lang="zh-CN" altLang="en-US" sz="2000" dirty="0"/>
              <a:t>北宋末期，朝政腐败，对外献币乞和，对内恣意搜刮，农民苦于繁重赋税盘剥，致流离失所。宣和元年，宋江等</a:t>
            </a:r>
            <a:r>
              <a:rPr lang="en-US" altLang="zh-CN" sz="2000" dirty="0"/>
              <a:t>36</a:t>
            </a:r>
            <a:r>
              <a:rPr lang="zh-CN" altLang="en-US" sz="2000" dirty="0"/>
              <a:t>人占据梁山泊，招募义军，聚众起义。</a:t>
            </a:r>
            <a:r>
              <a:rPr kumimoji="0" lang="zh-CN" altLang="en-US" sz="2000" i="0" u="none" strike="noStrike" cap="none" normalizeH="0" baseline="0" dirty="0" smtClean="0">
                <a:ln>
                  <a:noFill/>
                </a:ln>
                <a:solidFill>
                  <a:srgbClr val="3F88BF"/>
                </a:solidFill>
                <a:effectLst/>
                <a:latin typeface="Arial Unicode MS"/>
                <a:ea typeface="PingFang SC"/>
                <a:cs typeface="宋体" pitchFamily="2" charset="-122"/>
              </a:rPr>
              <a:t>）</a:t>
            </a:r>
            <a: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t/>
            </a:r>
            <a:b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b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元------元末农民起义</a:t>
            </a:r>
            <a:r>
              <a:rPr kumimoji="0" lang="zh-CN" altLang="en-US" sz="2000" i="0" u="none" strike="noStrike" cap="none" normalizeH="0" baseline="0" dirty="0" smtClean="0">
                <a:ln>
                  <a:noFill/>
                </a:ln>
                <a:solidFill>
                  <a:srgbClr val="3F88BF"/>
                </a:solidFill>
                <a:effectLst/>
                <a:latin typeface="Arial Unicode MS"/>
                <a:ea typeface="PingFang SC"/>
                <a:cs typeface="宋体" pitchFamily="2" charset="-122"/>
              </a:rPr>
              <a:t>（</a:t>
            </a:r>
            <a:r>
              <a:rPr lang="zh-CN" altLang="en-US" sz="2000" dirty="0" smtClean="0"/>
              <a:t> 元</a:t>
            </a:r>
            <a:r>
              <a:rPr lang="zh-CN" altLang="en-US" sz="2000" dirty="0"/>
              <a:t>末吏治腐败，横征暴敛，苛捐杂税名目繁多，全国税额比元初增加</a:t>
            </a:r>
            <a:r>
              <a:rPr lang="en-US" altLang="zh-CN" sz="2000" dirty="0"/>
              <a:t>20</a:t>
            </a:r>
            <a:r>
              <a:rPr lang="zh-CN" altLang="en-US" sz="2000" dirty="0"/>
              <a:t>倍，大批蒙古贵族抢占土地，而中原连年灾荒，更使得百姓破产流亡，无计为生</a:t>
            </a:r>
            <a:r>
              <a:rPr lang="zh-CN" altLang="en-US" sz="2000" dirty="0" smtClean="0"/>
              <a:t>。</a:t>
            </a:r>
            <a:r>
              <a:rPr kumimoji="0" lang="zh-CN" altLang="en-US" sz="2000" i="0" u="none" strike="noStrike" cap="none" normalizeH="0" baseline="0" dirty="0" smtClean="0">
                <a:ln>
                  <a:noFill/>
                </a:ln>
                <a:solidFill>
                  <a:srgbClr val="3F88BF"/>
                </a:solidFill>
                <a:effectLst/>
                <a:latin typeface="Arial Unicode MS"/>
                <a:ea typeface="PingFang SC"/>
                <a:cs typeface="宋体" pitchFamily="2" charset="-122"/>
              </a:rPr>
              <a:t>）</a:t>
            </a:r>
            <a: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t/>
            </a:r>
            <a:br>
              <a:rPr kumimoji="0" lang="zh-CN" altLang="zh-CN" sz="2000" i="0" u="none" strike="noStrike" cap="none" normalizeH="0" baseline="0" dirty="0" smtClean="0">
                <a:ln>
                  <a:noFill/>
                </a:ln>
                <a:solidFill>
                  <a:srgbClr val="333333"/>
                </a:solidFill>
                <a:effectLst/>
                <a:latin typeface="Arial Unicode MS"/>
                <a:ea typeface="PingFang SC"/>
                <a:cs typeface="宋体" pitchFamily="2" charset="-122"/>
              </a:rPr>
            </a:br>
            <a:r>
              <a:rPr kumimoji="0" lang="zh-CN" altLang="zh-CN" sz="2000" b="1" i="0" u="none" strike="noStrike" cap="none" normalizeH="0" baseline="0" dirty="0" smtClean="0">
                <a:ln>
                  <a:noFill/>
                </a:ln>
                <a:solidFill>
                  <a:srgbClr val="FF0000"/>
                </a:solidFill>
                <a:effectLst/>
                <a:latin typeface="Arial Unicode MS"/>
                <a:ea typeface="PingFang SC"/>
                <a:cs typeface="宋体" pitchFamily="2" charset="-122"/>
              </a:rPr>
              <a:t>清------太平天国运动</a:t>
            </a:r>
            <a:r>
              <a:rPr kumimoji="0" lang="zh-CN" altLang="zh-CN" sz="2000" b="1" i="0" u="none" strike="noStrike" cap="none" normalizeH="0" baseline="0" dirty="0" smtClean="0">
                <a:ln>
                  <a:noFill/>
                </a:ln>
                <a:solidFill>
                  <a:srgbClr val="FF0000"/>
                </a:solidFill>
                <a:effectLst/>
                <a:latin typeface="Arial" pitchFamily="34" charset="0"/>
                <a:ea typeface="宋体" pitchFamily="2" charset="-122"/>
                <a:cs typeface="宋体" pitchFamily="2" charset="-122"/>
              </a:rPr>
              <a:t> </a:t>
            </a:r>
            <a:r>
              <a:rPr kumimoji="0" lang="zh-CN" altLang="en-US" sz="2000" i="0" u="none" strike="noStrike" cap="none" normalizeH="0" baseline="0" dirty="0" smtClean="0">
                <a:ln>
                  <a:noFill/>
                </a:ln>
                <a:solidFill>
                  <a:schemeClr val="tx1"/>
                </a:solidFill>
                <a:effectLst/>
                <a:latin typeface="Arial" pitchFamily="34" charset="0"/>
                <a:ea typeface="宋体" pitchFamily="2" charset="-122"/>
                <a:cs typeface="宋体" pitchFamily="2" charset="-122"/>
              </a:rPr>
              <a:t>（</a:t>
            </a:r>
            <a:r>
              <a:rPr lang="zh-CN" altLang="en-US" sz="2000" dirty="0"/>
              <a:t>太平天国</a:t>
            </a:r>
            <a:r>
              <a:rPr lang="zh-CN" altLang="en-US" sz="2000" dirty="0" smtClean="0"/>
              <a:t>运动是</a:t>
            </a:r>
            <a:r>
              <a:rPr lang="zh-CN" altLang="en-US" sz="2000" dirty="0"/>
              <a:t>清朝咸丰元年到同治三年（</a:t>
            </a:r>
            <a:r>
              <a:rPr lang="en-US" altLang="zh-CN" sz="2000" dirty="0"/>
              <a:t>1851</a:t>
            </a:r>
            <a:r>
              <a:rPr lang="zh-CN" altLang="en-US" sz="2000" dirty="0"/>
              <a:t>年</a:t>
            </a:r>
            <a:r>
              <a:rPr lang="en-US" altLang="zh-CN" sz="2000" dirty="0"/>
              <a:t>—1864</a:t>
            </a:r>
            <a:r>
              <a:rPr lang="zh-CN" altLang="en-US" sz="2000" dirty="0"/>
              <a:t>年）期间，由洪秀全、杨秀清、萧朝贵、冯云山、韦昌辉、石达开等组成的领导集团从广西金田村率先发起的反对清朝封建统治和外国资本主义侵略的农民起义战争，是</a:t>
            </a:r>
            <a:r>
              <a:rPr lang="en-US" altLang="zh-CN" sz="2000" dirty="0"/>
              <a:t>19</a:t>
            </a:r>
            <a:r>
              <a:rPr lang="zh-CN" altLang="en-US" sz="2000" dirty="0"/>
              <a:t>世纪中叶中国最大的一场大规模反清运动。</a:t>
            </a:r>
            <a:r>
              <a:rPr kumimoji="0" lang="zh-CN" altLang="en-US" sz="2000" i="0" u="none" strike="noStrike" cap="none" normalizeH="0" baseline="0" dirty="0" smtClean="0">
                <a:ln>
                  <a:noFill/>
                </a:ln>
                <a:solidFill>
                  <a:schemeClr val="tx1"/>
                </a:solidFill>
                <a:effectLst/>
                <a:latin typeface="Arial" pitchFamily="34" charset="0"/>
                <a:ea typeface="宋体" pitchFamily="2" charset="-122"/>
                <a:cs typeface="宋体" pitchFamily="2" charset="-122"/>
              </a:rPr>
              <a:t>）</a:t>
            </a:r>
            <a:endParaRPr kumimoji="0" lang="en-US" altLang="zh-CN" sz="20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lvl="0" fontAlgn="base">
              <a:spcBef>
                <a:spcPct val="0"/>
              </a:spcBef>
              <a:spcAft>
                <a:spcPct val="0"/>
              </a:spcAft>
            </a:pPr>
            <a:r>
              <a:rPr lang="en-US" altLang="zh-CN" dirty="0" smtClean="0">
                <a:latin typeface="Arial" pitchFamily="34" charset="0"/>
                <a:ea typeface="宋体" pitchFamily="2" charset="-122"/>
                <a:cs typeface="宋体" pitchFamily="2" charset="-122"/>
              </a:rPr>
              <a:t> </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8554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052736"/>
            <a:ext cx="8712968" cy="4985980"/>
          </a:xfrm>
          <a:prstGeom prst="rect">
            <a:avLst/>
          </a:prstGeom>
          <a:noFill/>
        </p:spPr>
        <p:txBody>
          <a:bodyPr wrap="square" rtlCol="0">
            <a:spAutoFit/>
          </a:bodyPr>
          <a:lstStyle/>
          <a:p>
            <a:pPr lvl="0" fontAlgn="base">
              <a:spcBef>
                <a:spcPct val="0"/>
              </a:spcBef>
              <a:spcAft>
                <a:spcPct val="0"/>
              </a:spcAft>
            </a:pPr>
            <a:r>
              <a:rPr lang="zh-CN" altLang="en-US" sz="2000" b="1" dirty="0">
                <a:solidFill>
                  <a:srgbClr val="FF0000"/>
                </a:solidFill>
                <a:latin typeface="Arial" pitchFamily="34" charset="0"/>
                <a:ea typeface="宋体" pitchFamily="2" charset="-122"/>
                <a:cs typeface="宋体" pitchFamily="2" charset="-122"/>
              </a:rPr>
              <a:t>民国</a:t>
            </a:r>
            <a:r>
              <a:rPr lang="en-US" altLang="zh-CN" sz="2000" b="1" dirty="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辛亥革命</a:t>
            </a:r>
            <a:r>
              <a:rPr lang="zh-CN" altLang="en-US" sz="2000" dirty="0">
                <a:latin typeface="Arial" pitchFamily="34" charset="0"/>
                <a:ea typeface="宋体" pitchFamily="2" charset="-122"/>
                <a:cs typeface="宋体" pitchFamily="2" charset="-122"/>
              </a:rPr>
              <a:t>（</a:t>
            </a:r>
            <a:r>
              <a:rPr lang="zh-CN" altLang="en-US" sz="2000" dirty="0"/>
              <a:t>公元</a:t>
            </a:r>
            <a:r>
              <a:rPr lang="en-US" altLang="zh-CN" sz="2000" dirty="0"/>
              <a:t>1911</a:t>
            </a:r>
            <a:r>
              <a:rPr lang="zh-CN" altLang="en-US" sz="2000" dirty="0"/>
              <a:t>年至</a:t>
            </a:r>
            <a:r>
              <a:rPr lang="en-US" altLang="zh-CN" sz="2000" dirty="0"/>
              <a:t>1912</a:t>
            </a:r>
            <a:r>
              <a:rPr lang="zh-CN" altLang="en-US" sz="2000" dirty="0"/>
              <a:t>年初，旨在推翻清朝专制帝制、建立共和政体的全国性革命。</a:t>
            </a:r>
            <a:r>
              <a:rPr lang="zh-CN" altLang="en-US" sz="2000" dirty="0">
                <a:latin typeface="Arial" pitchFamily="34" charset="0"/>
                <a:ea typeface="宋体" pitchFamily="2" charset="-122"/>
                <a:cs typeface="宋体" pitchFamily="2" charset="-122"/>
              </a:rPr>
              <a:t>）</a:t>
            </a:r>
            <a:endParaRPr lang="en-US" altLang="zh-CN" sz="2000" dirty="0">
              <a:latin typeface="Arial" pitchFamily="34" charset="0"/>
              <a:ea typeface="宋体" pitchFamily="2" charset="-122"/>
              <a:cs typeface="宋体" pitchFamily="2" charset="-122"/>
            </a:endParaRPr>
          </a:p>
          <a:p>
            <a:pPr lvl="0" fontAlgn="base">
              <a:spcBef>
                <a:spcPct val="0"/>
              </a:spcBef>
              <a:spcAft>
                <a:spcPct val="0"/>
              </a:spcAft>
            </a:pPr>
            <a:r>
              <a:rPr lang="zh-CN" altLang="en-US" sz="2000" b="1" dirty="0" smtClean="0">
                <a:solidFill>
                  <a:srgbClr val="FF0000"/>
                </a:solidFill>
                <a:latin typeface="Arial" pitchFamily="34" charset="0"/>
                <a:ea typeface="宋体" pitchFamily="2" charset="-122"/>
                <a:cs typeface="宋体" pitchFamily="2" charset="-122"/>
              </a:rPr>
              <a:t>袁世凯复辟</a:t>
            </a:r>
            <a:r>
              <a:rPr lang="en-US" altLang="zh-CN" sz="2000" b="1" dirty="0" smtClean="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新文化运动</a:t>
            </a:r>
            <a:r>
              <a:rPr lang="zh-CN" altLang="en-US" sz="2000" dirty="0">
                <a:latin typeface="Arial" pitchFamily="34" charset="0"/>
                <a:ea typeface="宋体" pitchFamily="2" charset="-122"/>
                <a:cs typeface="宋体" pitchFamily="2" charset="-122"/>
              </a:rPr>
              <a:t>（</a:t>
            </a:r>
            <a:r>
              <a:rPr lang="zh-CN" altLang="en-US" sz="2000" dirty="0"/>
              <a:t>由胡适、陈独秀、鲁迅、钱玄同、李大钊等一些受过西方教</a:t>
            </a:r>
            <a:r>
              <a:rPr lang="zh-CN" altLang="en-US" sz="2000" dirty="0" smtClean="0"/>
              <a:t>育的</a:t>
            </a:r>
            <a:r>
              <a:rPr lang="zh-CN" altLang="en-US" sz="2000" dirty="0"/>
              <a:t>人发起的一次“反传统、反孔教、反文言”的思想文化革新、文学革命运动。提倡民主与科学。</a:t>
            </a:r>
            <a:r>
              <a:rPr lang="zh-CN" altLang="en-US" sz="2000" dirty="0">
                <a:latin typeface="Arial" pitchFamily="34" charset="0"/>
                <a:ea typeface="宋体" pitchFamily="2" charset="-122"/>
                <a:cs typeface="宋体" pitchFamily="2" charset="-122"/>
              </a:rPr>
              <a:t>）</a:t>
            </a:r>
          </a:p>
          <a:p>
            <a:pPr lvl="0" fontAlgn="base">
              <a:spcBef>
                <a:spcPct val="0"/>
              </a:spcBef>
              <a:spcAft>
                <a:spcPct val="0"/>
              </a:spcAft>
            </a:pPr>
            <a:r>
              <a:rPr lang="zh-CN" altLang="en-US" sz="2000" b="1" dirty="0">
                <a:solidFill>
                  <a:srgbClr val="FF0000"/>
                </a:solidFill>
                <a:latin typeface="Arial" pitchFamily="34" charset="0"/>
                <a:ea typeface="宋体" pitchFamily="2" charset="-122"/>
                <a:cs typeface="宋体" pitchFamily="2" charset="-122"/>
              </a:rPr>
              <a:t>袁世凯复辟</a:t>
            </a:r>
            <a:r>
              <a:rPr lang="en-US" altLang="zh-CN" sz="2000" b="1" dirty="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五四运动</a:t>
            </a:r>
            <a:r>
              <a:rPr lang="zh-CN" altLang="en-US" sz="2000" dirty="0">
                <a:latin typeface="Arial" pitchFamily="34" charset="0"/>
                <a:ea typeface="宋体" pitchFamily="2" charset="-122"/>
                <a:cs typeface="宋体" pitchFamily="2" charset="-122"/>
              </a:rPr>
              <a:t>（</a:t>
            </a:r>
            <a:r>
              <a:rPr lang="zh-CN" altLang="en-US" sz="2000" dirty="0"/>
              <a:t>五四运动是</a:t>
            </a:r>
            <a:r>
              <a:rPr lang="en-US" altLang="zh-CN" sz="2000" dirty="0"/>
              <a:t>1919</a:t>
            </a:r>
            <a:r>
              <a:rPr lang="zh-CN" altLang="en-US" sz="2000" dirty="0"/>
              <a:t>年</a:t>
            </a:r>
            <a:r>
              <a:rPr lang="en-US" altLang="zh-CN" sz="2000" dirty="0"/>
              <a:t>5</a:t>
            </a:r>
            <a:r>
              <a:rPr lang="zh-CN" altLang="en-US" sz="2000" dirty="0"/>
              <a:t>月</a:t>
            </a:r>
            <a:r>
              <a:rPr lang="en-US" altLang="zh-CN" sz="2000" dirty="0"/>
              <a:t>4</a:t>
            </a:r>
            <a:r>
              <a:rPr lang="zh-CN" altLang="en-US" sz="2000" dirty="0"/>
              <a:t>日发生在北京的一场以青年学生为主，广大群众、市民、工商人士等中下阶层共同参与的，通过示威游行、请愿、罢工、暴力对抗政府等多种形式进行的爱国运动，反帝反封建。</a:t>
            </a:r>
            <a:r>
              <a:rPr lang="zh-CN" altLang="en-US" sz="2000" dirty="0">
                <a:latin typeface="Arial" pitchFamily="34" charset="0"/>
                <a:ea typeface="宋体" pitchFamily="2" charset="-122"/>
                <a:cs typeface="宋体" pitchFamily="2" charset="-122"/>
              </a:rPr>
              <a:t>）</a:t>
            </a:r>
            <a:endParaRPr lang="en-US" altLang="zh-CN" sz="2000" dirty="0">
              <a:latin typeface="Arial" pitchFamily="34" charset="0"/>
              <a:ea typeface="宋体" pitchFamily="2" charset="-122"/>
              <a:cs typeface="宋体" pitchFamily="2" charset="-122"/>
            </a:endParaRPr>
          </a:p>
          <a:p>
            <a:pPr lvl="0" fontAlgn="base">
              <a:spcBef>
                <a:spcPct val="0"/>
              </a:spcBef>
              <a:spcAft>
                <a:spcPct val="0"/>
              </a:spcAft>
            </a:pPr>
            <a:r>
              <a:rPr lang="zh-CN" altLang="en-US" sz="2000" b="1" dirty="0" smtClean="0">
                <a:solidFill>
                  <a:srgbClr val="FF0000"/>
                </a:solidFill>
                <a:latin typeface="Arial" pitchFamily="34" charset="0"/>
                <a:ea typeface="宋体" pitchFamily="2" charset="-122"/>
                <a:cs typeface="宋体" pitchFamily="2" charset="-122"/>
              </a:rPr>
              <a:t>北洋军阀</a:t>
            </a:r>
            <a:r>
              <a:rPr lang="en-US" altLang="zh-CN" sz="2000" b="1" dirty="0" smtClean="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五卅运动</a:t>
            </a:r>
            <a:r>
              <a:rPr lang="zh-CN" altLang="en-US" sz="2000" dirty="0">
                <a:latin typeface="Arial" pitchFamily="34" charset="0"/>
                <a:ea typeface="宋体" pitchFamily="2" charset="-122"/>
                <a:cs typeface="宋体" pitchFamily="2" charset="-122"/>
              </a:rPr>
              <a:t>（</a:t>
            </a:r>
            <a:r>
              <a:rPr lang="en-US" altLang="zh-CN" sz="2000" dirty="0"/>
              <a:t>1925</a:t>
            </a:r>
            <a:r>
              <a:rPr lang="zh-CN" altLang="en-US" sz="2000" dirty="0"/>
              <a:t>年</a:t>
            </a:r>
            <a:r>
              <a:rPr lang="en-US" altLang="zh-CN" sz="2000" dirty="0"/>
              <a:t>5</a:t>
            </a:r>
            <a:r>
              <a:rPr lang="zh-CN" altLang="en-US" sz="2000" dirty="0"/>
              <a:t>月</a:t>
            </a:r>
            <a:r>
              <a:rPr lang="en-US" altLang="zh-CN" sz="2000" dirty="0"/>
              <a:t>30</a:t>
            </a:r>
            <a:r>
              <a:rPr lang="zh-CN" altLang="en-US" sz="2000" dirty="0"/>
              <a:t>日，震惊中外的五卅运动在上海爆发，领导人：李立三、刘少奇、蔡和森等</a:t>
            </a:r>
            <a:r>
              <a:rPr lang="zh-CN" altLang="en-US" sz="2000" dirty="0">
                <a:latin typeface="Arial" pitchFamily="34" charset="0"/>
                <a:ea typeface="宋体" pitchFamily="2" charset="-122"/>
                <a:cs typeface="宋体" pitchFamily="2" charset="-122"/>
              </a:rPr>
              <a:t>）</a:t>
            </a:r>
            <a:endParaRPr lang="en-US" altLang="zh-CN" sz="2000" dirty="0">
              <a:latin typeface="Arial" pitchFamily="34" charset="0"/>
              <a:ea typeface="宋体" pitchFamily="2" charset="-122"/>
              <a:cs typeface="宋体" pitchFamily="2" charset="-122"/>
            </a:endParaRPr>
          </a:p>
          <a:p>
            <a:pPr lvl="0" fontAlgn="base">
              <a:spcBef>
                <a:spcPct val="0"/>
              </a:spcBef>
              <a:spcAft>
                <a:spcPct val="0"/>
              </a:spcAft>
            </a:pPr>
            <a:r>
              <a:rPr lang="zh-CN" altLang="en-US" sz="2000" dirty="0">
                <a:latin typeface="Arial" pitchFamily="34" charset="0"/>
                <a:ea typeface="宋体" pitchFamily="2" charset="-122"/>
                <a:cs typeface="宋体" pitchFamily="2" charset="-122"/>
              </a:rPr>
              <a:t> </a:t>
            </a:r>
            <a:r>
              <a:rPr lang="zh-CN" altLang="en-US" sz="2000" b="1" dirty="0">
                <a:solidFill>
                  <a:srgbClr val="FF0000"/>
                </a:solidFill>
                <a:latin typeface="Arial" pitchFamily="34" charset="0"/>
                <a:ea typeface="宋体" pitchFamily="2" charset="-122"/>
                <a:cs typeface="宋体" pitchFamily="2" charset="-122"/>
              </a:rPr>
              <a:t>北洋军阀</a:t>
            </a:r>
            <a:r>
              <a:rPr lang="en-US" altLang="zh-CN" sz="2000" b="1" dirty="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省港大罢工</a:t>
            </a:r>
            <a:r>
              <a:rPr lang="zh-CN" altLang="en-US" sz="2000" dirty="0">
                <a:latin typeface="Arial" pitchFamily="34" charset="0"/>
                <a:ea typeface="宋体" pitchFamily="2" charset="-122"/>
                <a:cs typeface="宋体" pitchFamily="2" charset="-122"/>
              </a:rPr>
              <a:t>（</a:t>
            </a:r>
            <a:r>
              <a:rPr lang="en-US" altLang="zh-CN" sz="2000" dirty="0"/>
              <a:t>1925</a:t>
            </a:r>
            <a:r>
              <a:rPr lang="zh-CN" altLang="en-US" sz="2000" dirty="0"/>
              <a:t>年</a:t>
            </a:r>
            <a:r>
              <a:rPr lang="en-US" altLang="zh-CN" sz="2000" dirty="0"/>
              <a:t>6</a:t>
            </a:r>
            <a:r>
              <a:rPr lang="zh-CN" altLang="en-US" sz="2000" dirty="0"/>
              <a:t>月</a:t>
            </a:r>
            <a:r>
              <a:rPr lang="en-US" altLang="zh-CN" sz="2000" dirty="0"/>
              <a:t>29</a:t>
            </a:r>
            <a:r>
              <a:rPr lang="zh-CN" altLang="en-US" sz="2000" dirty="0"/>
              <a:t>日为了支援上海人民五卅反帝爱国运动，广州和香港爆发了规模宏大的省港大罢工，此次罢工由共产党人邓中夏及苏兆征领导</a:t>
            </a:r>
            <a:r>
              <a:rPr lang="zh-CN" altLang="en-US" sz="2000" dirty="0">
                <a:latin typeface="Arial" pitchFamily="34" charset="0"/>
                <a:ea typeface="宋体" pitchFamily="2" charset="-122"/>
                <a:cs typeface="宋体" pitchFamily="2" charset="-122"/>
              </a:rPr>
              <a:t>）</a:t>
            </a:r>
            <a:endParaRPr lang="en-US" altLang="zh-CN" sz="2000" dirty="0">
              <a:latin typeface="Arial" pitchFamily="34" charset="0"/>
              <a:ea typeface="宋体" pitchFamily="2" charset="-122"/>
              <a:cs typeface="宋体" pitchFamily="2" charset="-122"/>
            </a:endParaRPr>
          </a:p>
          <a:p>
            <a:pPr lvl="0" fontAlgn="base">
              <a:spcBef>
                <a:spcPct val="0"/>
              </a:spcBef>
              <a:spcAft>
                <a:spcPct val="0"/>
              </a:spcAft>
            </a:pPr>
            <a:r>
              <a:rPr lang="zh-CN" altLang="en-US" sz="2000" b="1" dirty="0">
                <a:solidFill>
                  <a:srgbClr val="FF0000"/>
                </a:solidFill>
                <a:latin typeface="Arial" pitchFamily="34" charset="0"/>
                <a:ea typeface="宋体" pitchFamily="2" charset="-122"/>
                <a:cs typeface="宋体" pitchFamily="2" charset="-122"/>
              </a:rPr>
              <a:t>国民政府</a:t>
            </a:r>
            <a:r>
              <a:rPr lang="en-US" altLang="zh-CN" sz="2000" b="1" dirty="0">
                <a:solidFill>
                  <a:srgbClr val="FF0000"/>
                </a:solidFill>
                <a:latin typeface="Arial" pitchFamily="34" charset="0"/>
                <a:ea typeface="宋体" pitchFamily="2" charset="-122"/>
                <a:cs typeface="宋体" pitchFamily="2" charset="-122"/>
              </a:rPr>
              <a:t>——</a:t>
            </a:r>
            <a:r>
              <a:rPr lang="zh-CN" altLang="en-US" sz="2000" b="1" dirty="0">
                <a:solidFill>
                  <a:srgbClr val="FF0000"/>
                </a:solidFill>
                <a:latin typeface="Arial" pitchFamily="34" charset="0"/>
                <a:ea typeface="宋体" pitchFamily="2" charset="-122"/>
                <a:cs typeface="宋体" pitchFamily="2" charset="-122"/>
              </a:rPr>
              <a:t>抗日战争</a:t>
            </a:r>
            <a:r>
              <a:rPr lang="zh-CN" altLang="en-US" sz="2000" dirty="0">
                <a:latin typeface="Arial" pitchFamily="34" charset="0"/>
                <a:ea typeface="宋体" pitchFamily="2" charset="-122"/>
                <a:cs typeface="宋体" pitchFamily="2" charset="-122"/>
              </a:rPr>
              <a:t>（</a:t>
            </a:r>
            <a:r>
              <a:rPr lang="en-US" altLang="zh-CN" sz="2000" dirty="0"/>
              <a:t>1931</a:t>
            </a:r>
            <a:r>
              <a:rPr lang="zh-CN" altLang="en-US" sz="2000" dirty="0"/>
              <a:t>年</a:t>
            </a:r>
            <a:r>
              <a:rPr lang="en-US" altLang="zh-CN" sz="2000" dirty="0"/>
              <a:t>9</a:t>
            </a:r>
            <a:r>
              <a:rPr lang="zh-CN" altLang="en-US" sz="2000" dirty="0"/>
              <a:t>月</a:t>
            </a:r>
            <a:r>
              <a:rPr lang="en-US" altLang="zh-CN" sz="2000" dirty="0"/>
              <a:t>18</a:t>
            </a:r>
            <a:r>
              <a:rPr lang="zh-CN" altLang="en-US" sz="2000" dirty="0"/>
              <a:t>日</a:t>
            </a:r>
            <a:r>
              <a:rPr lang="en-US" altLang="zh-CN" sz="2000" dirty="0"/>
              <a:t>—1945</a:t>
            </a:r>
            <a:r>
              <a:rPr lang="zh-CN" altLang="en-US" sz="2000" dirty="0"/>
              <a:t>年</a:t>
            </a:r>
            <a:r>
              <a:rPr lang="en-US" altLang="zh-CN" sz="2000" dirty="0"/>
              <a:t>8</a:t>
            </a:r>
            <a:r>
              <a:rPr lang="zh-CN" altLang="en-US" sz="2000" dirty="0"/>
              <a:t>月</a:t>
            </a:r>
            <a:r>
              <a:rPr lang="en-US" altLang="zh-CN" sz="2000" dirty="0"/>
              <a:t>15</a:t>
            </a:r>
            <a:r>
              <a:rPr lang="zh-CN" altLang="en-US" sz="2000" dirty="0"/>
              <a:t>日，反帝爱国</a:t>
            </a:r>
            <a:r>
              <a:rPr lang="zh-CN" altLang="en-US" sz="2000" dirty="0">
                <a:latin typeface="Arial" pitchFamily="34" charset="0"/>
                <a:ea typeface="宋体" pitchFamily="2" charset="-122"/>
                <a:cs typeface="宋体" pitchFamily="2" charset="-122"/>
              </a:rPr>
              <a:t>）</a:t>
            </a:r>
          </a:p>
          <a:p>
            <a:endParaRPr lang="zh-CN" altLang="en-US" dirty="0"/>
          </a:p>
        </p:txBody>
      </p:sp>
    </p:spTree>
    <p:extLst>
      <p:ext uri="{BB962C8B-B14F-4D97-AF65-F5344CB8AC3E}">
        <p14:creationId xmlns:p14="http://schemas.microsoft.com/office/powerpoint/2010/main" val="155641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1773" y="58530"/>
            <a:ext cx="8424936" cy="792087"/>
          </a:xfrm>
        </p:spPr>
        <p:txBody>
          <a:bodyPr/>
          <a:lstStyle/>
          <a:p>
            <a:pPr marL="0" indent="0">
              <a:buNone/>
            </a:pPr>
            <a:r>
              <a:rPr lang="en-US" altLang="zh-CN" sz="4400" b="1" dirty="0" smtClean="0">
                <a:solidFill>
                  <a:srgbClr val="00B0F0"/>
                </a:solidFill>
              </a:rPr>
              <a:t>3</a:t>
            </a:r>
            <a:r>
              <a:rPr lang="zh-CN" altLang="en-US" sz="4400" b="1" dirty="0" smtClean="0">
                <a:solidFill>
                  <a:srgbClr val="00B0F0"/>
                </a:solidFill>
              </a:rPr>
              <a:t>、平等待人是现代人的基本素质。</a:t>
            </a:r>
            <a:endParaRPr lang="en-US" altLang="zh-CN" sz="4400" b="1" dirty="0" smtClean="0">
              <a:solidFill>
                <a:srgbClr val="00B0F0"/>
              </a:solidFill>
            </a:endParaRPr>
          </a:p>
          <a:p>
            <a:pPr marL="0" indent="0">
              <a:buNone/>
            </a:pPr>
            <a:endParaRPr lang="zh-CN" altLang="en-US" dirty="0"/>
          </a:p>
        </p:txBody>
      </p:sp>
      <p:sp>
        <p:nvSpPr>
          <p:cNvPr id="4" name="TextBox 3"/>
          <p:cNvSpPr txBox="1"/>
          <p:nvPr/>
        </p:nvSpPr>
        <p:spPr>
          <a:xfrm>
            <a:off x="231935" y="919123"/>
            <a:ext cx="8568952" cy="36009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6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小凯从农村转校到城里上学，穿的衣服、用的东西、说话的口音跟班上的同学不一样，课后同学们三五成群的聚在一起，没人理他，还有许多同学嘲笑他是“乡巴佬”。班里组织了公益募捐活动，他想参加，但是同学们都说他成绩不好，等成绩提高了再说。平常在班上总感觉低人一等。</a:t>
            </a:r>
            <a:endParaRPr lang="zh-CN" altLang="en-US" sz="3200" dirty="0">
              <a:latin typeface="楷体" panose="02010609060101010101" pitchFamily="49" charset="-122"/>
              <a:ea typeface="楷体" panose="02010609060101010101" pitchFamily="49" charset="-122"/>
            </a:endParaRPr>
          </a:p>
        </p:txBody>
      </p:sp>
      <p:sp>
        <p:nvSpPr>
          <p:cNvPr id="5" name="右弧形箭头 4"/>
          <p:cNvSpPr/>
          <p:nvPr/>
        </p:nvSpPr>
        <p:spPr>
          <a:xfrm>
            <a:off x="4139952" y="4520109"/>
            <a:ext cx="792088" cy="504056"/>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539552" y="5069930"/>
            <a:ext cx="7992888" cy="156966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pPr algn="ctr"/>
            <a:r>
              <a:rPr lang="zh-CN" altLang="en-US"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zh-CN" alt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这样做是不尊重他人，</a:t>
            </a:r>
            <a:endParaRPr lang="en-US" altLang="zh-CN"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zh-CN" alt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没有以平等的态度去对待他人的做法，</a:t>
            </a:r>
            <a:endParaRPr lang="en-US" altLang="zh-CN"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zh-CN" alt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不</a:t>
            </a:r>
            <a:r>
              <a:rPr lang="zh-CN" alt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能因人们之间的差异而显示不同态度</a:t>
            </a:r>
            <a:endParaRPr lang="zh-CN" alt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51471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7304" y="325260"/>
            <a:ext cx="4256718" cy="281570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88" y="3356992"/>
            <a:ext cx="4614120" cy="309634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7304" y="3140967"/>
            <a:ext cx="4191000" cy="331236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88" y="325260"/>
            <a:ext cx="4614120" cy="2815707"/>
          </a:xfrm>
          <a:prstGeom prst="rect">
            <a:avLst/>
          </a:prstGeom>
        </p:spPr>
      </p:pic>
    </p:spTree>
    <p:extLst>
      <p:ext uri="{BB962C8B-B14F-4D97-AF65-F5344CB8AC3E}">
        <p14:creationId xmlns:p14="http://schemas.microsoft.com/office/powerpoint/2010/main" val="53778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B0F0"/>
                </a:solidFill>
              </a:rPr>
              <a:t>平等与平均</a:t>
            </a:r>
            <a:endParaRPr lang="zh-CN" altLang="en-US" b="1" dirty="0">
              <a:solidFill>
                <a:srgbClr val="00B0F0"/>
              </a:solidFill>
            </a:endParaRPr>
          </a:p>
        </p:txBody>
      </p:sp>
      <p:sp>
        <p:nvSpPr>
          <p:cNvPr id="3" name="内容占位符 2"/>
          <p:cNvSpPr>
            <a:spLocks noGrp="1"/>
          </p:cNvSpPr>
          <p:nvPr>
            <p:ph sz="half" idx="1"/>
          </p:nvPr>
        </p:nvSpPr>
        <p:spPr>
          <a:xfrm>
            <a:off x="395536" y="1916832"/>
            <a:ext cx="4038600" cy="4525963"/>
          </a:xfrm>
        </p:spPr>
        <p:txBody>
          <a:bodyPr/>
          <a:lstStyle/>
          <a:p>
            <a:pPr marL="0" indent="0">
              <a:buNone/>
            </a:pPr>
            <a:r>
              <a:rPr lang="zh-CN" altLang="en-US" sz="4400" dirty="0" smtClean="0"/>
              <a:t>平等：要求的是人格平等，追求幸福的权利平等。</a:t>
            </a:r>
            <a:endParaRPr lang="zh-CN" altLang="en-US" sz="4400" dirty="0"/>
          </a:p>
        </p:txBody>
      </p:sp>
      <p:sp>
        <p:nvSpPr>
          <p:cNvPr id="4" name="内容占位符 3"/>
          <p:cNvSpPr>
            <a:spLocks noGrp="1"/>
          </p:cNvSpPr>
          <p:nvPr>
            <p:ph sz="half" idx="2"/>
          </p:nvPr>
        </p:nvSpPr>
        <p:spPr>
          <a:xfrm>
            <a:off x="4572000" y="1844824"/>
            <a:ext cx="4038600" cy="4525963"/>
          </a:xfrm>
        </p:spPr>
        <p:txBody>
          <a:bodyPr/>
          <a:lstStyle/>
          <a:p>
            <a:pPr marL="0" indent="0">
              <a:buNone/>
            </a:pPr>
            <a:r>
              <a:rPr lang="zh-CN" altLang="en-US" sz="4000" dirty="0" smtClean="0">
                <a:solidFill>
                  <a:srgbClr val="FF0000"/>
                </a:solidFill>
              </a:rPr>
              <a:t>平均：要求的是结果相同，绝对的平均</a:t>
            </a:r>
            <a:r>
              <a:rPr lang="zh-CN" altLang="en-US" sz="4000" dirty="0">
                <a:solidFill>
                  <a:srgbClr val="FF0000"/>
                </a:solidFill>
              </a:rPr>
              <a:t>恰恰</a:t>
            </a:r>
            <a:r>
              <a:rPr lang="zh-CN" altLang="en-US" sz="4000" dirty="0" smtClean="0">
                <a:solidFill>
                  <a:srgbClr val="FF0000"/>
                </a:solidFill>
              </a:rPr>
              <a:t>是不平等。</a:t>
            </a:r>
            <a:endParaRPr lang="zh-CN" altLang="en-US" sz="4000" dirty="0">
              <a:solidFill>
                <a:srgbClr val="FF0000"/>
              </a:solidFill>
            </a:endParaRPr>
          </a:p>
        </p:txBody>
      </p:sp>
    </p:spTree>
    <p:extLst>
      <p:ext uri="{BB962C8B-B14F-4D97-AF65-F5344CB8AC3E}">
        <p14:creationId xmlns:p14="http://schemas.microsoft.com/office/powerpoint/2010/main" val="147937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2000"/>
                                        <p:tgtEl>
                                          <p:spTgt spid="3">
                                            <p:txEl>
                                              <p:pRg st="0" end="0"/>
                                            </p:txEl>
                                          </p:spTgt>
                                        </p:tgtEl>
                                      </p:cBhvr>
                                    </p:animEffect>
                                    <p:anim calcmode="lin" valueType="num">
                                      <p:cBhvr>
                                        <p:cTn id="2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wheel(1)">
                                      <p:cBhvr>
                                        <p:cTn id="3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5050" y="273050"/>
            <a:ext cx="5111750" cy="6396310"/>
          </a:xfrm>
        </p:spPr>
        <p:style>
          <a:lnRef idx="2">
            <a:schemeClr val="accent5"/>
          </a:lnRef>
          <a:fillRef idx="1">
            <a:schemeClr val="lt1"/>
          </a:fillRef>
          <a:effectRef idx="0">
            <a:schemeClr val="accent5"/>
          </a:effectRef>
          <a:fontRef idx="minor">
            <a:schemeClr val="dk1"/>
          </a:fontRef>
        </p:style>
        <p:txBody>
          <a:bodyPr/>
          <a:lstStyle/>
          <a:p>
            <a:pPr marL="0" indent="0">
              <a:buNone/>
            </a:pPr>
            <a:r>
              <a:rPr lang="zh-CN" altLang="en-US" sz="2400" dirty="0" smtClean="0"/>
              <a:t>　　</a:t>
            </a:r>
            <a:r>
              <a:rPr lang="en-US" altLang="zh-CN" sz="2400" dirty="0" smtClean="0"/>
              <a:t>2015</a:t>
            </a:r>
            <a:r>
              <a:rPr lang="zh-CN" altLang="en-US" sz="2400" dirty="0"/>
              <a:t>年</a:t>
            </a:r>
            <a:r>
              <a:rPr lang="en-US" altLang="zh-CN" sz="2400" dirty="0"/>
              <a:t>4</a:t>
            </a:r>
            <a:r>
              <a:rPr lang="zh-CN" altLang="en-US" sz="2400" dirty="0"/>
              <a:t>月</a:t>
            </a:r>
            <a:r>
              <a:rPr lang="en-US" altLang="zh-CN" sz="2400" dirty="0"/>
              <a:t>12</a:t>
            </a:r>
            <a:r>
              <a:rPr lang="zh-CN" altLang="en-US" sz="2400"/>
              <a:t>日</a:t>
            </a:r>
            <a:r>
              <a:rPr lang="zh-CN" altLang="en-US" sz="2400" smtClean="0"/>
              <a:t>，美国青年格</a:t>
            </a:r>
            <a:r>
              <a:rPr lang="zh-CN" altLang="en-US" sz="2400" dirty="0"/>
              <a:t>雷因非法携带刀具在马里兰州巴尔的摩被警察逮捕，在被押入警车的过程中脊椎严重受伤，一周后因伤重不治身亡。格雷之死引发当地民众对警察滥用暴力和种族歧视的愤怒抗议，示威一度演变为大规模骚乱。</a:t>
            </a:r>
          </a:p>
          <a:p>
            <a:pPr marL="0" indent="0">
              <a:buNone/>
            </a:pPr>
            <a:r>
              <a:rPr lang="zh-CN" altLang="en-US" sz="2400" dirty="0" smtClean="0"/>
              <a:t>　　此</a:t>
            </a:r>
            <a:r>
              <a:rPr lang="zh-CN" altLang="en-US" sz="2400" dirty="0"/>
              <a:t>后，马里兰州检方对</a:t>
            </a:r>
            <a:r>
              <a:rPr lang="en-US" altLang="zh-CN" sz="2400" dirty="0"/>
              <a:t>6</a:t>
            </a:r>
            <a:r>
              <a:rPr lang="zh-CN" altLang="en-US" sz="2400" dirty="0"/>
              <a:t>名涉案警察提出刑事指控，罪名包括二级谋杀、过失杀人、渎职、非法拘禁等。同时，时任美国司法部长洛蕾塔</a:t>
            </a:r>
            <a:r>
              <a:rPr lang="en-US" altLang="zh-CN" sz="2400" dirty="0"/>
              <a:t>·</a:t>
            </a:r>
            <a:r>
              <a:rPr lang="zh-CN" altLang="en-US" sz="2400" dirty="0"/>
              <a:t>林奇宣布对巴尔的摩市警方展开正式调查，以确定警方在工作中是否存在暴力执法和种族歧视等行为。</a:t>
            </a:r>
          </a:p>
          <a:p>
            <a:pPr marL="0" indent="0">
              <a:buNone/>
            </a:pPr>
            <a:r>
              <a:rPr lang="zh-CN" altLang="en-US" sz="2400" dirty="0" smtClean="0"/>
              <a:t>　　在</a:t>
            </a:r>
            <a:r>
              <a:rPr lang="en-US" altLang="zh-CN" sz="2400" dirty="0"/>
              <a:t>3</a:t>
            </a:r>
            <a:r>
              <a:rPr lang="zh-CN" altLang="en-US" sz="2400" dirty="0"/>
              <a:t>名涉案警察先后被法官裁定无罪后，</a:t>
            </a:r>
            <a:r>
              <a:rPr lang="en-US" altLang="zh-CN" sz="2400" dirty="0"/>
              <a:t>2016</a:t>
            </a:r>
            <a:r>
              <a:rPr lang="zh-CN" altLang="en-US" sz="2400" dirty="0"/>
              <a:t>年</a:t>
            </a:r>
            <a:r>
              <a:rPr lang="en-US" altLang="zh-CN" sz="2400" dirty="0"/>
              <a:t>7</a:t>
            </a:r>
            <a:r>
              <a:rPr lang="zh-CN" altLang="en-US" sz="2400" dirty="0"/>
              <a:t>月，马里兰州检方宣布放弃对其他</a:t>
            </a:r>
            <a:r>
              <a:rPr lang="en-US" altLang="zh-CN" sz="2400" dirty="0"/>
              <a:t>3</a:t>
            </a:r>
            <a:r>
              <a:rPr lang="zh-CN" altLang="en-US" sz="2400" dirty="0"/>
              <a:t>名警察的起诉。</a:t>
            </a:r>
          </a:p>
          <a:p>
            <a:pPr marL="0" indent="0">
              <a:buNone/>
            </a:pPr>
            <a:endParaRPr lang="zh-CN" altLang="en-US" dirty="0"/>
          </a:p>
        </p:txBody>
      </p:sp>
      <p:sp>
        <p:nvSpPr>
          <p:cNvPr id="4" name="文本占位符 3"/>
          <p:cNvSpPr>
            <a:spLocks noGrp="1"/>
          </p:cNvSpPr>
          <p:nvPr>
            <p:ph type="body" sz="half" idx="2"/>
          </p:nvPr>
        </p:nvSpPr>
        <p:spPr>
          <a:xfrm>
            <a:off x="323528" y="1484784"/>
            <a:ext cx="3008313" cy="4691063"/>
          </a:xfrm>
        </p:spPr>
        <p:txBody>
          <a:bodyPr/>
          <a:lstStyle/>
          <a:p>
            <a:r>
              <a:rPr lang="zh-CN" altLang="en-US" sz="3600" b="1" dirty="0">
                <a:solidFill>
                  <a:srgbClr val="FF0000"/>
                </a:solidFill>
              </a:rPr>
              <a:t>种族歧视</a:t>
            </a:r>
            <a:r>
              <a:rPr lang="zh-CN" altLang="en-US" sz="3600" b="1" dirty="0" smtClean="0">
                <a:solidFill>
                  <a:srgbClr val="FF0000"/>
                </a:solidFill>
              </a:rPr>
              <a:t>（</a:t>
            </a:r>
            <a:r>
              <a:rPr lang="en-US" altLang="zh-CN" sz="3600" b="1" dirty="0" smtClean="0">
                <a:solidFill>
                  <a:srgbClr val="FF0000"/>
                </a:solidFill>
              </a:rPr>
              <a:t>Racism</a:t>
            </a:r>
            <a:r>
              <a:rPr lang="zh-CN" altLang="en-US" sz="3600" b="1" dirty="0" smtClean="0">
                <a:solidFill>
                  <a:srgbClr val="FF0000"/>
                </a:solidFill>
              </a:rPr>
              <a:t>）：</a:t>
            </a:r>
            <a:endParaRPr lang="en-US" altLang="zh-CN" sz="3600" b="1" dirty="0" smtClean="0">
              <a:solidFill>
                <a:srgbClr val="FF0000"/>
              </a:solidFill>
            </a:endParaRPr>
          </a:p>
          <a:p>
            <a:r>
              <a:rPr lang="zh-CN" altLang="en-US" sz="2800" dirty="0" smtClean="0"/>
              <a:t>　　是</a:t>
            </a:r>
            <a:r>
              <a:rPr lang="zh-CN" altLang="en-US" sz="2800" dirty="0"/>
              <a:t>指一个人对除本身所属的人种外的人种，采取一种</a:t>
            </a:r>
            <a:r>
              <a:rPr lang="zh-CN" altLang="en-US" sz="2800" b="1" dirty="0">
                <a:solidFill>
                  <a:srgbClr val="00B0F0"/>
                </a:solidFill>
              </a:rPr>
              <a:t>蔑视、讨厌及排斥</a:t>
            </a:r>
            <a:r>
              <a:rPr lang="zh-CN" altLang="en-US" sz="2800" dirty="0"/>
              <a:t>的态度，并且在言论行为上表现出来。</a:t>
            </a:r>
          </a:p>
        </p:txBody>
      </p:sp>
      <p:sp>
        <p:nvSpPr>
          <p:cNvPr id="5" name="标题 4"/>
          <p:cNvSpPr>
            <a:spLocks noGrp="1"/>
          </p:cNvSpPr>
          <p:nvPr>
            <p:ph type="title"/>
          </p:nvPr>
        </p:nvSpPr>
        <p:spPr/>
        <p:txBody>
          <a:bodyPr/>
          <a:lstStyle/>
          <a:p>
            <a:pPr algn="r"/>
            <a:r>
              <a:rPr lang="zh-CN" altLang="en-US" sz="3600" dirty="0" smtClean="0">
                <a:solidFill>
                  <a:srgbClr val="002060"/>
                </a:solidFill>
              </a:rPr>
              <a:t>二、消除歧视，             平等待人</a:t>
            </a:r>
            <a:endParaRPr lang="zh-CN" altLang="en-US" sz="3600" dirty="0">
              <a:solidFill>
                <a:srgbClr val="002060"/>
              </a:solidFill>
            </a:endParaRPr>
          </a:p>
        </p:txBody>
      </p:sp>
    </p:spTree>
    <p:extLst>
      <p:ext uri="{BB962C8B-B14F-4D97-AF65-F5344CB8AC3E}">
        <p14:creationId xmlns:p14="http://schemas.microsoft.com/office/powerpoint/2010/main" val="413487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bg/>
                                          </p:spTgt>
                                        </p:tgtEl>
                                        <p:attrNameLst>
                                          <p:attrName>style.visibility</p:attrName>
                                        </p:attrNameLst>
                                      </p:cBhvr>
                                      <p:to>
                                        <p:strVal val="visible"/>
                                      </p:to>
                                    </p:set>
                                    <p:anim calcmode="lin" valueType="num">
                                      <p:cBhvr>
                                        <p:cTn id="25" dur="500" fill="hold"/>
                                        <p:tgtEl>
                                          <p:spTgt spid="3">
                                            <p:bg/>
                                          </p:spTgt>
                                        </p:tgtEl>
                                        <p:attrNameLst>
                                          <p:attrName>ppt_w</p:attrName>
                                        </p:attrNameLst>
                                      </p:cBhvr>
                                      <p:tavLst>
                                        <p:tav tm="0">
                                          <p:val>
                                            <p:fltVal val="0"/>
                                          </p:val>
                                        </p:tav>
                                        <p:tav tm="100000">
                                          <p:val>
                                            <p:strVal val="#ppt_w"/>
                                          </p:val>
                                        </p:tav>
                                      </p:tavLst>
                                    </p:anim>
                                    <p:anim calcmode="lin" valueType="num">
                                      <p:cBhvr>
                                        <p:cTn id="26" dur="500" fill="hold"/>
                                        <p:tgtEl>
                                          <p:spTgt spid="3">
                                            <p:bg/>
                                          </p:spTgt>
                                        </p:tgtEl>
                                        <p:attrNameLst>
                                          <p:attrName>ppt_h</p:attrName>
                                        </p:attrNameLst>
                                      </p:cBhvr>
                                      <p:tavLst>
                                        <p:tav tm="0">
                                          <p:val>
                                            <p:fltVal val="0"/>
                                          </p:val>
                                        </p:tav>
                                        <p:tav tm="100000">
                                          <p:val>
                                            <p:strVal val="#ppt_h"/>
                                          </p:val>
                                        </p:tav>
                                      </p:tavLst>
                                    </p:anim>
                                    <p:animEffect transition="in" filter="fade">
                                      <p:cBhvr>
                                        <p:cTn id="27" dur="500"/>
                                        <p:tgtEl>
                                          <p:spTgt spid="3">
                                            <p:bg/>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p:cTn id="3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
                                            <p:txEl>
                                              <p:pRg st="1" end="1"/>
                                            </p:txEl>
                                          </p:spTgt>
                                        </p:tgtEl>
                                        <p:attrNameLst>
                                          <p:attrName>style.visibility</p:attrName>
                                        </p:attrNameLst>
                                      </p:cBhvr>
                                      <p:to>
                                        <p:strVal val="visible"/>
                                      </p:to>
                                    </p:set>
                                    <p:anim calcmode="lin" valueType="num">
                                      <p:cBhvr>
                                        <p:cTn id="3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41" dur="500"/>
                                        <p:tgtEl>
                                          <p:spTgt spid="3">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 calcmode="lin" valueType="num">
                                      <p:cBhvr>
                                        <p:cTn id="4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4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1520" y="260648"/>
            <a:ext cx="8712967" cy="6264696"/>
          </a:xfrm>
        </p:spPr>
      </p:pic>
      <p:pic>
        <p:nvPicPr>
          <p:cNvPr id="6" name="内容占位符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9552" y="332656"/>
            <a:ext cx="8424936" cy="6192688"/>
          </a:xfr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7" y="305136"/>
            <a:ext cx="8208912" cy="6364223"/>
          </a:xfrm>
          <a:prstGeom prst="rect">
            <a:avLst/>
          </a:prstGeom>
        </p:spPr>
      </p:pic>
    </p:spTree>
    <p:extLst>
      <p:ext uri="{BB962C8B-B14F-4D97-AF65-F5344CB8AC3E}">
        <p14:creationId xmlns:p14="http://schemas.microsoft.com/office/powerpoint/2010/main" val="271861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07504" y="116632"/>
            <a:ext cx="4464496" cy="6624736"/>
          </a:xfrm>
        </p:spPr>
        <p:txBody>
          <a:bodyPr/>
          <a:lstStyle/>
          <a:p>
            <a:pPr marL="0" indent="0">
              <a:buNone/>
            </a:pPr>
            <a:r>
              <a:rPr lang="zh-CN" altLang="en-US" sz="1800" dirty="0" smtClean="0"/>
              <a:t>         </a:t>
            </a:r>
            <a:r>
              <a:rPr lang="zh-CN" altLang="en-US" sz="1800" b="1" dirty="0" smtClean="0">
                <a:latin typeface="新宋体" panose="02010609030101010101" pitchFamily="49" charset="-122"/>
                <a:ea typeface="新宋体" panose="02010609030101010101" pitchFamily="49" charset="-122"/>
              </a:rPr>
              <a:t> 据</a:t>
            </a:r>
            <a:r>
              <a:rPr lang="zh-CN" altLang="en-US" sz="1800" b="1" dirty="0">
                <a:latin typeface="新宋体" panose="02010609030101010101" pitchFamily="49" charset="-122"/>
                <a:ea typeface="新宋体" panose="02010609030101010101" pitchFamily="49" charset="-122"/>
              </a:rPr>
              <a:t>英国</a:t>
            </a:r>
            <a:r>
              <a:rPr lang="en-US" altLang="zh-CN" sz="1800" b="1" dirty="0">
                <a:latin typeface="新宋体" panose="02010609030101010101" pitchFamily="49" charset="-122"/>
                <a:ea typeface="新宋体" panose="02010609030101010101" pitchFamily="49" charset="-122"/>
              </a:rPr>
              <a:t>《</a:t>
            </a:r>
            <a:r>
              <a:rPr lang="zh-CN" altLang="en-US" sz="1800" b="1" dirty="0">
                <a:latin typeface="新宋体" panose="02010609030101010101" pitchFamily="49" charset="-122"/>
                <a:ea typeface="新宋体" panose="02010609030101010101" pitchFamily="49" charset="-122"/>
              </a:rPr>
              <a:t>每日邮报</a:t>
            </a:r>
            <a:r>
              <a:rPr lang="en-US" altLang="zh-CN" sz="1800" b="1" dirty="0">
                <a:latin typeface="新宋体" panose="02010609030101010101" pitchFamily="49" charset="-122"/>
                <a:ea typeface="新宋体" panose="02010609030101010101" pitchFamily="49" charset="-122"/>
              </a:rPr>
              <a:t>》2</a:t>
            </a:r>
            <a:r>
              <a:rPr lang="zh-CN" altLang="en-US" sz="1800" b="1" dirty="0">
                <a:latin typeface="新宋体" panose="02010609030101010101" pitchFamily="49" charset="-122"/>
                <a:ea typeface="新宋体" panose="02010609030101010101" pitchFamily="49" charset="-122"/>
              </a:rPr>
              <a:t>月</a:t>
            </a:r>
            <a:r>
              <a:rPr lang="en-US" altLang="zh-CN" sz="1800" b="1" dirty="0">
                <a:latin typeface="新宋体" panose="02010609030101010101" pitchFamily="49" charset="-122"/>
                <a:ea typeface="新宋体" panose="02010609030101010101" pitchFamily="49" charset="-122"/>
              </a:rPr>
              <a:t>21</a:t>
            </a:r>
            <a:r>
              <a:rPr lang="zh-CN" altLang="en-US" sz="1800" b="1" dirty="0">
                <a:latin typeface="新宋体" panose="02010609030101010101" pitchFamily="49" charset="-122"/>
                <a:ea typeface="新宋体" panose="02010609030101010101" pitchFamily="49" charset="-122"/>
              </a:rPr>
              <a:t>日报道，</a:t>
            </a:r>
            <a:r>
              <a:rPr lang="en-US" altLang="zh-CN" sz="1800" b="1" dirty="0">
                <a:latin typeface="新宋体" panose="02010609030101010101" pitchFamily="49" charset="-122"/>
                <a:ea typeface="新宋体" panose="02010609030101010101" pitchFamily="49" charset="-122"/>
              </a:rPr>
              <a:t>2016</a:t>
            </a:r>
            <a:r>
              <a:rPr lang="zh-CN" altLang="en-US" sz="1800" b="1" dirty="0">
                <a:latin typeface="新宋体" panose="02010609030101010101" pitchFamily="49" charset="-122"/>
                <a:ea typeface="新宋体" panose="02010609030101010101" pitchFamily="49" charset="-122"/>
              </a:rPr>
              <a:t>年</a:t>
            </a:r>
            <a:r>
              <a:rPr lang="en-US" altLang="zh-CN" sz="1800" b="1" dirty="0">
                <a:latin typeface="新宋体" panose="02010609030101010101" pitchFamily="49" charset="-122"/>
                <a:ea typeface="新宋体" panose="02010609030101010101" pitchFamily="49" charset="-122"/>
              </a:rPr>
              <a:t>5</a:t>
            </a:r>
            <a:r>
              <a:rPr lang="zh-CN" altLang="en-US" sz="1800" b="1" dirty="0">
                <a:latin typeface="新宋体" panose="02010609030101010101" pitchFamily="49" charset="-122"/>
                <a:ea typeface="新宋体" panose="02010609030101010101" pitchFamily="49" charset="-122"/>
              </a:rPr>
              <a:t>月，英国康沃尔郡的一所学校里发生了一起命案，一名来自波兰的</a:t>
            </a:r>
            <a:r>
              <a:rPr lang="en-US" altLang="zh-CN" sz="1800" b="1" dirty="0">
                <a:latin typeface="新宋体" panose="02010609030101010101" pitchFamily="49" charset="-122"/>
                <a:ea typeface="新宋体" panose="02010609030101010101" pitchFamily="49" charset="-122"/>
              </a:rPr>
              <a:t>16</a:t>
            </a:r>
            <a:r>
              <a:rPr lang="zh-CN" altLang="en-US" sz="1800" b="1" dirty="0">
                <a:latin typeface="新宋体" panose="02010609030101010101" pitchFamily="49" charset="-122"/>
                <a:ea typeface="新宋体" panose="02010609030101010101" pitchFamily="49" charset="-122"/>
              </a:rPr>
              <a:t>岁花季少女吊死在学校的厕所里，疑生前曾遭受种族歧视。</a:t>
            </a:r>
          </a:p>
          <a:p>
            <a:pPr marL="0" indent="0">
              <a:buNone/>
            </a:pPr>
            <a:r>
              <a:rPr lang="zh-CN" altLang="en-US" sz="1800" b="1" dirty="0" smtClean="0">
                <a:latin typeface="新宋体" panose="02010609030101010101" pitchFamily="49" charset="-122"/>
                <a:ea typeface="新宋体" panose="02010609030101010101" pitchFamily="49" charset="-122"/>
              </a:rPr>
              <a:t>     受</a:t>
            </a:r>
            <a:r>
              <a:rPr lang="zh-CN" altLang="en-US" sz="1800" b="1" dirty="0">
                <a:latin typeface="新宋体" panose="02010609030101010101" pitchFamily="49" charset="-122"/>
                <a:ea typeface="新宋体" panose="02010609030101010101" pitchFamily="49" charset="-122"/>
              </a:rPr>
              <a:t>害的少女名叫达格玛</a:t>
            </a:r>
            <a:r>
              <a:rPr lang="zh-CN" altLang="en-US" sz="1800" b="1" dirty="0" smtClean="0">
                <a:latin typeface="新宋体" panose="02010609030101010101" pitchFamily="49" charset="-122"/>
                <a:ea typeface="新宋体" panose="02010609030101010101" pitchFamily="49" charset="-122"/>
              </a:rPr>
              <a:t>拉</a:t>
            </a:r>
            <a:r>
              <a:rPr lang="en-US" altLang="zh-CN" sz="1800" b="1" dirty="0">
                <a:latin typeface="新宋体" panose="02010609030101010101" pitchFamily="49" charset="-122"/>
                <a:ea typeface="新宋体" panose="02010609030101010101" pitchFamily="49" charset="-122"/>
              </a:rPr>
              <a:t>.</a:t>
            </a:r>
            <a:r>
              <a:rPr lang="zh-CN" altLang="en-US" sz="1800" b="1" dirty="0" smtClean="0">
                <a:latin typeface="新宋体" panose="02010609030101010101" pitchFamily="49" charset="-122"/>
                <a:ea typeface="新宋体" panose="02010609030101010101" pitchFamily="49" charset="-122"/>
              </a:rPr>
              <a:t>普日     贝什</a:t>
            </a:r>
            <a:r>
              <a:rPr lang="en-US" altLang="zh-CN" sz="1800" b="1" dirty="0" smtClean="0">
                <a:latin typeface="新宋体" panose="02010609030101010101" pitchFamily="49" charset="-122"/>
                <a:ea typeface="新宋体" panose="02010609030101010101" pitchFamily="49" charset="-122"/>
              </a:rPr>
              <a:t> </a:t>
            </a:r>
            <a:r>
              <a:rPr lang="zh-CN" altLang="en-US" sz="1800" b="1" dirty="0" smtClean="0">
                <a:latin typeface="新宋体" panose="02010609030101010101" pitchFamily="49" charset="-122"/>
                <a:ea typeface="新宋体" panose="02010609030101010101" pitchFamily="49" charset="-122"/>
              </a:rPr>
              <a:t>，她</a:t>
            </a:r>
            <a:r>
              <a:rPr lang="zh-CN" altLang="en-US" sz="1800" b="1" dirty="0">
                <a:latin typeface="新宋体" panose="02010609030101010101" pitchFamily="49" charset="-122"/>
                <a:ea typeface="新宋体" panose="02010609030101010101" pitchFamily="49" charset="-122"/>
              </a:rPr>
              <a:t>和家人于</a:t>
            </a:r>
            <a:r>
              <a:rPr lang="en-US" altLang="zh-CN" sz="1800" b="1" dirty="0">
                <a:latin typeface="新宋体" panose="02010609030101010101" pitchFamily="49" charset="-122"/>
                <a:ea typeface="新宋体" panose="02010609030101010101" pitchFamily="49" charset="-122"/>
              </a:rPr>
              <a:t>2008</a:t>
            </a:r>
            <a:r>
              <a:rPr lang="zh-CN" altLang="en-US" sz="1800" b="1" dirty="0">
                <a:latin typeface="新宋体" panose="02010609030101010101" pitchFamily="49" charset="-122"/>
                <a:ea typeface="新宋体" panose="02010609030101010101" pitchFamily="49" charset="-122"/>
              </a:rPr>
              <a:t>年移居到英国。在</a:t>
            </a:r>
            <a:r>
              <a:rPr lang="en-US" altLang="zh-CN" sz="1800" b="1" dirty="0">
                <a:latin typeface="新宋体" panose="02010609030101010101" pitchFamily="49" charset="-122"/>
                <a:ea typeface="新宋体" panose="02010609030101010101" pitchFamily="49" charset="-122"/>
              </a:rPr>
              <a:t>2016</a:t>
            </a:r>
            <a:r>
              <a:rPr lang="zh-CN" altLang="en-US" sz="1800" b="1" dirty="0">
                <a:latin typeface="新宋体" panose="02010609030101010101" pitchFamily="49" charset="-122"/>
                <a:ea typeface="新宋体" panose="02010609030101010101" pitchFamily="49" charset="-122"/>
              </a:rPr>
              <a:t>年</a:t>
            </a:r>
            <a:r>
              <a:rPr lang="en-US" altLang="zh-CN" sz="1800" b="1" dirty="0">
                <a:latin typeface="新宋体" panose="02010609030101010101" pitchFamily="49" charset="-122"/>
                <a:ea typeface="新宋体" panose="02010609030101010101" pitchFamily="49" charset="-122"/>
              </a:rPr>
              <a:t>5</a:t>
            </a:r>
            <a:r>
              <a:rPr lang="zh-CN" altLang="en-US" sz="1800" b="1" dirty="0">
                <a:latin typeface="新宋体" panose="02010609030101010101" pitchFamily="49" charset="-122"/>
                <a:ea typeface="新宋体" panose="02010609030101010101" pitchFamily="49" charset="-122"/>
              </a:rPr>
              <a:t>月，这名</a:t>
            </a:r>
            <a:r>
              <a:rPr lang="en-US" altLang="zh-CN" sz="1800" b="1" dirty="0">
                <a:latin typeface="新宋体" panose="02010609030101010101" pitchFamily="49" charset="-122"/>
                <a:ea typeface="新宋体" panose="02010609030101010101" pitchFamily="49" charset="-122"/>
              </a:rPr>
              <a:t>16</a:t>
            </a:r>
            <a:r>
              <a:rPr lang="zh-CN" altLang="en-US" sz="1800" b="1" dirty="0">
                <a:latin typeface="新宋体" panose="02010609030101010101" pitchFamily="49" charset="-122"/>
                <a:ea typeface="新宋体" panose="02010609030101010101" pitchFamily="49" charset="-122"/>
              </a:rPr>
              <a:t>岁的花季少女便惨死在学校里。据悉，</a:t>
            </a:r>
            <a:r>
              <a:rPr lang="en-US" altLang="zh-CN" sz="1800" b="1" dirty="0">
                <a:latin typeface="新宋体" panose="02010609030101010101" pitchFamily="49" charset="-122"/>
                <a:ea typeface="新宋体" panose="02010609030101010101" pitchFamily="49" charset="-122"/>
              </a:rPr>
              <a:t>2014</a:t>
            </a:r>
            <a:r>
              <a:rPr lang="zh-CN" altLang="en-US" sz="1800" b="1" dirty="0">
                <a:latin typeface="新宋体" panose="02010609030101010101" pitchFamily="49" charset="-122"/>
                <a:ea typeface="新宋体" panose="02010609030101010101" pitchFamily="49" charset="-122"/>
              </a:rPr>
              <a:t>年，达格玛拉曾</a:t>
            </a:r>
            <a:r>
              <a:rPr lang="zh-CN" altLang="en-US" sz="1800" b="1" dirty="0" smtClean="0">
                <a:latin typeface="新宋体" panose="02010609030101010101" pitchFamily="49" charset="-122"/>
                <a:ea typeface="新宋体" panose="02010609030101010101" pitchFamily="49" charset="-122"/>
              </a:rPr>
              <a:t>在学校</a:t>
            </a:r>
            <a:r>
              <a:rPr lang="zh-CN" altLang="en-US" sz="1800" b="1" dirty="0">
                <a:latin typeface="新宋体" panose="02010609030101010101" pitchFamily="49" charset="-122"/>
                <a:ea typeface="新宋体" panose="02010609030101010101" pitchFamily="49" charset="-122"/>
              </a:rPr>
              <a:t>的网站上发帖抱怨自己遭受种</a:t>
            </a:r>
            <a:r>
              <a:rPr lang="zh-CN" altLang="en-US" sz="1800" b="1">
                <a:latin typeface="新宋体" panose="02010609030101010101" pitchFamily="49" charset="-122"/>
                <a:ea typeface="新宋体" panose="02010609030101010101" pitchFamily="49" charset="-122"/>
              </a:rPr>
              <a:t>族</a:t>
            </a:r>
            <a:r>
              <a:rPr lang="zh-CN" altLang="en-US" sz="1800" b="1" smtClean="0">
                <a:latin typeface="新宋体" panose="02010609030101010101" pitchFamily="49" charset="-122"/>
                <a:ea typeface="新宋体" panose="02010609030101010101" pitchFamily="49" charset="-122"/>
              </a:rPr>
              <a:t>歧视，</a:t>
            </a:r>
            <a:r>
              <a:rPr lang="zh-CN" altLang="en-US" sz="1800" b="1" dirty="0" smtClean="0">
                <a:latin typeface="新宋体" panose="02010609030101010101" pitchFamily="49" charset="-122"/>
                <a:ea typeface="新宋体" panose="02010609030101010101" pitchFamily="49" charset="-122"/>
              </a:rPr>
              <a:t>她</a:t>
            </a:r>
            <a:r>
              <a:rPr lang="zh-CN" altLang="en-US" sz="1800" b="1" dirty="0">
                <a:latin typeface="新宋体" panose="02010609030101010101" pitchFamily="49" charset="-122"/>
                <a:ea typeface="新宋体" panose="02010609030101010101" pitchFamily="49" charset="-122"/>
              </a:rPr>
              <a:t>称朋友们都在背后对她加以辱骂和嘲讽，让她倍感悲伤。</a:t>
            </a:r>
          </a:p>
          <a:p>
            <a:pPr marL="0" indent="0">
              <a:buNone/>
            </a:pPr>
            <a:r>
              <a:rPr lang="zh-CN" altLang="en-US" sz="1800" b="1" dirty="0" smtClean="0">
                <a:latin typeface="新宋体" panose="02010609030101010101" pitchFamily="49" charset="-122"/>
                <a:ea typeface="新宋体" panose="02010609030101010101" pitchFamily="49" charset="-122"/>
              </a:rPr>
              <a:t>    达</a:t>
            </a:r>
            <a:r>
              <a:rPr lang="zh-CN" altLang="en-US" sz="1800" b="1" dirty="0">
                <a:latin typeface="新宋体" panose="02010609030101010101" pitchFamily="49" charset="-122"/>
                <a:ea typeface="新宋体" panose="02010609030101010101" pitchFamily="49" charset="-122"/>
              </a:rPr>
              <a:t>格玛拉的祖母对自己孙女的死亡事件表示愤慨，她不明白为什么同学们都要孤立自己的孙女，对她苦苦相逼。“我不懂为什么大家不喜欢她，现在人们反而都说我孙女心理不健康，但她没有，她是这么的可爱和活泼。”她说道。</a:t>
            </a:r>
          </a:p>
          <a:p>
            <a:pPr marL="0" indent="0">
              <a:buNone/>
            </a:pPr>
            <a:r>
              <a:rPr lang="zh-CN" altLang="en-US" sz="1800" b="1" dirty="0" smtClean="0">
                <a:latin typeface="新宋体" panose="02010609030101010101" pitchFamily="49" charset="-122"/>
                <a:ea typeface="新宋体" panose="02010609030101010101" pitchFamily="49" charset="-122"/>
              </a:rPr>
              <a:t>    目</a:t>
            </a:r>
            <a:r>
              <a:rPr lang="zh-CN" altLang="en-US" sz="1800" b="1" dirty="0">
                <a:latin typeface="新宋体" panose="02010609030101010101" pitchFamily="49" charset="-122"/>
                <a:ea typeface="新宋体" panose="02010609030101010101" pitchFamily="49" charset="-122"/>
              </a:rPr>
              <a:t>前，康沃尔郡的高级验尸官正在进行尸检，并称同学们的欺辱是否是导致达格玛拉死亡的诱因还尚未清楚。但是警方称已经收集到了达格玛拉遭受欺辱和歧视的相关证据</a:t>
            </a:r>
            <a:r>
              <a:rPr lang="zh-CN" altLang="en-US" sz="1800" b="1" dirty="0" smtClean="0">
                <a:latin typeface="新宋体" panose="02010609030101010101" pitchFamily="49" charset="-122"/>
                <a:ea typeface="新宋体" panose="02010609030101010101" pitchFamily="49" charset="-122"/>
              </a:rPr>
              <a:t>。</a:t>
            </a:r>
            <a:r>
              <a:rPr lang="en-US" altLang="zh-CN" sz="1800" b="1" dirty="0" smtClean="0">
                <a:latin typeface="新宋体" panose="02010609030101010101" pitchFamily="49" charset="-122"/>
                <a:ea typeface="新宋体" panose="02010609030101010101" pitchFamily="49" charset="-122"/>
              </a:rPr>
              <a:t> </a:t>
            </a:r>
            <a:endParaRPr lang="zh-CN" altLang="en-US" sz="1800" b="1" dirty="0">
              <a:latin typeface="新宋体" panose="02010609030101010101" pitchFamily="49" charset="-122"/>
              <a:ea typeface="新宋体" panose="02010609030101010101" pitchFamily="49" charset="-122"/>
            </a:endParaRPr>
          </a:p>
          <a:p>
            <a:pPr marL="0" indent="0">
              <a:buNone/>
            </a:pPr>
            <a:endParaRPr lang="zh-CN" altLang="en-US" dirty="0"/>
          </a:p>
        </p:txBody>
      </p:sp>
      <p:pic>
        <p:nvPicPr>
          <p:cNvPr id="5" name="内容占位符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0"/>
            <a:ext cx="4495800" cy="6858000"/>
          </a:xfrm>
        </p:spPr>
      </p:pic>
    </p:spTree>
    <p:extLst>
      <p:ext uri="{BB962C8B-B14F-4D97-AF65-F5344CB8AC3E}">
        <p14:creationId xmlns:p14="http://schemas.microsoft.com/office/powerpoint/2010/main" val="117657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332656"/>
            <a:ext cx="8064896" cy="4278094"/>
          </a:xfrm>
          <a:prstGeom prst="rect">
            <a:avLst/>
          </a:prstGeom>
          <a:noFill/>
        </p:spPr>
        <p:txBody>
          <a:bodyPr wrap="square" rtlCol="0">
            <a:spAutoFit/>
          </a:bodyPr>
          <a:lstStyle/>
          <a:p>
            <a:r>
              <a:rPr lang="zh-CN" altLang="en-US" sz="4800" b="1" dirty="0" smtClean="0">
                <a:solidFill>
                  <a:srgbClr val="0070C0"/>
                </a:solidFill>
              </a:rPr>
              <a:t>１、平等待人的表现</a:t>
            </a:r>
            <a:endParaRPr lang="en-US" altLang="zh-CN" sz="4800" b="1" dirty="0" smtClean="0">
              <a:solidFill>
                <a:srgbClr val="0070C0"/>
              </a:solidFill>
            </a:endParaRPr>
          </a:p>
          <a:p>
            <a:endParaRPr lang="en-US" altLang="zh-CN" sz="3200" b="1" dirty="0">
              <a:solidFill>
                <a:srgbClr val="002060"/>
              </a:solidFill>
            </a:endParaRPr>
          </a:p>
          <a:p>
            <a:endParaRPr lang="en-US" altLang="zh-CN" sz="3200" b="1" dirty="0" smtClean="0">
              <a:solidFill>
                <a:srgbClr val="002060"/>
              </a:solidFill>
            </a:endParaRPr>
          </a:p>
          <a:p>
            <a:r>
              <a:rPr lang="zh-CN" altLang="en-US" sz="3200" b="1" dirty="0">
                <a:solidFill>
                  <a:srgbClr val="002060"/>
                </a:solidFill>
              </a:rPr>
              <a:t>　</a:t>
            </a:r>
            <a:r>
              <a:rPr lang="zh-CN" altLang="en-US" sz="3200" b="1" dirty="0" smtClean="0">
                <a:solidFill>
                  <a:srgbClr val="002060"/>
                </a:solidFill>
              </a:rPr>
              <a:t>　</a:t>
            </a:r>
            <a:r>
              <a:rPr lang="zh-CN" altLang="en-US" sz="4000" b="1" dirty="0" smtClean="0"/>
              <a:t>与他人相处时，无论对方的天赋、出身、贫富、职务如何，都本着真诚、尊重、友善、礼貌的态度相待。</a:t>
            </a:r>
            <a:endParaRPr lang="zh-CN" altLang="en-US" sz="4000" b="1" dirty="0"/>
          </a:p>
        </p:txBody>
      </p:sp>
    </p:spTree>
    <p:extLst>
      <p:ext uri="{BB962C8B-B14F-4D97-AF65-F5344CB8AC3E}">
        <p14:creationId xmlns:p14="http://schemas.microsoft.com/office/powerpoint/2010/main" val="1890279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7744" y="260648"/>
            <a:ext cx="4358886" cy="923330"/>
          </a:xfrm>
          <a:prstGeom prst="rect">
            <a:avLst/>
          </a:prstGeom>
          <a:noFill/>
        </p:spPr>
        <p:txBody>
          <a:bodyPr wrap="none" lIns="91440" tIns="45720" rIns="91440" bIns="45720">
            <a:spAutoFit/>
          </a:bodyPr>
          <a:lstStyle/>
          <a:p>
            <a:pPr algn="ctr"/>
            <a:r>
              <a:rPr lang="zh-CN" alt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最美小女孩</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978"/>
            <a:ext cx="5904656" cy="567402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183978"/>
            <a:ext cx="5653136" cy="567402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9952" y="1183978"/>
            <a:ext cx="5004048" cy="5674022"/>
          </a:xfrm>
          <a:prstGeom prst="rect">
            <a:avLst/>
          </a:prstGeom>
        </p:spPr>
      </p:pic>
    </p:spTree>
    <p:extLst>
      <p:ext uri="{BB962C8B-B14F-4D97-AF65-F5344CB8AC3E}">
        <p14:creationId xmlns:p14="http://schemas.microsoft.com/office/powerpoint/2010/main" val="130102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88640"/>
            <a:ext cx="7772400" cy="1470025"/>
          </a:xfrm>
        </p:spPr>
        <p:txBody>
          <a:bodyPr/>
          <a:lstStyle/>
          <a:p>
            <a:r>
              <a:rPr lang="en-US" altLang="zh-CN" sz="6000" b="1" dirty="0" smtClean="0">
                <a:solidFill>
                  <a:srgbClr val="00B0F0"/>
                </a:solidFill>
              </a:rPr>
              <a:t>2.2</a:t>
            </a:r>
            <a:r>
              <a:rPr lang="zh-CN" altLang="en-US" sz="6000" b="1" dirty="0" smtClean="0">
                <a:solidFill>
                  <a:srgbClr val="00B0F0"/>
                </a:solidFill>
              </a:rPr>
              <a:t>平等友善</a:t>
            </a:r>
            <a:endParaRPr lang="zh-CN" altLang="en-US" sz="6000" b="1" dirty="0">
              <a:solidFill>
                <a:srgbClr val="00B0F0"/>
              </a:solidFill>
            </a:endParaRPr>
          </a:p>
        </p:txBody>
      </p:sp>
      <p:graphicFrame>
        <p:nvGraphicFramePr>
          <p:cNvPr id="6" name="图示 5"/>
          <p:cNvGraphicFramePr/>
          <p:nvPr>
            <p:extLst>
              <p:ext uri="{D42A27DB-BD31-4B8C-83A1-F6EECF244321}">
                <p14:modId xmlns:p14="http://schemas.microsoft.com/office/powerpoint/2010/main" val="2116993999"/>
              </p:ext>
            </p:extLst>
          </p:nvPr>
        </p:nvGraphicFramePr>
        <p:xfrm>
          <a:off x="251520" y="1484784"/>
          <a:ext cx="8424936"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194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8352928" cy="2092881"/>
          </a:xfrm>
          <a:prstGeom prst="rect">
            <a:avLst/>
          </a:prstGeom>
          <a:noFill/>
        </p:spPr>
        <p:txBody>
          <a:bodyPr wrap="square" rtlCol="0">
            <a:spAutoFit/>
          </a:bodyPr>
          <a:lstStyle/>
          <a:p>
            <a:r>
              <a:rPr lang="zh-CN" altLang="en-US" sz="4000" b="1" dirty="0" smtClean="0">
                <a:solidFill>
                  <a:srgbClr val="0070C0"/>
                </a:solidFill>
              </a:rPr>
              <a:t>２、如何做到消除歧视，平等待人</a:t>
            </a:r>
            <a:endParaRPr lang="en-US" altLang="zh-CN" sz="4000" b="1" dirty="0" smtClean="0">
              <a:solidFill>
                <a:srgbClr val="0070C0"/>
              </a:solidFill>
            </a:endParaRPr>
          </a:p>
          <a:p>
            <a:r>
              <a:rPr lang="zh-CN" altLang="en-US" sz="3600" b="1" dirty="0" smtClean="0">
                <a:solidFill>
                  <a:srgbClr val="00B0F0"/>
                </a:solidFill>
              </a:rPr>
              <a:t>（１）做到平等待人，要发自内心地尊重他人的人格。</a:t>
            </a:r>
            <a:endParaRPr lang="en-US" altLang="zh-CN" sz="3600" b="1" dirty="0" smtClean="0">
              <a:solidFill>
                <a:srgbClr val="00B0F0"/>
              </a:solidFill>
            </a:endParaRPr>
          </a:p>
          <a:p>
            <a:r>
              <a:rPr lang="zh-CN" altLang="en-US" dirty="0" smtClean="0"/>
              <a:t>　</a:t>
            </a:r>
            <a:endParaRPr lang="zh-CN" altLang="en-US" dirty="0"/>
          </a:p>
        </p:txBody>
      </p:sp>
      <p:sp>
        <p:nvSpPr>
          <p:cNvPr id="3" name="七角星 2"/>
          <p:cNvSpPr/>
          <p:nvPr/>
        </p:nvSpPr>
        <p:spPr>
          <a:xfrm>
            <a:off x="251520" y="2156633"/>
            <a:ext cx="8280920" cy="4584735"/>
          </a:xfrm>
          <a:prstGeom prst="star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195736" y="3142942"/>
            <a:ext cx="4536503" cy="3108543"/>
          </a:xfrm>
          <a:prstGeom prst="rect">
            <a:avLst/>
          </a:prstGeom>
          <a:noFill/>
        </p:spPr>
        <p:txBody>
          <a:bodyPr wrap="square" rtlCol="0">
            <a:spAutoFit/>
          </a:bodyPr>
          <a:lstStyle/>
          <a:p>
            <a:r>
              <a:rPr lang="zh-CN" altLang="en-US" sz="2800" dirty="0" smtClean="0"/>
              <a:t>　　小明在学校尊重师长，礼遇同学，可是当他乘公交车回家的路上，旁边坐了一个衣着比较破烂的农民工。他直接换到另外一个位置，嘴里还不停地数落那个农民　　　　　　　　　　　　　　　　　　　　　　　　　　　　　　　　　工。</a:t>
            </a:r>
            <a:endParaRPr lang="zh-CN" altLang="en-US" sz="2800" dirty="0"/>
          </a:p>
        </p:txBody>
      </p:sp>
    </p:spTree>
    <p:extLst>
      <p:ext uri="{BB962C8B-B14F-4D97-AF65-F5344CB8AC3E}">
        <p14:creationId xmlns:p14="http://schemas.microsoft.com/office/powerpoint/2010/main" val="239901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540" y="116632"/>
            <a:ext cx="8828948" cy="1477328"/>
          </a:xfrm>
          <a:prstGeom prst="rect">
            <a:avLst/>
          </a:prstGeom>
          <a:noFill/>
        </p:spPr>
        <p:txBody>
          <a:bodyPr wrap="square" rtlCol="0">
            <a:spAutoFit/>
          </a:bodyPr>
          <a:lstStyle/>
          <a:p>
            <a:r>
              <a:rPr lang="zh-CN" altLang="en-US" sz="3600" b="1" dirty="0">
                <a:solidFill>
                  <a:srgbClr val="00B0F0"/>
                </a:solidFill>
              </a:rPr>
              <a:t>（２）做到平等待人，要有客观的实事求是的态度。</a:t>
            </a:r>
            <a:endParaRPr lang="en-US" altLang="zh-CN" sz="3600" b="1" dirty="0">
              <a:solidFill>
                <a:srgbClr val="00B0F0"/>
              </a:solidFill>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40768"/>
            <a:ext cx="8280919" cy="5040560"/>
          </a:xfrm>
          <a:prstGeom prst="rect">
            <a:avLst/>
          </a:prstGeom>
        </p:spPr>
      </p:pic>
    </p:spTree>
    <p:extLst>
      <p:ext uri="{BB962C8B-B14F-4D97-AF65-F5344CB8AC3E}">
        <p14:creationId xmlns:p14="http://schemas.microsoft.com/office/powerpoint/2010/main" val="92570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97" y="404664"/>
            <a:ext cx="7704856" cy="861774"/>
          </a:xfrm>
          <a:prstGeom prst="rect">
            <a:avLst/>
          </a:prstGeom>
          <a:noFill/>
        </p:spPr>
        <p:txBody>
          <a:bodyPr wrap="square" rtlCol="0">
            <a:spAutoFit/>
          </a:bodyPr>
          <a:lstStyle/>
          <a:p>
            <a:r>
              <a:rPr lang="zh-CN" altLang="en-US" sz="3200" b="1" dirty="0">
                <a:solidFill>
                  <a:srgbClr val="00B0F0"/>
                </a:solidFill>
              </a:rPr>
              <a:t>（３）做到平等待人，要摈除陈腐观念。</a:t>
            </a:r>
          </a:p>
          <a:p>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8" y="1124744"/>
            <a:ext cx="3960440" cy="561662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124744"/>
            <a:ext cx="4523809" cy="561662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3175" y="1148154"/>
            <a:ext cx="3888432" cy="5593214"/>
          </a:xfrm>
          <a:prstGeom prst="rect">
            <a:avLst/>
          </a:prstGeom>
        </p:spPr>
      </p:pic>
    </p:spTree>
    <p:extLst>
      <p:ext uri="{BB962C8B-B14F-4D97-AF65-F5344CB8AC3E}">
        <p14:creationId xmlns:p14="http://schemas.microsoft.com/office/powerpoint/2010/main" val="59979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51339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2060"/>
                </a:solidFill>
              </a:rPr>
              <a:t>三、与人为善、将心比心</a:t>
            </a:r>
            <a:endParaRPr lang="zh-CN" altLang="en-US" b="1" dirty="0">
              <a:solidFill>
                <a:srgbClr val="002060"/>
              </a:solidFill>
            </a:endParaRPr>
          </a:p>
        </p:txBody>
      </p:sp>
      <p:sp>
        <p:nvSpPr>
          <p:cNvPr id="3" name="内容占位符 2"/>
          <p:cNvSpPr>
            <a:spLocks noGrp="1"/>
          </p:cNvSpPr>
          <p:nvPr>
            <p:ph idx="1"/>
          </p:nvPr>
        </p:nvSpPr>
        <p:spPr>
          <a:xfrm>
            <a:off x="457200" y="1600200"/>
            <a:ext cx="8229600" cy="4781128"/>
          </a:xfrm>
        </p:spPr>
        <p:txBody>
          <a:bodyPr/>
          <a:lstStyle/>
          <a:p>
            <a:pPr marL="0" indent="0">
              <a:buNone/>
            </a:pPr>
            <a:r>
              <a:rPr lang="en-US" altLang="zh-CN" b="1" dirty="0" smtClean="0">
                <a:solidFill>
                  <a:srgbClr val="FF0000"/>
                </a:solidFill>
              </a:rPr>
              <a:t>【</a:t>
            </a:r>
            <a:r>
              <a:rPr lang="zh-CN" altLang="en-US" b="1" dirty="0" smtClean="0">
                <a:solidFill>
                  <a:srgbClr val="FF0000"/>
                </a:solidFill>
              </a:rPr>
              <a:t>心理测验</a:t>
            </a:r>
            <a:r>
              <a:rPr lang="en-US" altLang="zh-CN" b="1" dirty="0" smtClean="0">
                <a:solidFill>
                  <a:srgbClr val="FF0000"/>
                </a:solidFill>
              </a:rPr>
              <a:t>】</a:t>
            </a:r>
          </a:p>
          <a:p>
            <a:pPr marL="0" indent="0">
              <a:buNone/>
            </a:pPr>
            <a:endParaRPr lang="en-US" altLang="zh-CN" sz="2400" dirty="0"/>
          </a:p>
          <a:p>
            <a:pPr marL="0" indent="0">
              <a:buNone/>
            </a:pPr>
            <a:r>
              <a:rPr lang="en-US" altLang="zh-CN" sz="2400" dirty="0" smtClean="0"/>
              <a:t>          </a:t>
            </a:r>
            <a:r>
              <a:rPr lang="zh-CN" altLang="en-US" sz="2400" dirty="0" smtClean="0"/>
              <a:t>如果你到一个从未去过的原始森林探险，带着</a:t>
            </a:r>
            <a:r>
              <a:rPr lang="en-US" altLang="zh-CN" sz="2400" dirty="0" smtClean="0"/>
              <a:t>5</a:t>
            </a:r>
            <a:r>
              <a:rPr lang="zh-CN" altLang="en-US" sz="2400" dirty="0" smtClean="0"/>
              <a:t>种动物，他们分别是孔雀、老虎、大象、狗和猴子。但是由于路途艰险，困难重重。不能将这些动物带到最后，你不得不一一放弃他们。那么，你放弃这些动物的先后顺序是什么？</a:t>
            </a:r>
            <a:endParaRPr lang="en-US" altLang="zh-CN" sz="2400" dirty="0" smtClean="0"/>
          </a:p>
          <a:p>
            <a:pPr marL="0" indent="0">
              <a:buNone/>
            </a:pPr>
            <a:endParaRPr lang="en-US" altLang="zh-CN" sz="2400" dirty="0"/>
          </a:p>
          <a:p>
            <a:pPr marL="0" indent="0">
              <a:buNone/>
            </a:pPr>
            <a:endParaRPr lang="en-US" altLang="zh-CN" sz="2400" dirty="0" smtClean="0"/>
          </a:p>
          <a:p>
            <a:pPr marL="0" indent="0">
              <a:buNone/>
            </a:pPr>
            <a:endParaRPr lang="en-US" altLang="zh-CN" sz="2400" dirty="0"/>
          </a:p>
          <a:p>
            <a:pPr marL="0" indent="0">
              <a:buNone/>
            </a:pPr>
            <a:endParaRPr lang="zh-CN" altLang="en-US" sz="2400" dirty="0"/>
          </a:p>
        </p:txBody>
      </p:sp>
      <p:sp>
        <p:nvSpPr>
          <p:cNvPr id="4" name="TextBox 3"/>
          <p:cNvSpPr txBox="1"/>
          <p:nvPr/>
        </p:nvSpPr>
        <p:spPr>
          <a:xfrm>
            <a:off x="2627784" y="4283131"/>
            <a:ext cx="4248472" cy="2246769"/>
          </a:xfrm>
          <a:prstGeom prst="rect">
            <a:avLst/>
          </a:prstGeom>
          <a:ln w="76200"/>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dirty="0" smtClean="0">
                <a:solidFill>
                  <a:srgbClr val="0070C0"/>
                </a:solidFill>
              </a:rPr>
              <a:t>孔雀</a:t>
            </a:r>
            <a:r>
              <a:rPr lang="en-US" altLang="zh-CN" sz="2800" b="1" dirty="0" smtClean="0">
                <a:solidFill>
                  <a:srgbClr val="0070C0"/>
                </a:solidFill>
              </a:rPr>
              <a:t>—</a:t>
            </a:r>
            <a:r>
              <a:rPr lang="zh-CN" altLang="en-US" sz="2800" b="1" dirty="0" smtClean="0">
                <a:solidFill>
                  <a:srgbClr val="0070C0"/>
                </a:solidFill>
              </a:rPr>
              <a:t>伴侣和爱人</a:t>
            </a:r>
            <a:endParaRPr lang="en-US" altLang="zh-CN" sz="2800" b="1" dirty="0" smtClean="0">
              <a:solidFill>
                <a:srgbClr val="0070C0"/>
              </a:solidFill>
            </a:endParaRPr>
          </a:p>
          <a:p>
            <a:r>
              <a:rPr lang="zh-CN" altLang="en-US" sz="2800" b="1" dirty="0">
                <a:solidFill>
                  <a:srgbClr val="0070C0"/>
                </a:solidFill>
              </a:rPr>
              <a:t>老</a:t>
            </a:r>
            <a:r>
              <a:rPr lang="zh-CN" altLang="en-US" sz="2800" b="1" dirty="0" smtClean="0">
                <a:solidFill>
                  <a:srgbClr val="0070C0"/>
                </a:solidFill>
              </a:rPr>
              <a:t>虎</a:t>
            </a:r>
            <a:r>
              <a:rPr lang="en-US" altLang="zh-CN" sz="2800" b="1" dirty="0" smtClean="0">
                <a:solidFill>
                  <a:srgbClr val="0070C0"/>
                </a:solidFill>
              </a:rPr>
              <a:t>—</a:t>
            </a:r>
            <a:r>
              <a:rPr lang="zh-CN" altLang="en-US" sz="2800" b="1" dirty="0" smtClean="0">
                <a:solidFill>
                  <a:srgbClr val="0070C0"/>
                </a:solidFill>
              </a:rPr>
              <a:t>金钱和权利</a:t>
            </a:r>
            <a:endParaRPr lang="en-US" altLang="zh-CN" sz="2800" b="1" dirty="0" smtClean="0">
              <a:solidFill>
                <a:srgbClr val="0070C0"/>
              </a:solidFill>
            </a:endParaRPr>
          </a:p>
          <a:p>
            <a:r>
              <a:rPr lang="zh-CN" altLang="en-US" sz="2800" b="1" dirty="0">
                <a:solidFill>
                  <a:srgbClr val="0070C0"/>
                </a:solidFill>
              </a:rPr>
              <a:t>大</a:t>
            </a:r>
            <a:r>
              <a:rPr lang="zh-CN" altLang="en-US" sz="2800" b="1" dirty="0" smtClean="0">
                <a:solidFill>
                  <a:srgbClr val="0070C0"/>
                </a:solidFill>
              </a:rPr>
              <a:t>象</a:t>
            </a:r>
            <a:r>
              <a:rPr lang="en-US" altLang="zh-CN" sz="2800" b="1" dirty="0" smtClean="0">
                <a:solidFill>
                  <a:srgbClr val="0070C0"/>
                </a:solidFill>
              </a:rPr>
              <a:t>—</a:t>
            </a:r>
            <a:r>
              <a:rPr lang="zh-CN" altLang="en-US" sz="2800" b="1" dirty="0" smtClean="0">
                <a:solidFill>
                  <a:srgbClr val="0070C0"/>
                </a:solidFill>
              </a:rPr>
              <a:t>父母</a:t>
            </a:r>
            <a:endParaRPr lang="en-US" altLang="zh-CN" sz="2800" b="1" dirty="0" smtClean="0">
              <a:solidFill>
                <a:srgbClr val="0070C0"/>
              </a:solidFill>
            </a:endParaRPr>
          </a:p>
          <a:p>
            <a:r>
              <a:rPr lang="zh-CN" altLang="en-US" sz="2800" b="1" dirty="0" smtClean="0">
                <a:solidFill>
                  <a:srgbClr val="0070C0"/>
                </a:solidFill>
              </a:rPr>
              <a:t>狗</a:t>
            </a:r>
            <a:r>
              <a:rPr lang="en-US" altLang="zh-CN" sz="2800" b="1" dirty="0" smtClean="0">
                <a:solidFill>
                  <a:srgbClr val="0070C0"/>
                </a:solidFill>
              </a:rPr>
              <a:t>—</a:t>
            </a:r>
            <a:r>
              <a:rPr lang="zh-CN" altLang="en-US" sz="2800" b="1" dirty="0" smtClean="0">
                <a:solidFill>
                  <a:srgbClr val="0070C0"/>
                </a:solidFill>
              </a:rPr>
              <a:t>朋友</a:t>
            </a:r>
            <a:endParaRPr lang="en-US" altLang="zh-CN" sz="2800" b="1" dirty="0" smtClean="0">
              <a:solidFill>
                <a:srgbClr val="0070C0"/>
              </a:solidFill>
            </a:endParaRPr>
          </a:p>
          <a:p>
            <a:r>
              <a:rPr lang="zh-CN" altLang="en-US" sz="2800" b="1" dirty="0">
                <a:solidFill>
                  <a:srgbClr val="0070C0"/>
                </a:solidFill>
              </a:rPr>
              <a:t>猴</a:t>
            </a:r>
            <a:r>
              <a:rPr lang="zh-CN" altLang="en-US" sz="2800" b="1" dirty="0" smtClean="0">
                <a:solidFill>
                  <a:srgbClr val="0070C0"/>
                </a:solidFill>
              </a:rPr>
              <a:t>子</a:t>
            </a:r>
            <a:r>
              <a:rPr lang="en-US" altLang="zh-CN" sz="2800" b="1" dirty="0" smtClean="0">
                <a:solidFill>
                  <a:srgbClr val="0070C0"/>
                </a:solidFill>
              </a:rPr>
              <a:t>—</a:t>
            </a:r>
            <a:r>
              <a:rPr lang="zh-CN" altLang="en-US" sz="2800" b="1" dirty="0" smtClean="0">
                <a:solidFill>
                  <a:srgbClr val="0070C0"/>
                </a:solidFill>
              </a:rPr>
              <a:t>子女</a:t>
            </a:r>
            <a:endParaRPr lang="zh-CN" altLang="en-US" sz="2800" b="1" dirty="0">
              <a:solidFill>
                <a:srgbClr val="0070C0"/>
              </a:solidFill>
            </a:endParaRPr>
          </a:p>
        </p:txBody>
      </p:sp>
    </p:spTree>
    <p:extLst>
      <p:ext uri="{BB962C8B-B14F-4D97-AF65-F5344CB8AC3E}">
        <p14:creationId xmlns:p14="http://schemas.microsoft.com/office/powerpoint/2010/main" val="324881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80">
                                          <p:stCondLst>
                                            <p:cond delay="0"/>
                                          </p:stCondLst>
                                        </p:cTn>
                                        <p:tgtEl>
                                          <p:spTgt spid="4"/>
                                        </p:tgtEl>
                                      </p:cBhvr>
                                    </p:animEffect>
                                    <p:anim calcmode="lin" valueType="num">
                                      <p:cBhvr>
                                        <p:cTn id="2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3" dur="26">
                                          <p:stCondLst>
                                            <p:cond delay="650"/>
                                          </p:stCondLst>
                                        </p:cTn>
                                        <p:tgtEl>
                                          <p:spTgt spid="4"/>
                                        </p:tgtEl>
                                      </p:cBhvr>
                                      <p:to x="100000" y="60000"/>
                                    </p:animScale>
                                    <p:animScale>
                                      <p:cBhvr>
                                        <p:cTn id="34" dur="166" decel="50000">
                                          <p:stCondLst>
                                            <p:cond delay="676"/>
                                          </p:stCondLst>
                                        </p:cTn>
                                        <p:tgtEl>
                                          <p:spTgt spid="4"/>
                                        </p:tgtEl>
                                      </p:cBhvr>
                                      <p:to x="100000" y="100000"/>
                                    </p:animScale>
                                    <p:animScale>
                                      <p:cBhvr>
                                        <p:cTn id="35" dur="26">
                                          <p:stCondLst>
                                            <p:cond delay="1312"/>
                                          </p:stCondLst>
                                        </p:cTn>
                                        <p:tgtEl>
                                          <p:spTgt spid="4"/>
                                        </p:tgtEl>
                                      </p:cBhvr>
                                      <p:to x="100000" y="80000"/>
                                    </p:animScale>
                                    <p:animScale>
                                      <p:cBhvr>
                                        <p:cTn id="36" dur="166" decel="50000">
                                          <p:stCondLst>
                                            <p:cond delay="1338"/>
                                          </p:stCondLst>
                                        </p:cTn>
                                        <p:tgtEl>
                                          <p:spTgt spid="4"/>
                                        </p:tgtEl>
                                      </p:cBhvr>
                                      <p:to x="100000" y="100000"/>
                                    </p:animScale>
                                    <p:animScale>
                                      <p:cBhvr>
                                        <p:cTn id="37" dur="26">
                                          <p:stCondLst>
                                            <p:cond delay="1642"/>
                                          </p:stCondLst>
                                        </p:cTn>
                                        <p:tgtEl>
                                          <p:spTgt spid="4"/>
                                        </p:tgtEl>
                                      </p:cBhvr>
                                      <p:to x="100000" y="90000"/>
                                    </p:animScale>
                                    <p:animScale>
                                      <p:cBhvr>
                                        <p:cTn id="38" dur="166" decel="50000">
                                          <p:stCondLst>
                                            <p:cond delay="1668"/>
                                          </p:stCondLst>
                                        </p:cTn>
                                        <p:tgtEl>
                                          <p:spTgt spid="4"/>
                                        </p:tgtEl>
                                      </p:cBhvr>
                                      <p:to x="100000" y="100000"/>
                                    </p:animScale>
                                    <p:animScale>
                                      <p:cBhvr>
                                        <p:cTn id="39" dur="26">
                                          <p:stCondLst>
                                            <p:cond delay="1808"/>
                                          </p:stCondLst>
                                        </p:cTn>
                                        <p:tgtEl>
                                          <p:spTgt spid="4"/>
                                        </p:tgtEl>
                                      </p:cBhvr>
                                      <p:to x="100000" y="95000"/>
                                    </p:animScale>
                                    <p:animScale>
                                      <p:cBhvr>
                                        <p:cTn id="4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1179" y="620688"/>
            <a:ext cx="8424936" cy="3293209"/>
          </a:xfrm>
          <a:prstGeom prst="rect">
            <a:avLst/>
          </a:prstGeom>
          <a:noFill/>
        </p:spPr>
        <p:txBody>
          <a:bodyPr wrap="square" rtlCol="0">
            <a:spAutoFit/>
          </a:bodyPr>
          <a:lstStyle/>
          <a:p>
            <a:r>
              <a:rPr lang="en-US" altLang="zh-CN" sz="3600" b="1" dirty="0" smtClean="0">
                <a:solidFill>
                  <a:srgbClr val="0070C0"/>
                </a:solidFill>
              </a:rPr>
              <a:t>1</a:t>
            </a:r>
            <a:r>
              <a:rPr lang="zh-CN" altLang="en-US" sz="3600" b="1" dirty="0" smtClean="0">
                <a:solidFill>
                  <a:srgbClr val="0070C0"/>
                </a:solidFill>
              </a:rPr>
              <a:t>、将心比心的含义</a:t>
            </a:r>
            <a:endParaRPr lang="en-US" altLang="zh-CN" sz="3600" b="1" dirty="0" smtClean="0">
              <a:solidFill>
                <a:srgbClr val="0070C0"/>
              </a:solidFill>
            </a:endParaRPr>
          </a:p>
          <a:p>
            <a:endParaRPr lang="en-US" altLang="zh-CN" sz="3600" b="1" dirty="0">
              <a:solidFill>
                <a:srgbClr val="0070C0"/>
              </a:solidFill>
            </a:endParaRPr>
          </a:p>
          <a:p>
            <a:endParaRPr lang="en-US" altLang="zh-CN" sz="3600" b="1" dirty="0">
              <a:solidFill>
                <a:srgbClr val="0070C0"/>
              </a:solidFill>
            </a:endParaRPr>
          </a:p>
          <a:p>
            <a:r>
              <a:rPr lang="en-US" altLang="zh-CN" sz="3600" b="1" dirty="0">
                <a:solidFill>
                  <a:srgbClr val="0070C0"/>
                </a:solidFill>
              </a:rPr>
              <a:t> </a:t>
            </a:r>
            <a:r>
              <a:rPr lang="en-US" altLang="zh-CN" sz="3600" b="1" dirty="0" smtClean="0">
                <a:solidFill>
                  <a:srgbClr val="0070C0"/>
                </a:solidFill>
              </a:rPr>
              <a:t>       </a:t>
            </a:r>
            <a:r>
              <a:rPr lang="zh-CN" altLang="en-US" sz="3200" b="1" dirty="0" smtClean="0">
                <a:solidFill>
                  <a:schemeClr val="bg2">
                    <a:lumMod val="25000"/>
                  </a:schemeClr>
                </a:solidFill>
              </a:rPr>
              <a:t>以</a:t>
            </a:r>
            <a:r>
              <a:rPr lang="zh-CN" altLang="en-US" sz="3200" b="1" dirty="0">
                <a:solidFill>
                  <a:schemeClr val="bg2">
                    <a:lumMod val="25000"/>
                  </a:schemeClr>
                </a:solidFill>
              </a:rPr>
              <a:t>自己</a:t>
            </a:r>
            <a:r>
              <a:rPr lang="zh-CN" altLang="en-US" sz="3200" b="1" dirty="0" smtClean="0">
                <a:solidFill>
                  <a:schemeClr val="bg2">
                    <a:lumMod val="25000"/>
                  </a:schemeClr>
                </a:solidFill>
              </a:rPr>
              <a:t>的心理推知他人的心理，设想自己在他人处境中会有什么感受。</a:t>
            </a:r>
            <a:r>
              <a:rPr lang="zh-CN" altLang="en-US" sz="3200" b="1" dirty="0" smtClean="0">
                <a:solidFill>
                  <a:srgbClr val="FF0000"/>
                </a:solidFill>
              </a:rPr>
              <a:t>将心比心是与人为善的思考方式和行为方式。</a:t>
            </a:r>
            <a:endParaRPr lang="en-US" altLang="zh-CN" sz="3200" b="1" dirty="0">
              <a:solidFill>
                <a:srgbClr val="FF0000"/>
              </a:solidFill>
            </a:endParaRPr>
          </a:p>
        </p:txBody>
      </p:sp>
    </p:spTree>
    <p:extLst>
      <p:ext uri="{BB962C8B-B14F-4D97-AF65-F5344CB8AC3E}">
        <p14:creationId xmlns:p14="http://schemas.microsoft.com/office/powerpoint/2010/main" val="31081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0648"/>
            <a:ext cx="8784976" cy="2031325"/>
          </a:xfrm>
          <a:prstGeom prst="rect">
            <a:avLst/>
          </a:prstGeom>
          <a:noFill/>
        </p:spPr>
        <p:txBody>
          <a:bodyPr wrap="square" rtlCol="0">
            <a:spAutoFit/>
          </a:bodyPr>
          <a:lstStyle/>
          <a:p>
            <a:r>
              <a:rPr lang="en-US" altLang="zh-CN" sz="3600" b="1" dirty="0" smtClean="0">
                <a:solidFill>
                  <a:srgbClr val="0070C0"/>
                </a:solidFill>
              </a:rPr>
              <a:t>2</a:t>
            </a:r>
            <a:r>
              <a:rPr lang="zh-CN" altLang="en-US" sz="3600" b="1" dirty="0" smtClean="0">
                <a:solidFill>
                  <a:srgbClr val="0070C0"/>
                </a:solidFill>
              </a:rPr>
              <a:t>、将心比心的表现</a:t>
            </a:r>
            <a:endParaRPr lang="en-US" altLang="zh-CN" sz="3600" b="1" dirty="0" smtClean="0">
              <a:solidFill>
                <a:srgbClr val="0070C0"/>
              </a:solidFill>
            </a:endParaRPr>
          </a:p>
          <a:p>
            <a:r>
              <a:rPr lang="zh-CN" altLang="en-US" sz="2400" b="1" dirty="0" smtClean="0">
                <a:solidFill>
                  <a:srgbClr val="00B0F0"/>
                </a:solidFill>
              </a:rPr>
              <a:t>（</a:t>
            </a:r>
            <a:r>
              <a:rPr lang="en-US" altLang="zh-CN" sz="2400" b="1" dirty="0" smtClean="0">
                <a:solidFill>
                  <a:srgbClr val="00B0F0"/>
                </a:solidFill>
              </a:rPr>
              <a:t>1</a:t>
            </a:r>
            <a:r>
              <a:rPr lang="zh-CN" altLang="en-US" sz="2400" b="1" dirty="0" smtClean="0">
                <a:solidFill>
                  <a:srgbClr val="00B0F0"/>
                </a:solidFill>
              </a:rPr>
              <a:t>）将心比心就是</a:t>
            </a:r>
            <a:r>
              <a:rPr lang="zh-CN" altLang="en-US" sz="2400" b="1" dirty="0" smtClean="0">
                <a:solidFill>
                  <a:srgbClr val="FF0000"/>
                </a:solidFill>
              </a:rPr>
              <a:t>急人所难</a:t>
            </a:r>
            <a:r>
              <a:rPr lang="zh-CN" altLang="en-US" sz="2400" b="1" dirty="0" smtClean="0">
                <a:solidFill>
                  <a:srgbClr val="00B0F0"/>
                </a:solidFill>
              </a:rPr>
              <a:t>，遇事能够替别人着想，能够体谅别人的处境，理解别人的痛苦，以温暖的态度和方式分担别人的不幸。</a:t>
            </a:r>
            <a:endParaRPr lang="en-US" altLang="zh-CN" sz="2400" b="1" dirty="0" smtClean="0">
              <a:solidFill>
                <a:srgbClr val="00B0F0"/>
              </a:solidFill>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85" y="1988840"/>
            <a:ext cx="6951403" cy="432048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988840"/>
            <a:ext cx="8604448" cy="4869160"/>
          </a:xfrm>
          <a:prstGeom prst="rect">
            <a:avLst/>
          </a:prstGeom>
        </p:spPr>
      </p:pic>
    </p:spTree>
    <p:extLst>
      <p:ext uri="{BB962C8B-B14F-4D97-AF65-F5344CB8AC3E}">
        <p14:creationId xmlns:p14="http://schemas.microsoft.com/office/powerpoint/2010/main" val="125156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76672"/>
            <a:ext cx="8784976" cy="6617196"/>
          </a:xfrm>
          <a:prstGeom prst="rect">
            <a:avLst/>
          </a:prstGeom>
          <a:noFill/>
        </p:spPr>
        <p:txBody>
          <a:bodyPr wrap="square" rtlCol="0">
            <a:spAutoFit/>
          </a:bodyPr>
          <a:lstStyle/>
          <a:p>
            <a:r>
              <a:rPr lang="zh-CN" altLang="en-US" sz="2800" b="1" dirty="0" smtClean="0">
                <a:solidFill>
                  <a:srgbClr val="00B0F0"/>
                </a:solidFill>
              </a:rPr>
              <a:t>（</a:t>
            </a:r>
            <a:r>
              <a:rPr lang="en-US" altLang="zh-CN" sz="2800" b="1" dirty="0" smtClean="0">
                <a:solidFill>
                  <a:srgbClr val="00B0F0"/>
                </a:solidFill>
              </a:rPr>
              <a:t>2</a:t>
            </a:r>
            <a:r>
              <a:rPr lang="zh-CN" altLang="en-US" sz="2800" b="1" dirty="0" smtClean="0">
                <a:solidFill>
                  <a:srgbClr val="00B0F0"/>
                </a:solidFill>
              </a:rPr>
              <a:t>）将心比心就是</a:t>
            </a:r>
            <a:r>
              <a:rPr lang="zh-CN" altLang="en-US" sz="2800" b="1" dirty="0" smtClean="0">
                <a:solidFill>
                  <a:srgbClr val="FF0000"/>
                </a:solidFill>
              </a:rPr>
              <a:t>成人之美</a:t>
            </a:r>
            <a:r>
              <a:rPr lang="zh-CN" altLang="en-US" sz="2800" b="1" dirty="0" smtClean="0">
                <a:solidFill>
                  <a:srgbClr val="00B0F0"/>
                </a:solidFill>
              </a:rPr>
              <a:t>，真心诚意为别人的成功而高兴，为别人的幸福而付出，助人不求回报。</a:t>
            </a:r>
            <a:endParaRPr lang="en-US" altLang="zh-CN" sz="2800" b="1" dirty="0" smtClean="0">
              <a:solidFill>
                <a:srgbClr val="00B0F0"/>
              </a:solidFill>
            </a:endParaRPr>
          </a:p>
          <a:p>
            <a:endParaRPr lang="en-US" altLang="zh-CN" sz="2800" b="1" dirty="0" smtClean="0">
              <a:solidFill>
                <a:srgbClr val="00B0F0"/>
              </a:solidFill>
            </a:endParaRPr>
          </a:p>
          <a:p>
            <a:r>
              <a:rPr lang="zh-CN" altLang="en-US" sz="2400" dirty="0" smtClean="0"/>
              <a:t>         明</a:t>
            </a:r>
            <a:r>
              <a:rPr lang="zh-CN" altLang="en-US" sz="2400" dirty="0"/>
              <a:t>朝有一人名唤谢</a:t>
            </a:r>
            <a:r>
              <a:rPr lang="zh-CN" altLang="en-US" sz="2400" dirty="0" smtClean="0"/>
              <a:t>榛（</a:t>
            </a:r>
            <a:r>
              <a:rPr lang="en-US" altLang="zh-CN" sz="2400" dirty="0" smtClean="0"/>
              <a:t>zhen</a:t>
            </a:r>
            <a:r>
              <a:rPr lang="zh-CN" altLang="en-US" sz="2400" dirty="0" smtClean="0"/>
              <a:t>），</a:t>
            </a:r>
            <a:r>
              <a:rPr lang="zh-CN" altLang="en-US" sz="2400" dirty="0"/>
              <a:t>瞎了一只眼，但他善作歌词，所作的歌词在民间流唱甚广。</a:t>
            </a:r>
            <a:br>
              <a:rPr lang="zh-CN" altLang="en-US" sz="2400" dirty="0"/>
            </a:br>
            <a:r>
              <a:rPr lang="zh-CN" altLang="en-US" sz="2400" dirty="0" smtClean="0"/>
              <a:t>         万</a:t>
            </a:r>
            <a:r>
              <a:rPr lang="zh-CN" altLang="en-US" sz="2400" dirty="0"/>
              <a:t>历元年冬，谢榛到彰德，孙穆王亲自接待他，饮酒畅谈之余，孙穆王便让自已的宠姬贾氏帘后弹唱，贾氏唱的是谢榛所作的一首竹枝词，孙穆王见谢榛听得十分出神，干脆叫贾氏出来拜见，贾氏长得非常漂亮，她接着又把谢榛所作的歌词都唱了一遍，谢榛十分高兴，起来说：“夫人所唱的，不过是在下粗浅之作。我当重作几首好词，以备府上之需。”</a:t>
            </a:r>
            <a:br>
              <a:rPr lang="zh-CN" altLang="en-US" sz="2400" dirty="0"/>
            </a:br>
            <a:r>
              <a:rPr lang="zh-CN" altLang="en-US" sz="2400" dirty="0" smtClean="0"/>
              <a:t>         次</a:t>
            </a:r>
            <a:r>
              <a:rPr lang="zh-CN" altLang="en-US" sz="2400" dirty="0"/>
              <a:t>日，谢榛即奉上新词十四首，贾氏把它们一一谱曲弹唱，两人配合得十分默契。</a:t>
            </a:r>
            <a:br>
              <a:rPr lang="zh-CN" altLang="en-US" sz="2400" dirty="0"/>
            </a:br>
            <a:r>
              <a:rPr lang="zh-CN" altLang="en-US" sz="2400" dirty="0" smtClean="0"/>
              <a:t>         孙</a:t>
            </a:r>
            <a:r>
              <a:rPr lang="zh-CN" altLang="en-US" sz="2400" dirty="0"/>
              <a:t>穆王见两人如此投机，便在次年元旦将贾氏及一些丰厚的礼品送给谢榛。世称孙穆王成人之美，有君子风度；但也反映了古时女子的卑贱，被当作礼品送来送去。</a:t>
            </a:r>
            <a:endParaRPr lang="en-US" altLang="zh-CN" sz="2400" b="1" dirty="0" smtClean="0">
              <a:solidFill>
                <a:srgbClr val="00B0F0"/>
              </a:solidFill>
            </a:endParaRPr>
          </a:p>
          <a:p>
            <a:endParaRPr lang="zh-CN" altLang="en-US" sz="2800" b="1" dirty="0">
              <a:solidFill>
                <a:srgbClr val="00B0F0"/>
              </a:solidFill>
            </a:endParaRPr>
          </a:p>
        </p:txBody>
      </p:sp>
    </p:spTree>
    <p:extLst>
      <p:ext uri="{BB962C8B-B14F-4D97-AF65-F5344CB8AC3E}">
        <p14:creationId xmlns:p14="http://schemas.microsoft.com/office/powerpoint/2010/main" val="3218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572" y="548680"/>
            <a:ext cx="8640960" cy="954107"/>
          </a:xfrm>
          <a:prstGeom prst="rect">
            <a:avLst/>
          </a:prstGeom>
          <a:noFill/>
        </p:spPr>
        <p:txBody>
          <a:bodyPr wrap="square" rtlCol="0">
            <a:spAutoFit/>
          </a:bodyPr>
          <a:lstStyle/>
          <a:p>
            <a:r>
              <a:rPr lang="zh-CN" altLang="en-US" sz="2800" b="1" dirty="0" smtClean="0">
                <a:solidFill>
                  <a:srgbClr val="00B0F0"/>
                </a:solidFill>
              </a:rPr>
              <a:t>（</a:t>
            </a:r>
            <a:r>
              <a:rPr lang="en-US" altLang="zh-CN" sz="2800" b="1" dirty="0" smtClean="0">
                <a:solidFill>
                  <a:srgbClr val="00B0F0"/>
                </a:solidFill>
              </a:rPr>
              <a:t>3</a:t>
            </a:r>
            <a:r>
              <a:rPr lang="zh-CN" altLang="en-US" sz="2800" b="1" dirty="0" smtClean="0">
                <a:solidFill>
                  <a:srgbClr val="00B0F0"/>
                </a:solidFill>
              </a:rPr>
              <a:t>）将心比心就是</a:t>
            </a:r>
            <a:r>
              <a:rPr lang="zh-CN" altLang="en-US" sz="2800" b="1" dirty="0" smtClean="0">
                <a:solidFill>
                  <a:srgbClr val="FF0000"/>
                </a:solidFill>
              </a:rPr>
              <a:t>不以残忍冷酷的方式对待别人</a:t>
            </a:r>
            <a:r>
              <a:rPr lang="zh-CN" altLang="en-US" sz="2800" b="1" dirty="0" smtClean="0">
                <a:solidFill>
                  <a:srgbClr val="00B0F0"/>
                </a:solidFill>
              </a:rPr>
              <a:t>，不再肉体和精神上伤害别人</a:t>
            </a:r>
            <a:r>
              <a:rPr lang="zh-CN" altLang="en-US" sz="2800" b="1" dirty="0" smtClean="0">
                <a:solidFill>
                  <a:srgbClr val="00B0F0"/>
                </a:solidFill>
              </a:rPr>
              <a:t>。</a:t>
            </a:r>
            <a:r>
              <a:rPr lang="zh-CN" altLang="en-US" sz="2800" b="1" dirty="0" smtClean="0">
                <a:solidFill>
                  <a:srgbClr val="FF0000"/>
                </a:solidFill>
              </a:rPr>
              <a:t>（冷暴力和暴力）</a:t>
            </a:r>
            <a:endParaRPr lang="zh-CN" altLang="en-US" sz="2800" b="1" dirty="0">
              <a:solidFill>
                <a:srgbClr val="FF0000"/>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572" y="1502787"/>
            <a:ext cx="8640960" cy="518381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506689"/>
            <a:ext cx="7936940" cy="5272046"/>
          </a:xfrm>
          <a:prstGeom prst="rect">
            <a:avLst/>
          </a:prstGeom>
        </p:spPr>
      </p:pic>
    </p:spTree>
    <p:extLst>
      <p:ext uri="{BB962C8B-B14F-4D97-AF65-F5344CB8AC3E}">
        <p14:creationId xmlns:p14="http://schemas.microsoft.com/office/powerpoint/2010/main" val="422012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82697"/>
            <a:ext cx="8424936" cy="1631216"/>
          </a:xfrm>
          <a:prstGeom prst="rect">
            <a:avLst/>
          </a:prstGeom>
          <a:noFill/>
        </p:spPr>
        <p:txBody>
          <a:bodyPr wrap="square" rtlCol="0">
            <a:spAutoFit/>
          </a:bodyPr>
          <a:lstStyle/>
          <a:p>
            <a:r>
              <a:rPr lang="en-US" altLang="zh-CN" sz="3600" b="1" dirty="0" smtClean="0">
                <a:solidFill>
                  <a:srgbClr val="0070C0"/>
                </a:solidFill>
              </a:rPr>
              <a:t>3</a:t>
            </a:r>
            <a:r>
              <a:rPr lang="zh-CN" altLang="en-US" sz="3600" b="1" dirty="0" smtClean="0">
                <a:solidFill>
                  <a:srgbClr val="0070C0"/>
                </a:solidFill>
              </a:rPr>
              <a:t>、与人为善的要求</a:t>
            </a:r>
            <a:endParaRPr lang="en-US" altLang="zh-CN" sz="3600" b="1" dirty="0" smtClean="0">
              <a:solidFill>
                <a:srgbClr val="0070C0"/>
              </a:solidFill>
            </a:endParaRPr>
          </a:p>
          <a:p>
            <a:endParaRPr lang="en-US" altLang="zh-CN" sz="3600" b="1" dirty="0" smtClean="0">
              <a:solidFill>
                <a:srgbClr val="0070C0"/>
              </a:solidFill>
            </a:endParaRPr>
          </a:p>
          <a:p>
            <a:r>
              <a:rPr lang="zh-CN" altLang="en-US" sz="2800" b="1" dirty="0">
                <a:solidFill>
                  <a:srgbClr val="00B0F0"/>
                </a:solidFill>
              </a:rPr>
              <a:t>必须摈弃伤害他人的恶</a:t>
            </a:r>
            <a:r>
              <a:rPr lang="zh-CN" altLang="en-US" sz="2800" b="1" dirty="0" smtClean="0">
                <a:solidFill>
                  <a:srgbClr val="00B0F0"/>
                </a:solidFill>
              </a:rPr>
              <a:t>习。（己所不欲勿施于人）</a:t>
            </a:r>
            <a:endParaRPr lang="zh-CN" altLang="en-US" sz="2800" b="1" dirty="0">
              <a:solidFill>
                <a:srgbClr val="00B0F0"/>
              </a:solidFill>
            </a:endParaRPr>
          </a:p>
        </p:txBody>
      </p:sp>
      <p:sp>
        <p:nvSpPr>
          <p:cNvPr id="3" name="TextBox 2"/>
          <p:cNvSpPr txBox="1"/>
          <p:nvPr/>
        </p:nvSpPr>
        <p:spPr>
          <a:xfrm>
            <a:off x="170420" y="2564904"/>
            <a:ext cx="8794068" cy="4093428"/>
          </a:xfrm>
          <a:prstGeom prst="rect">
            <a:avLst/>
          </a:prstGeom>
          <a:ln w="76200" cmpd="tri"/>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000" b="1" dirty="0" smtClean="0"/>
              <a:t>        非</a:t>
            </a:r>
            <a:r>
              <a:rPr lang="zh-CN" altLang="en-US" sz="2000" b="1" dirty="0"/>
              <a:t>洲某个国家</a:t>
            </a:r>
            <a:r>
              <a:rPr lang="zh-CN" altLang="en-US" sz="2000" b="1" dirty="0" smtClean="0"/>
              <a:t>内白</a:t>
            </a:r>
            <a:r>
              <a:rPr lang="zh-CN" altLang="en-US" sz="2000" b="1" dirty="0"/>
              <a:t>人政府实施“种族隔离”政策，不允许黑皮肤人进入白人专用的公共场所。白人也不喜欢与黑人来往，认为他们是低贱的种族，避之惟恐不及。</a:t>
            </a:r>
            <a:br>
              <a:rPr lang="zh-CN" altLang="en-US" sz="2000" b="1" dirty="0"/>
            </a:br>
            <a:r>
              <a:rPr lang="zh-CN" altLang="en-US" sz="2000" b="1" dirty="0" smtClean="0"/>
              <a:t>         有</a:t>
            </a:r>
            <a:r>
              <a:rPr lang="zh-CN" altLang="en-US" sz="2000" b="1" dirty="0"/>
              <a:t>一天，有个长发的洋妞在沙滩上日光浴，由于过度疲劳，她睡着了。当她醒来时，太阳已经下山了</a:t>
            </a:r>
            <a:r>
              <a:rPr lang="zh-CN" altLang="en-US" sz="2000" b="1" dirty="0" smtClean="0"/>
              <a:t>。此</a:t>
            </a:r>
            <a:r>
              <a:rPr lang="zh-CN" altLang="en-US" sz="2000" b="1" dirty="0"/>
              <a:t>时．她觉得肚子饿，便走进沙滩附近的一家餐馆。</a:t>
            </a:r>
            <a:br>
              <a:rPr lang="zh-CN" altLang="en-US" sz="2000" b="1" dirty="0"/>
            </a:br>
            <a:r>
              <a:rPr lang="zh-CN" altLang="en-US" sz="2000" b="1" dirty="0" smtClean="0"/>
              <a:t>         她</a:t>
            </a:r>
            <a:r>
              <a:rPr lang="zh-CN" altLang="en-US" sz="2000" b="1" dirty="0"/>
              <a:t>推门而入，选了张靠窗的椅子坐下。她坐了约</a:t>
            </a:r>
            <a:r>
              <a:rPr lang="en-US" altLang="zh-CN" sz="2000" b="1" dirty="0"/>
              <a:t>15</a:t>
            </a:r>
            <a:r>
              <a:rPr lang="zh-CN" altLang="en-US" sz="2000" b="1" dirty="0"/>
              <a:t>分钟。没有侍者前来招待她。她看着那些招待员都忙着侍候比她来的还迟的顾客，对她则不屑一顾。她顿时怒气满腔。想走向前去责问那些招待员。</a:t>
            </a:r>
            <a:br>
              <a:rPr lang="zh-CN" altLang="en-US" sz="2000" b="1" dirty="0"/>
            </a:br>
            <a:r>
              <a:rPr lang="zh-CN" altLang="en-US" sz="2000" b="1" dirty="0" smtClean="0"/>
              <a:t>         当</a:t>
            </a:r>
            <a:r>
              <a:rPr lang="zh-CN" altLang="en-US" sz="2000" b="1" dirty="0"/>
              <a:t>她站起身来，正想向前时，眼前有一面大镜子。她看着镜中的自己，眼泪不由夺眶而出。</a:t>
            </a:r>
            <a:br>
              <a:rPr lang="zh-CN" altLang="en-US" sz="2000" b="1" dirty="0"/>
            </a:br>
            <a:r>
              <a:rPr lang="zh-CN" altLang="en-US" sz="2000" b="1" dirty="0" smtClean="0"/>
              <a:t>         原</a:t>
            </a:r>
            <a:r>
              <a:rPr lang="zh-CN" altLang="en-US" sz="2000" b="1" dirty="0"/>
              <a:t>来，她已被太阳晒黑了。</a:t>
            </a:r>
            <a:br>
              <a:rPr lang="zh-CN" altLang="en-US" sz="2000" b="1" dirty="0"/>
            </a:br>
            <a:r>
              <a:rPr lang="zh-CN" altLang="en-US" sz="2000" b="1" dirty="0" smtClean="0"/>
              <a:t>         此</a:t>
            </a:r>
            <a:r>
              <a:rPr lang="zh-CN" altLang="en-US" sz="2000" b="1" dirty="0"/>
              <a:t>时，她才真正体会到黑人被白人歧视的滋味</a:t>
            </a:r>
            <a:r>
              <a:rPr lang="en-US" altLang="zh-CN" sz="2000" b="1" dirty="0"/>
              <a:t>!</a:t>
            </a:r>
            <a:endParaRPr lang="zh-CN" altLang="en-US" sz="2000" b="1" dirty="0"/>
          </a:p>
        </p:txBody>
      </p:sp>
    </p:spTree>
    <p:extLst>
      <p:ext uri="{BB962C8B-B14F-4D97-AF65-F5344CB8AC3E}">
        <p14:creationId xmlns:p14="http://schemas.microsoft.com/office/powerpoint/2010/main" val="259303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5435" y="618654"/>
            <a:ext cx="7632848"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4800" dirty="0" smtClean="0">
                <a:solidFill>
                  <a:srgbClr val="0070C0"/>
                </a:solidFill>
              </a:rPr>
              <a:t>皇帝和鞋匠的灵魂都是用同样的模型铸造的。</a:t>
            </a:r>
            <a:endParaRPr lang="en-US" altLang="zh-CN" sz="4800" dirty="0" smtClean="0">
              <a:solidFill>
                <a:srgbClr val="0070C0"/>
              </a:solidFill>
            </a:endParaRPr>
          </a:p>
          <a:p>
            <a:r>
              <a:rPr lang="en-US" altLang="zh-CN" sz="4800" dirty="0">
                <a:solidFill>
                  <a:srgbClr val="0070C0"/>
                </a:solidFill>
              </a:rPr>
              <a:t> </a:t>
            </a:r>
            <a:r>
              <a:rPr lang="en-US" altLang="zh-CN" sz="4800" dirty="0" smtClean="0">
                <a:solidFill>
                  <a:srgbClr val="0070C0"/>
                </a:solidFill>
              </a:rPr>
              <a:t>                          ——</a:t>
            </a:r>
            <a:r>
              <a:rPr lang="zh-CN" altLang="en-US" sz="4800" dirty="0" smtClean="0">
                <a:solidFill>
                  <a:srgbClr val="0070C0"/>
                </a:solidFill>
              </a:rPr>
              <a:t>蒙田（法）</a:t>
            </a:r>
            <a:endParaRPr lang="zh-CN" altLang="en-US" sz="4800" dirty="0">
              <a:solidFill>
                <a:srgbClr val="0070C0"/>
              </a:solidFill>
            </a:endParaRPr>
          </a:p>
        </p:txBody>
      </p:sp>
      <p:sp>
        <p:nvSpPr>
          <p:cNvPr id="3" name="下箭头 2"/>
          <p:cNvSpPr/>
          <p:nvPr/>
        </p:nvSpPr>
        <p:spPr>
          <a:xfrm>
            <a:off x="4427985" y="2926978"/>
            <a:ext cx="360040" cy="10780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nvSpPr>
        <p:spPr>
          <a:xfrm>
            <a:off x="2633070" y="3861048"/>
            <a:ext cx="3888433" cy="2339234"/>
          </a:xfrm>
          <a:prstGeom prst="hear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 name="TextBox 4"/>
          <p:cNvSpPr txBox="1"/>
          <p:nvPr/>
        </p:nvSpPr>
        <p:spPr>
          <a:xfrm>
            <a:off x="3347865" y="4705374"/>
            <a:ext cx="2520280" cy="769441"/>
          </a:xfrm>
          <a:prstGeom prst="rect">
            <a:avLst/>
          </a:prstGeom>
          <a:noFill/>
        </p:spPr>
        <p:txBody>
          <a:bodyPr wrap="square" rtlCol="0">
            <a:spAutoFit/>
          </a:bodyPr>
          <a:lstStyle/>
          <a:p>
            <a:r>
              <a:rPr lang="zh-CN" altLang="en-US" sz="4400" b="1" dirty="0" smtClean="0">
                <a:solidFill>
                  <a:srgbClr val="FF0000"/>
                </a:solidFill>
              </a:rPr>
              <a:t>平等精神</a:t>
            </a:r>
            <a:endParaRPr lang="zh-CN" altLang="en-US" sz="4400" b="1" dirty="0">
              <a:solidFill>
                <a:srgbClr val="FF0000"/>
              </a:solidFill>
            </a:endParaRPr>
          </a:p>
        </p:txBody>
      </p:sp>
    </p:spTree>
    <p:extLst>
      <p:ext uri="{BB962C8B-B14F-4D97-AF65-F5344CB8AC3E}">
        <p14:creationId xmlns:p14="http://schemas.microsoft.com/office/powerpoint/2010/main" val="410143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28800"/>
            <a:ext cx="9144000" cy="477053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3600" b="1" dirty="0" smtClean="0">
                <a:solidFill>
                  <a:srgbClr val="0070C0"/>
                </a:solidFill>
              </a:rPr>
              <a:t>4</a:t>
            </a:r>
            <a:r>
              <a:rPr lang="zh-CN" altLang="en-US" sz="3600" b="1" dirty="0" smtClean="0">
                <a:solidFill>
                  <a:srgbClr val="0070C0"/>
                </a:solidFill>
              </a:rPr>
              <a:t>、伤害他人的表现与危害</a:t>
            </a:r>
            <a:endParaRPr lang="en-US" altLang="zh-CN" sz="3600" b="1" dirty="0" smtClean="0">
              <a:solidFill>
                <a:srgbClr val="0070C0"/>
              </a:solidFill>
            </a:endParaRPr>
          </a:p>
          <a:p>
            <a:endParaRPr lang="en-US" altLang="zh-CN" sz="3600" b="1" dirty="0" smtClean="0">
              <a:solidFill>
                <a:srgbClr val="0070C0"/>
              </a:solidFill>
            </a:endParaRPr>
          </a:p>
          <a:p>
            <a:endParaRPr lang="en-US" altLang="zh-CN" sz="3600" b="1" dirty="0" smtClean="0">
              <a:solidFill>
                <a:srgbClr val="0070C0"/>
              </a:solidFill>
            </a:endParaRPr>
          </a:p>
          <a:p>
            <a:r>
              <a:rPr lang="zh-CN" altLang="en-US" sz="2800" b="1" dirty="0" smtClean="0">
                <a:solidFill>
                  <a:schemeClr val="accent6">
                    <a:lumMod val="50000"/>
                  </a:schemeClr>
                </a:solidFill>
              </a:rPr>
              <a:t>表现：（</a:t>
            </a:r>
            <a:r>
              <a:rPr lang="en-US" altLang="zh-CN" sz="2800" b="1" dirty="0" smtClean="0">
                <a:solidFill>
                  <a:schemeClr val="accent6">
                    <a:lumMod val="50000"/>
                  </a:schemeClr>
                </a:solidFill>
              </a:rPr>
              <a:t>1</a:t>
            </a:r>
            <a:r>
              <a:rPr lang="zh-CN" altLang="en-US" sz="2800" b="1" dirty="0" smtClean="0">
                <a:solidFill>
                  <a:schemeClr val="accent6">
                    <a:lumMod val="50000"/>
                  </a:schemeClr>
                </a:solidFill>
              </a:rPr>
              <a:t>）对别人的优点、成就心怀妒忌重伤、贬低。</a:t>
            </a:r>
            <a:endParaRPr lang="en-US" altLang="zh-CN" sz="2800" b="1" dirty="0" smtClean="0">
              <a:solidFill>
                <a:schemeClr val="accent6">
                  <a:lumMod val="50000"/>
                </a:schemeClr>
              </a:solidFill>
            </a:endParaRPr>
          </a:p>
          <a:p>
            <a:r>
              <a:rPr lang="zh-CN" altLang="en-US" sz="2800" b="1" dirty="0" smtClean="0">
                <a:solidFill>
                  <a:schemeClr val="accent6">
                    <a:lumMod val="50000"/>
                  </a:schemeClr>
                </a:solidFill>
              </a:rPr>
              <a:t>             （</a:t>
            </a:r>
            <a:r>
              <a:rPr lang="en-US" altLang="zh-CN" sz="2800" b="1" dirty="0" smtClean="0">
                <a:solidFill>
                  <a:schemeClr val="accent6">
                    <a:lumMod val="50000"/>
                  </a:schemeClr>
                </a:solidFill>
              </a:rPr>
              <a:t>2</a:t>
            </a:r>
            <a:r>
              <a:rPr lang="zh-CN" altLang="en-US" sz="2800" b="1" dirty="0" smtClean="0">
                <a:solidFill>
                  <a:schemeClr val="accent6">
                    <a:lumMod val="50000"/>
                  </a:schemeClr>
                </a:solidFill>
              </a:rPr>
              <a:t>）对别人的缺点吹毛求疵，讽刺、挖苦。</a:t>
            </a:r>
            <a:endParaRPr lang="en-US" altLang="zh-CN" sz="2800" b="1" dirty="0" smtClean="0">
              <a:solidFill>
                <a:schemeClr val="accent6">
                  <a:lumMod val="50000"/>
                </a:schemeClr>
              </a:solidFill>
            </a:endParaRPr>
          </a:p>
          <a:p>
            <a:r>
              <a:rPr lang="zh-CN" altLang="en-US" sz="2800" b="1" dirty="0" smtClean="0">
                <a:solidFill>
                  <a:schemeClr val="accent6">
                    <a:lumMod val="50000"/>
                  </a:schemeClr>
                </a:solidFill>
              </a:rPr>
              <a:t>             （</a:t>
            </a:r>
            <a:r>
              <a:rPr lang="en-US" altLang="zh-CN" sz="2800" b="1" dirty="0" smtClean="0">
                <a:solidFill>
                  <a:schemeClr val="accent6">
                    <a:lumMod val="50000"/>
                  </a:schemeClr>
                </a:solidFill>
              </a:rPr>
              <a:t>3</a:t>
            </a:r>
            <a:r>
              <a:rPr lang="zh-CN" altLang="en-US" sz="2800" b="1" dirty="0" smtClean="0">
                <a:solidFill>
                  <a:schemeClr val="accent6">
                    <a:lumMod val="50000"/>
                  </a:schemeClr>
                </a:solidFill>
              </a:rPr>
              <a:t>）对别人的困境幸灾乐祸，落井下石。</a:t>
            </a:r>
            <a:endParaRPr lang="en-US" altLang="zh-CN" sz="2800" b="1" dirty="0" smtClean="0">
              <a:solidFill>
                <a:schemeClr val="accent6">
                  <a:lumMod val="50000"/>
                </a:schemeClr>
              </a:solidFill>
            </a:endParaRPr>
          </a:p>
          <a:p>
            <a:r>
              <a:rPr lang="zh-CN" altLang="en-US" sz="2800" b="1" dirty="0" smtClean="0">
                <a:solidFill>
                  <a:schemeClr val="accent6">
                    <a:lumMod val="50000"/>
                  </a:schemeClr>
                </a:solidFill>
              </a:rPr>
              <a:t>             （</a:t>
            </a:r>
            <a:r>
              <a:rPr lang="en-US" altLang="zh-CN" sz="2800" b="1" dirty="0" smtClean="0">
                <a:solidFill>
                  <a:schemeClr val="accent6">
                    <a:lumMod val="50000"/>
                  </a:schemeClr>
                </a:solidFill>
              </a:rPr>
              <a:t>4</a:t>
            </a:r>
            <a:r>
              <a:rPr lang="zh-CN" altLang="en-US" sz="2800" b="1" dirty="0" smtClean="0">
                <a:solidFill>
                  <a:schemeClr val="accent6">
                    <a:lumMod val="50000"/>
                  </a:schemeClr>
                </a:solidFill>
              </a:rPr>
              <a:t>）在人际关系中搬弄是非、挑拨离间。</a:t>
            </a:r>
            <a:endParaRPr lang="en-US" altLang="zh-CN" sz="2800" b="1" dirty="0" smtClean="0">
              <a:solidFill>
                <a:schemeClr val="accent6">
                  <a:lumMod val="50000"/>
                </a:schemeClr>
              </a:solidFill>
            </a:endParaRPr>
          </a:p>
          <a:p>
            <a:r>
              <a:rPr lang="zh-CN" altLang="en-US" sz="2800" b="1" dirty="0">
                <a:solidFill>
                  <a:schemeClr val="accent6">
                    <a:lumMod val="50000"/>
                  </a:schemeClr>
                </a:solidFill>
              </a:rPr>
              <a:t>危</a:t>
            </a:r>
            <a:r>
              <a:rPr lang="zh-CN" altLang="en-US" sz="2800" b="1" dirty="0" smtClean="0">
                <a:solidFill>
                  <a:schemeClr val="accent6">
                    <a:lumMod val="50000"/>
                  </a:schemeClr>
                </a:solidFill>
              </a:rPr>
              <a:t>害</a:t>
            </a:r>
            <a:r>
              <a:rPr lang="zh-CN" altLang="en-US" sz="2800" b="1" dirty="0" smtClean="0">
                <a:solidFill>
                  <a:schemeClr val="accent6">
                    <a:lumMod val="50000"/>
                  </a:schemeClr>
                </a:solidFill>
                <a:sym typeface="Wingdings" panose="05000000000000000000" pitchFamily="2" charset="2"/>
              </a:rPr>
              <a:t>：（</a:t>
            </a:r>
            <a:r>
              <a:rPr lang="en-US" altLang="zh-CN" sz="2800" b="1" dirty="0" smtClean="0">
                <a:solidFill>
                  <a:schemeClr val="accent6">
                    <a:lumMod val="50000"/>
                  </a:schemeClr>
                </a:solidFill>
                <a:sym typeface="Wingdings" panose="05000000000000000000" pitchFamily="2" charset="2"/>
              </a:rPr>
              <a:t>1</a:t>
            </a:r>
            <a:r>
              <a:rPr lang="zh-CN" altLang="en-US" sz="2800" b="1" dirty="0" smtClean="0">
                <a:solidFill>
                  <a:schemeClr val="accent6">
                    <a:lumMod val="50000"/>
                  </a:schemeClr>
                </a:solidFill>
                <a:sym typeface="Wingdings" panose="05000000000000000000" pitchFamily="2" charset="2"/>
              </a:rPr>
              <a:t>）使你远离友谊、信任、理解；</a:t>
            </a:r>
            <a:endParaRPr lang="en-US" altLang="zh-CN" sz="2800" b="1" dirty="0" smtClean="0">
              <a:solidFill>
                <a:schemeClr val="accent6">
                  <a:lumMod val="50000"/>
                </a:schemeClr>
              </a:solidFill>
              <a:sym typeface="Wingdings" panose="05000000000000000000" pitchFamily="2" charset="2"/>
            </a:endParaRPr>
          </a:p>
          <a:p>
            <a:r>
              <a:rPr lang="en-US" altLang="zh-CN" sz="2800" b="1" dirty="0">
                <a:solidFill>
                  <a:schemeClr val="accent6">
                    <a:lumMod val="50000"/>
                  </a:schemeClr>
                </a:solidFill>
                <a:sym typeface="Wingdings" panose="05000000000000000000" pitchFamily="2" charset="2"/>
              </a:rPr>
              <a:t> </a:t>
            </a:r>
            <a:r>
              <a:rPr lang="en-US" altLang="zh-CN" sz="2800" b="1" dirty="0" smtClean="0">
                <a:solidFill>
                  <a:schemeClr val="accent6">
                    <a:lumMod val="50000"/>
                  </a:schemeClr>
                </a:solidFill>
                <a:sym typeface="Wingdings" panose="05000000000000000000" pitchFamily="2" charset="2"/>
              </a:rPr>
              <a:t>            </a:t>
            </a:r>
            <a:r>
              <a:rPr lang="zh-CN" altLang="en-US" sz="2800" b="1" dirty="0" smtClean="0">
                <a:solidFill>
                  <a:schemeClr val="accent6">
                    <a:lumMod val="50000"/>
                  </a:schemeClr>
                </a:solidFill>
                <a:sym typeface="Wingdings" panose="05000000000000000000" pitchFamily="2" charset="2"/>
              </a:rPr>
              <a:t>（</a:t>
            </a:r>
            <a:r>
              <a:rPr lang="en-US" altLang="zh-CN" sz="2800" b="1" dirty="0" smtClean="0">
                <a:solidFill>
                  <a:schemeClr val="accent6">
                    <a:lumMod val="50000"/>
                  </a:schemeClr>
                </a:solidFill>
                <a:sym typeface="Wingdings" panose="05000000000000000000" pitchFamily="2" charset="2"/>
              </a:rPr>
              <a:t>2</a:t>
            </a:r>
            <a:r>
              <a:rPr lang="zh-CN" altLang="en-US" sz="2800" b="1" dirty="0" smtClean="0">
                <a:solidFill>
                  <a:schemeClr val="accent6">
                    <a:lumMod val="50000"/>
                  </a:schemeClr>
                </a:solidFill>
                <a:sym typeface="Wingdings" panose="05000000000000000000" pitchFamily="2" charset="2"/>
              </a:rPr>
              <a:t>）害人害己；</a:t>
            </a:r>
            <a:endParaRPr lang="en-US" altLang="zh-CN" sz="2800" b="1" dirty="0" smtClean="0">
              <a:solidFill>
                <a:schemeClr val="accent6">
                  <a:lumMod val="50000"/>
                </a:schemeClr>
              </a:solidFill>
              <a:sym typeface="Wingdings" panose="05000000000000000000" pitchFamily="2" charset="2"/>
            </a:endParaRPr>
          </a:p>
          <a:p>
            <a:r>
              <a:rPr lang="en-US" altLang="zh-CN" sz="2800" b="1" dirty="0">
                <a:solidFill>
                  <a:schemeClr val="accent6">
                    <a:lumMod val="50000"/>
                  </a:schemeClr>
                </a:solidFill>
                <a:sym typeface="Wingdings" panose="05000000000000000000" pitchFamily="2" charset="2"/>
              </a:rPr>
              <a:t> </a:t>
            </a:r>
            <a:r>
              <a:rPr lang="en-US" altLang="zh-CN" sz="2800" b="1" dirty="0" smtClean="0">
                <a:solidFill>
                  <a:schemeClr val="accent6">
                    <a:lumMod val="50000"/>
                  </a:schemeClr>
                </a:solidFill>
                <a:sym typeface="Wingdings" panose="05000000000000000000" pitchFamily="2" charset="2"/>
              </a:rPr>
              <a:t>            </a:t>
            </a:r>
            <a:r>
              <a:rPr lang="zh-CN" altLang="en-US" sz="2800" b="1" dirty="0" smtClean="0">
                <a:solidFill>
                  <a:schemeClr val="accent6">
                    <a:lumMod val="50000"/>
                  </a:schemeClr>
                </a:solidFill>
                <a:sym typeface="Wingdings" panose="05000000000000000000" pitchFamily="2" charset="2"/>
              </a:rPr>
              <a:t>（</a:t>
            </a:r>
            <a:r>
              <a:rPr lang="en-US" altLang="zh-CN" sz="2800" b="1" dirty="0" smtClean="0">
                <a:solidFill>
                  <a:schemeClr val="accent6">
                    <a:lumMod val="50000"/>
                  </a:schemeClr>
                </a:solidFill>
                <a:sym typeface="Wingdings" panose="05000000000000000000" pitchFamily="2" charset="2"/>
              </a:rPr>
              <a:t>3</a:t>
            </a:r>
            <a:r>
              <a:rPr lang="zh-CN" altLang="en-US" sz="2800" b="1" dirty="0" smtClean="0">
                <a:solidFill>
                  <a:schemeClr val="accent6">
                    <a:lumMod val="50000"/>
                  </a:schemeClr>
                </a:solidFill>
                <a:sym typeface="Wingdings" panose="05000000000000000000" pitchFamily="2" charset="2"/>
              </a:rPr>
              <a:t>）不能享受到真正的内心快乐。</a:t>
            </a:r>
            <a:endParaRPr lang="zh-CN" altLang="en-US" sz="2800" b="1" dirty="0">
              <a:solidFill>
                <a:schemeClr val="accent6">
                  <a:lumMod val="50000"/>
                </a:schemeClr>
              </a:solidFill>
            </a:endParaRPr>
          </a:p>
        </p:txBody>
      </p:sp>
    </p:spTree>
    <p:extLst>
      <p:ext uri="{BB962C8B-B14F-4D97-AF65-F5344CB8AC3E}">
        <p14:creationId xmlns:p14="http://schemas.microsoft.com/office/powerpoint/2010/main" val="171219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p:cTn id="13"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15" dur="500"/>
                                        <p:tgtEl>
                                          <p:spTgt spid="2">
                                            <p:txEl>
                                              <p:pRg st="3" end="3"/>
                                            </p:txEl>
                                          </p:spTgt>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p:cTn id="18"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19"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20" dur="500"/>
                                        <p:tgtEl>
                                          <p:spTgt spid="2">
                                            <p:txEl>
                                              <p:pRg st="4" end="4"/>
                                            </p:txEl>
                                          </p:spTgt>
                                        </p:tgtEl>
                                      </p:cBhvr>
                                    </p:animEffect>
                                  </p:childTnLst>
                                </p:cTn>
                              </p:par>
                              <p:par>
                                <p:cTn id="21" presetID="53" presetClass="entr" presetSubtype="16"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p:cTn id="23"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24"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25" dur="500"/>
                                        <p:tgtEl>
                                          <p:spTgt spid="2">
                                            <p:txEl>
                                              <p:pRg st="5" end="5"/>
                                            </p:txEl>
                                          </p:spTgt>
                                        </p:tgtEl>
                                      </p:cBhvr>
                                    </p:animEffect>
                                  </p:childTnLst>
                                </p:cTn>
                              </p:par>
                              <p:par>
                                <p:cTn id="26" presetID="53" presetClass="entr" presetSubtype="16" fill="hold"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 calcmode="lin" valueType="num">
                                      <p:cBhvr>
                                        <p:cTn id="28"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30" dur="500"/>
                                        <p:tgtEl>
                                          <p:spTgt spid="2">
                                            <p:txEl>
                                              <p:pRg st="6" end="6"/>
                                            </p:txEl>
                                          </p:spTgt>
                                        </p:tgtEl>
                                      </p:cBhvr>
                                    </p:animEffect>
                                  </p:childTnLst>
                                </p:cTn>
                              </p:par>
                              <p:par>
                                <p:cTn id="31" presetID="53" presetClass="entr" presetSubtype="16" fill="hold"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 calcmode="lin" valueType="num">
                                      <p:cBhvr>
                                        <p:cTn id="33"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34" dur="500" fill="hold"/>
                                        <p:tgtEl>
                                          <p:spTgt spid="2">
                                            <p:txEl>
                                              <p:pRg st="7" end="7"/>
                                            </p:txEl>
                                          </p:spTgt>
                                        </p:tgtEl>
                                        <p:attrNameLst>
                                          <p:attrName>ppt_h</p:attrName>
                                        </p:attrNameLst>
                                      </p:cBhvr>
                                      <p:tavLst>
                                        <p:tav tm="0">
                                          <p:val>
                                            <p:fltVal val="0"/>
                                          </p:val>
                                        </p:tav>
                                        <p:tav tm="100000">
                                          <p:val>
                                            <p:strVal val="#ppt_h"/>
                                          </p:val>
                                        </p:tav>
                                      </p:tavLst>
                                    </p:anim>
                                    <p:animEffect transition="in" filter="fade">
                                      <p:cBhvr>
                                        <p:cTn id="35" dur="500"/>
                                        <p:tgtEl>
                                          <p:spTgt spid="2">
                                            <p:txEl>
                                              <p:pRg st="7" end="7"/>
                                            </p:txEl>
                                          </p:spTgt>
                                        </p:tgtEl>
                                      </p:cBhvr>
                                    </p:animEffect>
                                  </p:childTnLst>
                                </p:cTn>
                              </p:par>
                              <p:par>
                                <p:cTn id="36" presetID="53" presetClass="entr" presetSubtype="16" fill="hold" nodeType="withEffect">
                                  <p:stCondLst>
                                    <p:cond delay="0"/>
                                  </p:stCondLst>
                                  <p:childTnLst>
                                    <p:set>
                                      <p:cBhvr>
                                        <p:cTn id="37" dur="1" fill="hold">
                                          <p:stCondLst>
                                            <p:cond delay="0"/>
                                          </p:stCondLst>
                                        </p:cTn>
                                        <p:tgtEl>
                                          <p:spTgt spid="2">
                                            <p:txEl>
                                              <p:pRg st="8" end="8"/>
                                            </p:txEl>
                                          </p:spTgt>
                                        </p:tgtEl>
                                        <p:attrNameLst>
                                          <p:attrName>style.visibility</p:attrName>
                                        </p:attrNameLst>
                                      </p:cBhvr>
                                      <p:to>
                                        <p:strVal val="visible"/>
                                      </p:to>
                                    </p:set>
                                    <p:anim calcmode="lin" valueType="num">
                                      <p:cBhvr>
                                        <p:cTn id="38"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39" dur="500" fill="hold"/>
                                        <p:tgtEl>
                                          <p:spTgt spid="2">
                                            <p:txEl>
                                              <p:pRg st="8" end="8"/>
                                            </p:txEl>
                                          </p:spTgt>
                                        </p:tgtEl>
                                        <p:attrNameLst>
                                          <p:attrName>ppt_h</p:attrName>
                                        </p:attrNameLst>
                                      </p:cBhvr>
                                      <p:tavLst>
                                        <p:tav tm="0">
                                          <p:val>
                                            <p:fltVal val="0"/>
                                          </p:val>
                                        </p:tav>
                                        <p:tav tm="100000">
                                          <p:val>
                                            <p:strVal val="#ppt_h"/>
                                          </p:val>
                                        </p:tav>
                                      </p:tavLst>
                                    </p:anim>
                                    <p:animEffect transition="in" filter="fade">
                                      <p:cBhvr>
                                        <p:cTn id="40" dur="500"/>
                                        <p:tgtEl>
                                          <p:spTgt spid="2">
                                            <p:txEl>
                                              <p:pRg st="8" end="8"/>
                                            </p:txEl>
                                          </p:spTgt>
                                        </p:tgtEl>
                                      </p:cBhvr>
                                    </p:animEffect>
                                  </p:childTnLst>
                                </p:cTn>
                              </p:par>
                              <p:par>
                                <p:cTn id="41" presetID="53" presetClass="entr" presetSubtype="16" fill="hold" nodeType="with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p:cTn id="43"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2">
                                            <p:txEl>
                                              <p:pRg st="9" end="9"/>
                                            </p:txEl>
                                          </p:spTgt>
                                        </p:tgtEl>
                                        <p:attrNameLst>
                                          <p:attrName>ppt_h</p:attrName>
                                        </p:attrNameLst>
                                      </p:cBhvr>
                                      <p:tavLst>
                                        <p:tav tm="0">
                                          <p:val>
                                            <p:fltVal val="0"/>
                                          </p:val>
                                        </p:tav>
                                        <p:tav tm="100000">
                                          <p:val>
                                            <p:strVal val="#ppt_h"/>
                                          </p:val>
                                        </p:tav>
                                      </p:tavLst>
                                    </p:anim>
                                    <p:animEffect transition="in" filter="fade">
                                      <p:cBhvr>
                                        <p:cTn id="45"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495" y="60067"/>
            <a:ext cx="175240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总结</a:t>
            </a:r>
            <a:endParaRPr lang="zh-CN" alt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TextBox 4"/>
          <p:cNvSpPr txBox="1"/>
          <p:nvPr/>
        </p:nvSpPr>
        <p:spPr>
          <a:xfrm>
            <a:off x="-119495" y="3263897"/>
            <a:ext cx="2016224" cy="523220"/>
          </a:xfrm>
          <a:prstGeom prst="rect">
            <a:avLst/>
          </a:prstGeom>
          <a:noFill/>
        </p:spPr>
        <p:txBody>
          <a:bodyPr wrap="square" rtlCol="0">
            <a:spAutoFit/>
          </a:bodyPr>
          <a:lstStyle/>
          <a:p>
            <a:r>
              <a:rPr lang="zh-CN" altLang="en-US" sz="2800" b="1" dirty="0" smtClean="0">
                <a:solidFill>
                  <a:srgbClr val="002060"/>
                </a:solidFill>
              </a:rPr>
              <a:t>平等友善</a:t>
            </a:r>
            <a:endParaRPr lang="zh-CN" altLang="en-US" sz="2800" b="1" dirty="0">
              <a:solidFill>
                <a:srgbClr val="002060"/>
              </a:solidFill>
            </a:endParaRPr>
          </a:p>
        </p:txBody>
      </p:sp>
      <p:sp>
        <p:nvSpPr>
          <p:cNvPr id="6" name="左大括号 5"/>
          <p:cNvSpPr/>
          <p:nvPr/>
        </p:nvSpPr>
        <p:spPr>
          <a:xfrm>
            <a:off x="1424109" y="828998"/>
            <a:ext cx="350690" cy="5618019"/>
          </a:xfrm>
          <a:prstGeom prst="leftBrace">
            <a:avLst/>
          </a:prstGeom>
          <a:ln w="76200"/>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7" name="TextBox 6"/>
          <p:cNvSpPr txBox="1"/>
          <p:nvPr/>
        </p:nvSpPr>
        <p:spPr>
          <a:xfrm>
            <a:off x="1546039" y="805620"/>
            <a:ext cx="2952328" cy="830997"/>
          </a:xfrm>
          <a:prstGeom prst="rect">
            <a:avLst/>
          </a:prstGeom>
          <a:noFill/>
        </p:spPr>
        <p:txBody>
          <a:bodyPr wrap="square" rtlCol="0">
            <a:spAutoFit/>
          </a:bodyPr>
          <a:lstStyle/>
          <a:p>
            <a:r>
              <a:rPr lang="zh-CN" altLang="en-US" sz="2400" dirty="0" smtClean="0"/>
              <a:t>一、人格平等</a:t>
            </a:r>
            <a:endParaRPr lang="en-US" altLang="zh-CN" sz="2400" dirty="0" smtClean="0"/>
          </a:p>
          <a:p>
            <a:r>
              <a:rPr lang="en-US" altLang="zh-CN" sz="2400" dirty="0"/>
              <a:t> </a:t>
            </a:r>
            <a:r>
              <a:rPr lang="en-US" altLang="zh-CN" sz="2400" dirty="0" smtClean="0"/>
              <a:t>        </a:t>
            </a:r>
            <a:r>
              <a:rPr lang="zh-CN" altLang="en-US" sz="2400" dirty="0" smtClean="0"/>
              <a:t>相互尊重</a:t>
            </a:r>
            <a:endParaRPr lang="zh-CN" altLang="en-US" sz="2400" dirty="0"/>
          </a:p>
        </p:txBody>
      </p:sp>
      <p:sp>
        <p:nvSpPr>
          <p:cNvPr id="8" name="TextBox 7"/>
          <p:cNvSpPr txBox="1"/>
          <p:nvPr/>
        </p:nvSpPr>
        <p:spPr>
          <a:xfrm>
            <a:off x="1588050" y="5462981"/>
            <a:ext cx="2952328" cy="830997"/>
          </a:xfrm>
          <a:prstGeom prst="rect">
            <a:avLst/>
          </a:prstGeom>
          <a:noFill/>
        </p:spPr>
        <p:txBody>
          <a:bodyPr wrap="square" rtlCol="0">
            <a:spAutoFit/>
          </a:bodyPr>
          <a:lstStyle/>
          <a:p>
            <a:r>
              <a:rPr lang="zh-CN" altLang="en-US" sz="2400" dirty="0" smtClean="0"/>
              <a:t>三、与人为善</a:t>
            </a:r>
            <a:endParaRPr lang="en-US" altLang="zh-CN" sz="2400" dirty="0" smtClean="0"/>
          </a:p>
          <a:p>
            <a:r>
              <a:rPr lang="en-US" altLang="zh-CN" sz="2400" dirty="0"/>
              <a:t> </a:t>
            </a:r>
            <a:r>
              <a:rPr lang="en-US" altLang="zh-CN" sz="2400" dirty="0" smtClean="0"/>
              <a:t>        </a:t>
            </a:r>
            <a:r>
              <a:rPr lang="zh-CN" altLang="en-US" sz="2400" dirty="0" smtClean="0"/>
              <a:t>将心比心</a:t>
            </a:r>
            <a:endParaRPr lang="zh-CN" altLang="en-US" sz="2400" dirty="0"/>
          </a:p>
        </p:txBody>
      </p:sp>
      <p:sp>
        <p:nvSpPr>
          <p:cNvPr id="9" name="TextBox 8"/>
          <p:cNvSpPr txBox="1"/>
          <p:nvPr/>
        </p:nvSpPr>
        <p:spPr>
          <a:xfrm>
            <a:off x="1546039" y="3072063"/>
            <a:ext cx="2952328" cy="830997"/>
          </a:xfrm>
          <a:prstGeom prst="rect">
            <a:avLst/>
          </a:prstGeom>
          <a:noFill/>
        </p:spPr>
        <p:txBody>
          <a:bodyPr wrap="square" rtlCol="0">
            <a:spAutoFit/>
          </a:bodyPr>
          <a:lstStyle/>
          <a:p>
            <a:r>
              <a:rPr lang="zh-CN" altLang="en-US" sz="2400" dirty="0" smtClean="0"/>
              <a:t>二、消除歧视</a:t>
            </a:r>
            <a:endParaRPr lang="en-US" altLang="zh-CN" sz="2400" dirty="0" smtClean="0"/>
          </a:p>
          <a:p>
            <a:r>
              <a:rPr lang="en-US" altLang="zh-CN" sz="2400" dirty="0"/>
              <a:t> </a:t>
            </a:r>
            <a:r>
              <a:rPr lang="en-US" altLang="zh-CN" sz="2400" dirty="0" smtClean="0"/>
              <a:t>        </a:t>
            </a:r>
            <a:r>
              <a:rPr lang="zh-CN" altLang="en-US" sz="2400" dirty="0" smtClean="0"/>
              <a:t>平等待人</a:t>
            </a:r>
            <a:endParaRPr lang="zh-CN" altLang="en-US" sz="2400" dirty="0"/>
          </a:p>
        </p:txBody>
      </p:sp>
      <p:sp>
        <p:nvSpPr>
          <p:cNvPr id="10" name="左大括号 9"/>
          <p:cNvSpPr/>
          <p:nvPr/>
        </p:nvSpPr>
        <p:spPr>
          <a:xfrm>
            <a:off x="3609855" y="350406"/>
            <a:ext cx="90025" cy="1196260"/>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11" name="左大括号 10"/>
          <p:cNvSpPr/>
          <p:nvPr/>
        </p:nvSpPr>
        <p:spPr>
          <a:xfrm>
            <a:off x="3587930" y="1776489"/>
            <a:ext cx="72008" cy="2218785"/>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12" name="左大括号 11"/>
          <p:cNvSpPr/>
          <p:nvPr/>
        </p:nvSpPr>
        <p:spPr>
          <a:xfrm>
            <a:off x="3559730" y="4603968"/>
            <a:ext cx="128409" cy="1983180"/>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13" name="TextBox 12"/>
          <p:cNvSpPr txBox="1"/>
          <p:nvPr/>
        </p:nvSpPr>
        <p:spPr>
          <a:xfrm>
            <a:off x="3778606" y="240301"/>
            <a:ext cx="4032448" cy="400110"/>
          </a:xfrm>
          <a:prstGeom prst="rect">
            <a:avLst/>
          </a:prstGeom>
          <a:noFill/>
        </p:spPr>
        <p:txBody>
          <a:bodyPr wrap="square" rtlCol="0">
            <a:spAutoFit/>
          </a:bodyPr>
          <a:lstStyle/>
          <a:p>
            <a:r>
              <a:rPr lang="en-US" altLang="zh-CN" sz="2000" b="1" dirty="0" smtClean="0">
                <a:solidFill>
                  <a:srgbClr val="FF0000"/>
                </a:solidFill>
              </a:rPr>
              <a:t>1</a:t>
            </a:r>
            <a:r>
              <a:rPr lang="zh-CN" altLang="en-US" sz="2000" b="1" dirty="0" smtClean="0">
                <a:solidFill>
                  <a:srgbClr val="FF0000"/>
                </a:solidFill>
              </a:rPr>
              <a:t>、每个人都有天赋平等的人格</a:t>
            </a:r>
            <a:endParaRPr lang="zh-CN" altLang="en-US" sz="2000" b="1" dirty="0">
              <a:solidFill>
                <a:srgbClr val="FF0000"/>
              </a:solidFill>
            </a:endParaRPr>
          </a:p>
        </p:txBody>
      </p:sp>
      <p:sp>
        <p:nvSpPr>
          <p:cNvPr id="14" name="TextBox 13"/>
          <p:cNvSpPr txBox="1"/>
          <p:nvPr/>
        </p:nvSpPr>
        <p:spPr>
          <a:xfrm>
            <a:off x="3778606" y="748481"/>
            <a:ext cx="4785466" cy="400110"/>
          </a:xfrm>
          <a:prstGeom prst="rect">
            <a:avLst/>
          </a:prstGeom>
          <a:noFill/>
        </p:spPr>
        <p:txBody>
          <a:bodyPr wrap="square" rtlCol="0">
            <a:spAutoFit/>
          </a:bodyPr>
          <a:lstStyle/>
          <a:p>
            <a:r>
              <a:rPr lang="en-US" altLang="zh-CN" sz="2000" b="1" dirty="0" smtClean="0">
                <a:solidFill>
                  <a:srgbClr val="FF0000"/>
                </a:solidFill>
              </a:rPr>
              <a:t>2</a:t>
            </a:r>
            <a:r>
              <a:rPr lang="zh-CN" altLang="en-US" sz="2000" b="1" dirty="0" smtClean="0">
                <a:solidFill>
                  <a:srgbClr val="FF0000"/>
                </a:solidFill>
              </a:rPr>
              <a:t>、平等是人类社会长期追求的美好理想</a:t>
            </a:r>
            <a:endParaRPr lang="zh-CN" altLang="en-US" sz="2000" b="1" dirty="0">
              <a:solidFill>
                <a:srgbClr val="FF0000"/>
              </a:solidFill>
            </a:endParaRPr>
          </a:p>
        </p:txBody>
      </p:sp>
      <p:sp>
        <p:nvSpPr>
          <p:cNvPr id="15" name="TextBox 14"/>
          <p:cNvSpPr txBox="1"/>
          <p:nvPr/>
        </p:nvSpPr>
        <p:spPr>
          <a:xfrm>
            <a:off x="3806273" y="1236507"/>
            <a:ext cx="4125182" cy="400110"/>
          </a:xfrm>
          <a:prstGeom prst="rect">
            <a:avLst/>
          </a:prstGeom>
          <a:noFill/>
        </p:spPr>
        <p:txBody>
          <a:bodyPr wrap="square" rtlCol="0">
            <a:spAutoFit/>
          </a:bodyPr>
          <a:lstStyle/>
          <a:p>
            <a:r>
              <a:rPr lang="en-US" altLang="zh-CN" sz="2000" b="1" dirty="0" smtClean="0">
                <a:solidFill>
                  <a:srgbClr val="FF0000"/>
                </a:solidFill>
              </a:rPr>
              <a:t>3</a:t>
            </a:r>
            <a:r>
              <a:rPr lang="zh-CN" altLang="en-US" sz="2000" b="1" dirty="0" smtClean="0">
                <a:solidFill>
                  <a:srgbClr val="FF0000"/>
                </a:solidFill>
              </a:rPr>
              <a:t>、平等待人是现代人的基本素质</a:t>
            </a:r>
            <a:endParaRPr lang="zh-CN" altLang="en-US" sz="2000" b="1" dirty="0">
              <a:solidFill>
                <a:srgbClr val="FF0000"/>
              </a:solidFill>
            </a:endParaRPr>
          </a:p>
        </p:txBody>
      </p:sp>
      <p:sp>
        <p:nvSpPr>
          <p:cNvPr id="16" name="TextBox 15"/>
          <p:cNvSpPr txBox="1"/>
          <p:nvPr/>
        </p:nvSpPr>
        <p:spPr>
          <a:xfrm>
            <a:off x="3717836" y="1797046"/>
            <a:ext cx="4895238" cy="1015663"/>
          </a:xfrm>
          <a:prstGeom prst="rect">
            <a:avLst/>
          </a:prstGeom>
          <a:noFill/>
        </p:spPr>
        <p:txBody>
          <a:bodyPr wrap="square" rtlCol="0">
            <a:spAutoFit/>
          </a:bodyPr>
          <a:lstStyle/>
          <a:p>
            <a:r>
              <a:rPr lang="en-US" altLang="zh-CN" sz="2000" dirty="0" smtClean="0"/>
              <a:t>1</a:t>
            </a:r>
            <a:r>
              <a:rPr lang="zh-CN" altLang="en-US" sz="2000" dirty="0" smtClean="0"/>
              <a:t>、平等待人的表现：与他人相处时无论对方的天赋、出身、贫富、职务如何，都本着真诚、尊重、友善、礼貌的态度相待。</a:t>
            </a:r>
            <a:endParaRPr lang="zh-CN" altLang="en-US" sz="2000" dirty="0"/>
          </a:p>
        </p:txBody>
      </p:sp>
      <p:sp>
        <p:nvSpPr>
          <p:cNvPr id="17" name="TextBox 16"/>
          <p:cNvSpPr txBox="1"/>
          <p:nvPr/>
        </p:nvSpPr>
        <p:spPr>
          <a:xfrm>
            <a:off x="3584899" y="3479178"/>
            <a:ext cx="2131007" cy="400110"/>
          </a:xfrm>
          <a:prstGeom prst="rect">
            <a:avLst/>
          </a:prstGeom>
          <a:noFill/>
        </p:spPr>
        <p:txBody>
          <a:bodyPr wrap="square" rtlCol="0">
            <a:spAutoFit/>
          </a:bodyPr>
          <a:lstStyle/>
          <a:p>
            <a:r>
              <a:rPr lang="en-US" altLang="zh-CN" sz="2000" b="1" dirty="0" smtClean="0">
                <a:solidFill>
                  <a:srgbClr val="FF0000"/>
                </a:solidFill>
              </a:rPr>
              <a:t>2</a:t>
            </a:r>
            <a:r>
              <a:rPr lang="zh-CN" altLang="en-US" sz="2000" b="1" dirty="0" smtClean="0">
                <a:solidFill>
                  <a:srgbClr val="FF0000"/>
                </a:solidFill>
              </a:rPr>
              <a:t>、如何平等待人</a:t>
            </a:r>
            <a:endParaRPr lang="zh-CN" altLang="en-US" sz="2000" b="1" dirty="0">
              <a:solidFill>
                <a:srgbClr val="FF0000"/>
              </a:solidFill>
            </a:endParaRPr>
          </a:p>
        </p:txBody>
      </p:sp>
      <p:sp>
        <p:nvSpPr>
          <p:cNvPr id="18" name="左大括号 17"/>
          <p:cNvSpPr/>
          <p:nvPr/>
        </p:nvSpPr>
        <p:spPr>
          <a:xfrm>
            <a:off x="5607114" y="2869805"/>
            <a:ext cx="45719" cy="1125470"/>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sp>
        <p:nvSpPr>
          <p:cNvPr id="19" name="TextBox 18"/>
          <p:cNvSpPr txBox="1"/>
          <p:nvPr/>
        </p:nvSpPr>
        <p:spPr>
          <a:xfrm>
            <a:off x="5465547" y="2812709"/>
            <a:ext cx="3992640" cy="400110"/>
          </a:xfrm>
          <a:prstGeom prst="rect">
            <a:avLst/>
          </a:prstGeom>
          <a:noFill/>
        </p:spPr>
        <p:txBody>
          <a:bodyPr wrap="square" rtlCol="0">
            <a:spAutoFit/>
          </a:bodyPr>
          <a:lstStyle/>
          <a:p>
            <a:r>
              <a:rPr lang="zh-CN" altLang="en-US" sz="2000" dirty="0" smtClean="0">
                <a:solidFill>
                  <a:srgbClr val="FF0000"/>
                </a:solidFill>
              </a:rPr>
              <a:t> （</a:t>
            </a:r>
            <a:r>
              <a:rPr lang="en-US" altLang="zh-CN" sz="2000" dirty="0" smtClean="0">
                <a:solidFill>
                  <a:srgbClr val="FF0000"/>
                </a:solidFill>
              </a:rPr>
              <a:t>1</a:t>
            </a:r>
            <a:r>
              <a:rPr lang="zh-CN" altLang="en-US" sz="2000" dirty="0" smtClean="0">
                <a:solidFill>
                  <a:srgbClr val="FF0000"/>
                </a:solidFill>
              </a:rPr>
              <a:t>）发自内心的尊重他人人格</a:t>
            </a:r>
            <a:endParaRPr lang="zh-CN" altLang="en-US" sz="2000" dirty="0">
              <a:solidFill>
                <a:srgbClr val="FF0000"/>
              </a:solidFill>
            </a:endParaRPr>
          </a:p>
        </p:txBody>
      </p:sp>
      <p:sp>
        <p:nvSpPr>
          <p:cNvPr id="20" name="TextBox 19"/>
          <p:cNvSpPr txBox="1"/>
          <p:nvPr/>
        </p:nvSpPr>
        <p:spPr>
          <a:xfrm>
            <a:off x="5532341" y="3289286"/>
            <a:ext cx="3257986" cy="400110"/>
          </a:xfrm>
          <a:prstGeom prst="rect">
            <a:avLst/>
          </a:prstGeom>
          <a:noFill/>
        </p:spPr>
        <p:txBody>
          <a:bodyPr wrap="square" rtlCol="0">
            <a:spAutoFit/>
          </a:bodyPr>
          <a:lstStyle/>
          <a:p>
            <a:r>
              <a:rPr lang="zh-CN" altLang="en-US" sz="2000" dirty="0" smtClean="0">
                <a:solidFill>
                  <a:srgbClr val="FF0000"/>
                </a:solidFill>
              </a:rPr>
              <a:t>（</a:t>
            </a:r>
            <a:r>
              <a:rPr lang="en-US" altLang="zh-CN" sz="2000" dirty="0">
                <a:solidFill>
                  <a:srgbClr val="FF0000"/>
                </a:solidFill>
              </a:rPr>
              <a:t>2</a:t>
            </a:r>
            <a:r>
              <a:rPr lang="zh-CN" altLang="en-US" sz="2000" dirty="0" smtClean="0">
                <a:solidFill>
                  <a:srgbClr val="FF0000"/>
                </a:solidFill>
              </a:rPr>
              <a:t>）要求实事求是的态度</a:t>
            </a:r>
            <a:endParaRPr lang="zh-CN" altLang="en-US" sz="2000" dirty="0">
              <a:solidFill>
                <a:srgbClr val="FF0000"/>
              </a:solidFill>
            </a:endParaRPr>
          </a:p>
        </p:txBody>
      </p:sp>
      <p:sp>
        <p:nvSpPr>
          <p:cNvPr id="21" name="TextBox 20"/>
          <p:cNvSpPr txBox="1"/>
          <p:nvPr/>
        </p:nvSpPr>
        <p:spPr>
          <a:xfrm>
            <a:off x="5532341" y="3703005"/>
            <a:ext cx="2824225" cy="400110"/>
          </a:xfrm>
          <a:prstGeom prst="rect">
            <a:avLst/>
          </a:prstGeom>
          <a:noFill/>
        </p:spPr>
        <p:txBody>
          <a:bodyPr wrap="square" rtlCol="0">
            <a:spAutoFit/>
          </a:bodyPr>
          <a:lstStyle/>
          <a:p>
            <a:r>
              <a:rPr lang="zh-CN" altLang="en-US" sz="2000" dirty="0" smtClean="0">
                <a:solidFill>
                  <a:srgbClr val="FF0000"/>
                </a:solidFill>
              </a:rPr>
              <a:t>（</a:t>
            </a:r>
            <a:r>
              <a:rPr lang="en-US" altLang="zh-CN" sz="2000" dirty="0" smtClean="0">
                <a:solidFill>
                  <a:srgbClr val="FF0000"/>
                </a:solidFill>
              </a:rPr>
              <a:t>3</a:t>
            </a:r>
            <a:r>
              <a:rPr lang="zh-CN" altLang="en-US" sz="2000" dirty="0" smtClean="0">
                <a:solidFill>
                  <a:srgbClr val="FF0000"/>
                </a:solidFill>
              </a:rPr>
              <a:t>）要摈弃陈腐观念</a:t>
            </a:r>
            <a:endParaRPr lang="zh-CN" altLang="en-US" sz="2000" dirty="0">
              <a:solidFill>
                <a:srgbClr val="FF0000"/>
              </a:solidFill>
            </a:endParaRPr>
          </a:p>
        </p:txBody>
      </p:sp>
      <p:sp>
        <p:nvSpPr>
          <p:cNvPr id="22" name="TextBox 21"/>
          <p:cNvSpPr txBox="1"/>
          <p:nvPr/>
        </p:nvSpPr>
        <p:spPr>
          <a:xfrm>
            <a:off x="3686070" y="4345283"/>
            <a:ext cx="5457929" cy="707886"/>
          </a:xfrm>
          <a:prstGeom prst="rect">
            <a:avLst/>
          </a:prstGeom>
          <a:noFill/>
        </p:spPr>
        <p:txBody>
          <a:bodyPr wrap="square" rtlCol="0">
            <a:spAutoFit/>
          </a:bodyPr>
          <a:lstStyle/>
          <a:p>
            <a:r>
              <a:rPr lang="en-US" altLang="zh-CN" sz="2000" b="1" dirty="0" smtClean="0">
                <a:solidFill>
                  <a:srgbClr val="FF0000"/>
                </a:solidFill>
              </a:rPr>
              <a:t>1</a:t>
            </a:r>
            <a:r>
              <a:rPr lang="zh-CN" altLang="en-US" sz="2000" b="1" dirty="0" smtClean="0">
                <a:solidFill>
                  <a:srgbClr val="FF0000"/>
                </a:solidFill>
              </a:rPr>
              <a:t>、将心比心的含义</a:t>
            </a:r>
            <a:r>
              <a:rPr lang="en-US" altLang="zh-CN" sz="2000" dirty="0" smtClean="0"/>
              <a:t>—</a:t>
            </a:r>
            <a:r>
              <a:rPr lang="zh-CN" altLang="en-US" sz="2000" dirty="0" smtClean="0"/>
              <a:t>是与人为善的思考方式和行为方式。</a:t>
            </a:r>
            <a:endParaRPr lang="zh-CN" altLang="en-US" sz="2000" dirty="0"/>
          </a:p>
        </p:txBody>
      </p:sp>
      <p:sp>
        <p:nvSpPr>
          <p:cNvPr id="23" name="TextBox 22"/>
          <p:cNvSpPr txBox="1"/>
          <p:nvPr/>
        </p:nvSpPr>
        <p:spPr>
          <a:xfrm>
            <a:off x="3687813" y="5465668"/>
            <a:ext cx="5148572" cy="400110"/>
          </a:xfrm>
          <a:prstGeom prst="rect">
            <a:avLst/>
          </a:prstGeom>
          <a:noFill/>
        </p:spPr>
        <p:txBody>
          <a:bodyPr wrap="square" rtlCol="0">
            <a:spAutoFit/>
          </a:bodyPr>
          <a:lstStyle/>
          <a:p>
            <a:r>
              <a:rPr lang="en-US" altLang="zh-CN" sz="2000" b="1" dirty="0">
                <a:solidFill>
                  <a:srgbClr val="FF0000"/>
                </a:solidFill>
              </a:rPr>
              <a:t>2</a:t>
            </a:r>
            <a:r>
              <a:rPr lang="zh-CN" altLang="en-US" sz="2000" b="1" dirty="0" smtClean="0">
                <a:solidFill>
                  <a:srgbClr val="FF0000"/>
                </a:solidFill>
              </a:rPr>
              <a:t>、将心比心的表现</a:t>
            </a:r>
            <a:endParaRPr lang="zh-CN" altLang="en-US" sz="2000" b="1" dirty="0">
              <a:solidFill>
                <a:srgbClr val="FF0000"/>
              </a:solidFill>
            </a:endParaRPr>
          </a:p>
        </p:txBody>
      </p:sp>
      <p:sp>
        <p:nvSpPr>
          <p:cNvPr id="24" name="左大括号 23"/>
          <p:cNvSpPr/>
          <p:nvPr/>
        </p:nvSpPr>
        <p:spPr>
          <a:xfrm>
            <a:off x="5965967" y="4951333"/>
            <a:ext cx="45719" cy="1069359"/>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sp>
        <p:nvSpPr>
          <p:cNvPr id="25" name="TextBox 24"/>
          <p:cNvSpPr txBox="1"/>
          <p:nvPr/>
        </p:nvSpPr>
        <p:spPr>
          <a:xfrm>
            <a:off x="6012160" y="4853114"/>
            <a:ext cx="2824225" cy="400110"/>
          </a:xfrm>
          <a:prstGeom prst="rect">
            <a:avLst/>
          </a:prstGeom>
          <a:noFill/>
        </p:spPr>
        <p:txBody>
          <a:bodyPr wrap="square" rtlCol="0">
            <a:spAutoFit/>
          </a:bodyPr>
          <a:lstStyle/>
          <a:p>
            <a:r>
              <a:rPr lang="zh-CN" altLang="en-US" sz="2000" dirty="0" smtClean="0">
                <a:solidFill>
                  <a:srgbClr val="FF0000"/>
                </a:solidFill>
              </a:rPr>
              <a:t>（</a:t>
            </a:r>
            <a:r>
              <a:rPr lang="en-US" altLang="zh-CN" sz="2000" dirty="0" smtClean="0">
                <a:solidFill>
                  <a:srgbClr val="FF0000"/>
                </a:solidFill>
              </a:rPr>
              <a:t>1</a:t>
            </a:r>
            <a:r>
              <a:rPr lang="zh-CN" altLang="en-US" sz="2000" dirty="0" smtClean="0">
                <a:solidFill>
                  <a:srgbClr val="FF0000"/>
                </a:solidFill>
              </a:rPr>
              <a:t>）急人所难</a:t>
            </a:r>
            <a:endParaRPr lang="zh-CN" altLang="en-US" sz="2000" dirty="0">
              <a:solidFill>
                <a:srgbClr val="FF0000"/>
              </a:solidFill>
            </a:endParaRPr>
          </a:p>
        </p:txBody>
      </p:sp>
      <p:sp>
        <p:nvSpPr>
          <p:cNvPr id="26" name="TextBox 25"/>
          <p:cNvSpPr txBox="1"/>
          <p:nvPr/>
        </p:nvSpPr>
        <p:spPr>
          <a:xfrm>
            <a:off x="5966102" y="5253224"/>
            <a:ext cx="2824225" cy="400110"/>
          </a:xfrm>
          <a:prstGeom prst="rect">
            <a:avLst/>
          </a:prstGeom>
          <a:noFill/>
        </p:spPr>
        <p:txBody>
          <a:bodyPr wrap="square" rtlCol="0">
            <a:spAutoFit/>
          </a:bodyPr>
          <a:lstStyle/>
          <a:p>
            <a:r>
              <a:rPr lang="zh-CN" altLang="en-US" sz="2000" dirty="0" smtClean="0"/>
              <a:t> </a:t>
            </a:r>
            <a:r>
              <a:rPr lang="zh-CN" altLang="en-US" sz="2000" dirty="0" smtClean="0">
                <a:solidFill>
                  <a:srgbClr val="FF0000"/>
                </a:solidFill>
              </a:rPr>
              <a:t>（</a:t>
            </a:r>
            <a:r>
              <a:rPr lang="en-US" altLang="zh-CN" sz="2000" dirty="0">
                <a:solidFill>
                  <a:srgbClr val="FF0000"/>
                </a:solidFill>
              </a:rPr>
              <a:t>2</a:t>
            </a:r>
            <a:r>
              <a:rPr lang="zh-CN" altLang="en-US" sz="2000" dirty="0" smtClean="0">
                <a:solidFill>
                  <a:srgbClr val="FF0000"/>
                </a:solidFill>
              </a:rPr>
              <a:t>）成人之美</a:t>
            </a:r>
            <a:endParaRPr lang="zh-CN" altLang="en-US" sz="2000" dirty="0">
              <a:solidFill>
                <a:srgbClr val="FF0000"/>
              </a:solidFill>
            </a:endParaRPr>
          </a:p>
        </p:txBody>
      </p:sp>
      <p:sp>
        <p:nvSpPr>
          <p:cNvPr id="27" name="TextBox 26"/>
          <p:cNvSpPr txBox="1"/>
          <p:nvPr/>
        </p:nvSpPr>
        <p:spPr>
          <a:xfrm>
            <a:off x="6016969" y="5656852"/>
            <a:ext cx="2824225" cy="400110"/>
          </a:xfrm>
          <a:prstGeom prst="rect">
            <a:avLst/>
          </a:prstGeom>
          <a:noFill/>
        </p:spPr>
        <p:txBody>
          <a:bodyPr wrap="square" rtlCol="0">
            <a:spAutoFit/>
          </a:bodyPr>
          <a:lstStyle/>
          <a:p>
            <a:r>
              <a:rPr lang="zh-CN" altLang="en-US" sz="2000" dirty="0" smtClean="0">
                <a:solidFill>
                  <a:srgbClr val="FF0000"/>
                </a:solidFill>
              </a:rPr>
              <a:t>（</a:t>
            </a:r>
            <a:r>
              <a:rPr lang="en-US" altLang="zh-CN" sz="2000" dirty="0" smtClean="0">
                <a:solidFill>
                  <a:srgbClr val="FF0000"/>
                </a:solidFill>
              </a:rPr>
              <a:t>3</a:t>
            </a:r>
            <a:r>
              <a:rPr lang="zh-CN" altLang="en-US" sz="2000" dirty="0" smtClean="0">
                <a:solidFill>
                  <a:srgbClr val="FF0000"/>
                </a:solidFill>
              </a:rPr>
              <a:t>）不伤害他人</a:t>
            </a:r>
            <a:endParaRPr lang="zh-CN" altLang="en-US" sz="2000" dirty="0">
              <a:solidFill>
                <a:srgbClr val="FF0000"/>
              </a:solidFill>
            </a:endParaRPr>
          </a:p>
        </p:txBody>
      </p:sp>
      <p:sp>
        <p:nvSpPr>
          <p:cNvPr id="28" name="TextBox 27"/>
          <p:cNvSpPr txBox="1"/>
          <p:nvPr/>
        </p:nvSpPr>
        <p:spPr>
          <a:xfrm>
            <a:off x="3717867" y="6063838"/>
            <a:ext cx="4902139" cy="400110"/>
          </a:xfrm>
          <a:prstGeom prst="rect">
            <a:avLst/>
          </a:prstGeom>
          <a:noFill/>
        </p:spPr>
        <p:txBody>
          <a:bodyPr wrap="square" rtlCol="0">
            <a:spAutoFit/>
          </a:bodyPr>
          <a:lstStyle/>
          <a:p>
            <a:r>
              <a:rPr lang="en-US" altLang="zh-CN" sz="2000" dirty="0" smtClean="0"/>
              <a:t>3</a:t>
            </a:r>
            <a:r>
              <a:rPr lang="zh-CN" altLang="en-US" sz="2000" dirty="0" smtClean="0"/>
              <a:t>、与人为善的要求</a:t>
            </a:r>
            <a:r>
              <a:rPr lang="en-US" altLang="zh-CN" sz="2000" dirty="0" smtClean="0"/>
              <a:t>—</a:t>
            </a:r>
            <a:r>
              <a:rPr lang="zh-CN" altLang="en-US" sz="2000" dirty="0" smtClean="0"/>
              <a:t>摈弃伤害他人的恶习</a:t>
            </a:r>
            <a:endParaRPr lang="en-US" altLang="zh-CN" sz="2000" dirty="0" smtClean="0"/>
          </a:p>
        </p:txBody>
      </p:sp>
      <p:sp>
        <p:nvSpPr>
          <p:cNvPr id="29" name="TextBox 28"/>
          <p:cNvSpPr txBox="1"/>
          <p:nvPr/>
        </p:nvSpPr>
        <p:spPr>
          <a:xfrm>
            <a:off x="3717867" y="6457890"/>
            <a:ext cx="4902139" cy="400110"/>
          </a:xfrm>
          <a:prstGeom prst="rect">
            <a:avLst/>
          </a:prstGeom>
          <a:noFill/>
        </p:spPr>
        <p:txBody>
          <a:bodyPr wrap="square" rtlCol="0">
            <a:spAutoFit/>
          </a:bodyPr>
          <a:lstStyle/>
          <a:p>
            <a:r>
              <a:rPr lang="en-US" altLang="zh-CN" sz="2000" dirty="0" smtClean="0"/>
              <a:t>4</a:t>
            </a:r>
            <a:r>
              <a:rPr lang="zh-CN" altLang="en-US" sz="2000" dirty="0" smtClean="0"/>
              <a:t>、伤害他人的表现与危</a:t>
            </a:r>
            <a:r>
              <a:rPr lang="zh-CN" altLang="en-US" dirty="0" smtClean="0"/>
              <a:t>害</a:t>
            </a:r>
            <a:endParaRPr lang="en-US" altLang="zh-CN" dirty="0" smtClean="0"/>
          </a:p>
        </p:txBody>
      </p:sp>
    </p:spTree>
    <p:extLst>
      <p:ext uri="{BB962C8B-B14F-4D97-AF65-F5344CB8AC3E}">
        <p14:creationId xmlns:p14="http://schemas.microsoft.com/office/powerpoint/2010/main" val="38735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additive="base">
                                        <p:cTn id="85" dur="500" fill="hold"/>
                                        <p:tgtEl>
                                          <p:spTgt spid="8"/>
                                        </p:tgtEl>
                                        <p:attrNameLst>
                                          <p:attrName>ppt_x</p:attrName>
                                        </p:attrNameLst>
                                      </p:cBhvr>
                                      <p:tavLst>
                                        <p:tav tm="0">
                                          <p:val>
                                            <p:strVal val="#ppt_x"/>
                                          </p:val>
                                        </p:tav>
                                        <p:tav tm="100000">
                                          <p:val>
                                            <p:strVal val="#ppt_x"/>
                                          </p:val>
                                        </p:tav>
                                      </p:tavLst>
                                    </p:anim>
                                    <p:anim calcmode="lin" valueType="num">
                                      <p:cBhvr additive="base">
                                        <p:cTn id="8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fill="hold"/>
                                        <p:tgtEl>
                                          <p:spTgt spid="25"/>
                                        </p:tgtEl>
                                        <p:attrNameLst>
                                          <p:attrName>ppt_x</p:attrName>
                                        </p:attrNameLst>
                                      </p:cBhvr>
                                      <p:tavLst>
                                        <p:tav tm="0">
                                          <p:val>
                                            <p:strVal val="#ppt_x"/>
                                          </p:val>
                                        </p:tav>
                                        <p:tav tm="100000">
                                          <p:val>
                                            <p:strVal val="#ppt_x"/>
                                          </p:val>
                                        </p:tav>
                                      </p:tavLst>
                                    </p:anim>
                                    <p:anim calcmode="lin" valueType="num">
                                      <p:cBhvr additive="base">
                                        <p:cTn id="10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additive="base">
                                        <p:cTn id="109" dur="500" fill="hold"/>
                                        <p:tgtEl>
                                          <p:spTgt spid="26"/>
                                        </p:tgtEl>
                                        <p:attrNameLst>
                                          <p:attrName>ppt_x</p:attrName>
                                        </p:attrNameLst>
                                      </p:cBhvr>
                                      <p:tavLst>
                                        <p:tav tm="0">
                                          <p:val>
                                            <p:strVal val="#ppt_x"/>
                                          </p:val>
                                        </p:tav>
                                        <p:tav tm="100000">
                                          <p:val>
                                            <p:strVal val="#ppt_x"/>
                                          </p:val>
                                        </p:tav>
                                      </p:tavLst>
                                    </p:anim>
                                    <p:anim calcmode="lin" valueType="num">
                                      <p:cBhvr additive="base">
                                        <p:cTn id="11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500" fill="hold"/>
                                        <p:tgtEl>
                                          <p:spTgt spid="27"/>
                                        </p:tgtEl>
                                        <p:attrNameLst>
                                          <p:attrName>ppt_x</p:attrName>
                                        </p:attrNameLst>
                                      </p:cBhvr>
                                      <p:tavLst>
                                        <p:tav tm="0">
                                          <p:val>
                                            <p:strVal val="#ppt_x"/>
                                          </p:val>
                                        </p:tav>
                                        <p:tav tm="100000">
                                          <p:val>
                                            <p:strVal val="#ppt_x"/>
                                          </p:val>
                                        </p:tav>
                                      </p:tavLst>
                                    </p:anim>
                                    <p:anim calcmode="lin" valueType="num">
                                      <p:cBhvr additive="base">
                                        <p:cTn id="11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8"/>
                                        </p:tgtEl>
                                        <p:attrNameLst>
                                          <p:attrName>style.visibility</p:attrName>
                                        </p:attrNameLst>
                                      </p:cBhvr>
                                      <p:to>
                                        <p:strVal val="visible"/>
                                      </p:to>
                                    </p:set>
                                    <p:anim calcmode="lin" valueType="num">
                                      <p:cBhvr additive="base">
                                        <p:cTn id="121" dur="500" fill="hold"/>
                                        <p:tgtEl>
                                          <p:spTgt spid="28"/>
                                        </p:tgtEl>
                                        <p:attrNameLst>
                                          <p:attrName>ppt_x</p:attrName>
                                        </p:attrNameLst>
                                      </p:cBhvr>
                                      <p:tavLst>
                                        <p:tav tm="0">
                                          <p:val>
                                            <p:strVal val="#ppt_x"/>
                                          </p:val>
                                        </p:tav>
                                        <p:tav tm="100000">
                                          <p:val>
                                            <p:strVal val="#ppt_x"/>
                                          </p:val>
                                        </p:tav>
                                      </p:tavLst>
                                    </p:anim>
                                    <p:anim calcmode="lin" valueType="num">
                                      <p:cBhvr additive="base">
                                        <p:cTn id="12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9"/>
                                        </p:tgtEl>
                                        <p:attrNameLst>
                                          <p:attrName>style.visibility</p:attrName>
                                        </p:attrNameLst>
                                      </p:cBhvr>
                                      <p:to>
                                        <p:strVal val="visible"/>
                                      </p:to>
                                    </p:set>
                                    <p:anim calcmode="lin" valueType="num">
                                      <p:cBhvr additive="base">
                                        <p:cTn id="127" dur="500" fill="hold"/>
                                        <p:tgtEl>
                                          <p:spTgt spid="29"/>
                                        </p:tgtEl>
                                        <p:attrNameLst>
                                          <p:attrName>ppt_x</p:attrName>
                                        </p:attrNameLst>
                                      </p:cBhvr>
                                      <p:tavLst>
                                        <p:tav tm="0">
                                          <p:val>
                                            <p:strVal val="#ppt_x"/>
                                          </p:val>
                                        </p:tav>
                                        <p:tav tm="100000">
                                          <p:val>
                                            <p:strVal val="#ppt_x"/>
                                          </p:val>
                                        </p:tav>
                                      </p:tavLst>
                                    </p:anim>
                                    <p:anim calcmode="lin" valueType="num">
                                      <p:cBhvr additive="base">
                                        <p:cTn id="1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7" grpId="0"/>
      <p:bldP spid="8" grpId="0"/>
      <p:bldP spid="9" grpId="0"/>
      <p:bldP spid="13" grpId="0"/>
      <p:bldP spid="14" grpId="0"/>
      <p:bldP spid="15" grpId="0"/>
      <p:bldP spid="16" grpId="0"/>
      <p:bldP spid="17" grpId="0"/>
      <p:bldP spid="19" grpId="0"/>
      <p:bldP spid="20" grpId="0"/>
      <p:bldP spid="21" grpId="0"/>
      <p:bldP spid="22" grpId="0"/>
      <p:bldP spid="23" grpId="0"/>
      <p:bldP spid="25" grpId="0"/>
      <p:bldP spid="26" grpId="0"/>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1332" y="2967335"/>
            <a:ext cx="6521337" cy="1569660"/>
          </a:xfrm>
          <a:prstGeom prst="rect">
            <a:avLst/>
          </a:prstGeom>
          <a:noFill/>
        </p:spPr>
        <p:txBody>
          <a:bodyPr wrap="none" lIns="91440" tIns="45720" rIns="91440" bIns="45720">
            <a:prstTxWarp prst="textChevronInverted">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zh-CN" altLang="en-US" sz="9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微软雅黑" panose="020B0503020204020204" pitchFamily="34" charset="-122"/>
                <a:ea typeface="微软雅黑" panose="020B0503020204020204" pitchFamily="34" charset="-122"/>
              </a:rPr>
              <a:t>谢谢观赏！</a:t>
            </a:r>
            <a:endParaRPr lang="zh-CN" altLang="en-US" sz="9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814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path" presetSubtype="0" accel="50000" decel="50000" fill="hold" grpId="0" nodeType="click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2060"/>
                </a:solidFill>
              </a:rPr>
              <a:t>一、人格平等，相互尊重</a:t>
            </a:r>
            <a:endParaRPr lang="zh-CN" altLang="en-US" b="1" dirty="0">
              <a:solidFill>
                <a:srgbClr val="002060"/>
              </a:solidFill>
            </a:endParaRPr>
          </a:p>
        </p:txBody>
      </p:sp>
      <p:sp>
        <p:nvSpPr>
          <p:cNvPr id="3" name="内容占位符 2"/>
          <p:cNvSpPr>
            <a:spLocks noGrp="1"/>
          </p:cNvSpPr>
          <p:nvPr>
            <p:ph idx="1"/>
          </p:nvPr>
        </p:nvSpPr>
        <p:spPr>
          <a:xfrm>
            <a:off x="539552" y="2204864"/>
            <a:ext cx="8229600" cy="4525963"/>
          </a:xfrm>
        </p:spPr>
        <p:txBody>
          <a:bodyPr/>
          <a:lstStyle/>
          <a:p>
            <a:pPr marL="0" indent="0">
              <a:buNone/>
            </a:pPr>
            <a:r>
              <a:rPr lang="en-US" altLang="zh-CN" sz="3600" b="1" dirty="0" smtClean="0">
                <a:solidFill>
                  <a:srgbClr val="0070C0"/>
                </a:solidFill>
              </a:rPr>
              <a:t>1</a:t>
            </a:r>
            <a:r>
              <a:rPr lang="zh-CN" altLang="en-US" sz="3600" b="1" dirty="0" smtClean="0">
                <a:solidFill>
                  <a:srgbClr val="0070C0"/>
                </a:solidFill>
              </a:rPr>
              <a:t>、每个人天生就应该具有同等的生命权利、发展权利和追求幸福的权利。这就意味着每个人的人格都是平等的。</a:t>
            </a:r>
            <a:endParaRPr lang="zh-CN" altLang="en-US" sz="3600" b="1" dirty="0">
              <a:solidFill>
                <a:srgbClr val="0070C0"/>
              </a:solidFill>
            </a:endParaRPr>
          </a:p>
        </p:txBody>
      </p:sp>
    </p:spTree>
    <p:extLst>
      <p:ext uri="{BB962C8B-B14F-4D97-AF65-F5344CB8AC3E}">
        <p14:creationId xmlns:p14="http://schemas.microsoft.com/office/powerpoint/2010/main" val="46698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6632"/>
            <a:ext cx="8784976" cy="5361459"/>
          </a:xfrm>
        </p:spPr>
        <p:txBody>
          <a:bodyPr/>
          <a:lstStyle/>
          <a:p>
            <a:pPr marL="0" indent="0">
              <a:buNone/>
            </a:pPr>
            <a:r>
              <a:rPr lang="en-US" altLang="zh-CN" sz="3600" b="1" dirty="0" smtClean="0">
                <a:solidFill>
                  <a:srgbClr val="0070C0"/>
                </a:solidFill>
              </a:rPr>
              <a:t>2</a:t>
            </a:r>
            <a:r>
              <a:rPr lang="zh-CN" altLang="en-US" sz="3600" b="1" dirty="0" smtClean="0">
                <a:solidFill>
                  <a:srgbClr val="0070C0"/>
                </a:solidFill>
              </a:rPr>
              <a:t>、平等是人类社会长期追求的美好理想。</a:t>
            </a:r>
            <a:endParaRPr lang="zh-CN" altLang="en-US" sz="3600" b="1" dirty="0">
              <a:solidFill>
                <a:srgbClr val="0070C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764704"/>
            <a:ext cx="4536504" cy="337185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752314"/>
            <a:ext cx="4211960" cy="338424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4005064"/>
            <a:ext cx="8964488" cy="273630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2" y="764704"/>
            <a:ext cx="8964488" cy="3384240"/>
          </a:xfrm>
          <a:prstGeom prst="rect">
            <a:avLst/>
          </a:prstGeom>
        </p:spPr>
      </p:pic>
    </p:spTree>
    <p:extLst>
      <p:ext uri="{BB962C8B-B14F-4D97-AF65-F5344CB8AC3E}">
        <p14:creationId xmlns:p14="http://schemas.microsoft.com/office/powerpoint/2010/main" val="110547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5400" b="1" dirty="0" smtClean="0">
                <a:solidFill>
                  <a:srgbClr val="0070C0"/>
                </a:solidFill>
              </a:rPr>
              <a:t>黑奴贸易</a:t>
            </a:r>
            <a:endParaRPr lang="zh-CN" altLang="en-US" sz="5400" b="1" dirty="0">
              <a:solidFill>
                <a:srgbClr val="0070C0"/>
              </a:solidFill>
            </a:endParaRPr>
          </a:p>
        </p:txBody>
      </p:sp>
      <p:sp>
        <p:nvSpPr>
          <p:cNvPr id="3" name="TextBox 2"/>
          <p:cNvSpPr txBox="1"/>
          <p:nvPr/>
        </p:nvSpPr>
        <p:spPr>
          <a:xfrm>
            <a:off x="306196" y="1340768"/>
            <a:ext cx="8586283" cy="5170646"/>
          </a:xfrm>
          <a:prstGeom prst="rect">
            <a:avLst/>
          </a:prstGeom>
          <a:noFill/>
        </p:spPr>
        <p:txBody>
          <a:bodyPr wrap="square" rtlCol="0">
            <a:spAutoFit/>
          </a:bodyPr>
          <a:lstStyle/>
          <a:p>
            <a:r>
              <a:rPr lang="zh-CN" altLang="en-US" sz="2400" dirty="0" smtClean="0"/>
              <a:t>      黑</a:t>
            </a:r>
            <a:r>
              <a:rPr lang="zh-CN" altLang="en-US" sz="2400" dirty="0"/>
              <a:t>奴贸易开始于</a:t>
            </a:r>
            <a:r>
              <a:rPr lang="en-US" altLang="zh-CN" sz="2400" dirty="0"/>
              <a:t>15</a:t>
            </a:r>
            <a:r>
              <a:rPr lang="zh-CN" altLang="en-US" sz="2400" dirty="0"/>
              <a:t>世纪，广义上的黑奴贸易最早是由阿拉伯人，土耳其人和黑人奴隶贩子进行的；狭义上的黑奴贸易专指欧洲殖民者把非洲的黑人贩卖到美洲充当奴隶，大量的非洲黑人来到了</a:t>
            </a:r>
            <a:r>
              <a:rPr lang="zh-CN" altLang="en-US" sz="2400" dirty="0" smtClean="0"/>
              <a:t>美洲。</a:t>
            </a:r>
          </a:p>
          <a:p>
            <a:r>
              <a:rPr lang="zh-CN" altLang="en-US" sz="2400" dirty="0" smtClean="0"/>
              <a:t>         在</a:t>
            </a:r>
            <a:r>
              <a:rPr lang="zh-CN" altLang="en-US" sz="2400" dirty="0"/>
              <a:t>人类近代史上，奴隶贩运写下了最可耻、最卑劣的一页。利欲熏心的西方殖民者把人数众多</a:t>
            </a:r>
            <a:r>
              <a:rPr lang="zh-CN" altLang="en-US" sz="2400" dirty="0">
                <a:hlinkClick r:id="rId2"/>
              </a:rPr>
              <a:t>非洲黑人</a:t>
            </a:r>
            <a:r>
              <a:rPr lang="zh-CN" altLang="en-US" sz="2400" dirty="0"/>
              <a:t>当作猎奴的对象，据资料统计，黑人部落“猎奴战争”在</a:t>
            </a:r>
            <a:r>
              <a:rPr lang="en-US" altLang="zh-CN" sz="2400" dirty="0"/>
              <a:t>400</a:t>
            </a:r>
            <a:r>
              <a:rPr lang="zh-CN" altLang="en-US" sz="2400" dirty="0"/>
              <a:t>年的奴役过程中，非洲黑人被杀了上千万；圣多明各岛在十八世纪上半期共输入奴隶</a:t>
            </a:r>
            <a:r>
              <a:rPr lang="en-US" altLang="zh-CN" sz="2400" dirty="0"/>
              <a:t>280</a:t>
            </a:r>
            <a:r>
              <a:rPr lang="zh-CN" altLang="en-US" sz="2400" dirty="0"/>
              <a:t>万人，而到</a:t>
            </a:r>
            <a:r>
              <a:rPr lang="en-US" altLang="zh-CN" sz="2400" dirty="0"/>
              <a:t>1976</a:t>
            </a:r>
            <a:r>
              <a:rPr lang="zh-CN" altLang="en-US" sz="2400" dirty="0"/>
              <a:t>年仅剩下</a:t>
            </a:r>
            <a:r>
              <a:rPr lang="en-US" altLang="zh-CN" sz="2400" dirty="0"/>
              <a:t>65000</a:t>
            </a:r>
            <a:r>
              <a:rPr lang="zh-CN" altLang="en-US" sz="2400" dirty="0"/>
              <a:t>多人，平均每年要死亡四万多人；按照每运至美洲一个奴隶，最少要牺牲</a:t>
            </a:r>
            <a:r>
              <a:rPr lang="en-US" altLang="zh-CN" sz="2400" dirty="0"/>
              <a:t>10</a:t>
            </a:r>
            <a:r>
              <a:rPr lang="zh-CN" altLang="en-US" sz="2400" dirty="0"/>
              <a:t>个左右非洲黑人的计算方法，奴隶贸易使非洲损失一亿人口，这个数字相当于</a:t>
            </a:r>
            <a:r>
              <a:rPr lang="en-US" altLang="zh-CN" sz="2400" dirty="0"/>
              <a:t>1980</a:t>
            </a:r>
            <a:r>
              <a:rPr lang="zh-CN" altLang="en-US" sz="2400" dirty="0"/>
              <a:t>年非洲人口总和；利物浦船只从事奴隶贩运</a:t>
            </a:r>
            <a:r>
              <a:rPr lang="en-US" altLang="zh-CN" sz="2400" dirty="0"/>
              <a:t>900</a:t>
            </a:r>
            <a:r>
              <a:rPr lang="zh-CN" altLang="en-US" sz="2400" dirty="0"/>
              <a:t>趟，所贩奴隶卖价</a:t>
            </a:r>
            <a:r>
              <a:rPr lang="en-US" altLang="zh-CN" sz="2400" dirty="0"/>
              <a:t>1500</a:t>
            </a:r>
            <a:r>
              <a:rPr lang="zh-CN" altLang="en-US" sz="2400" dirty="0"/>
              <a:t>万镑，净赚</a:t>
            </a:r>
            <a:r>
              <a:rPr lang="en-US" altLang="zh-CN" sz="2400" dirty="0"/>
              <a:t>1200</a:t>
            </a:r>
            <a:r>
              <a:rPr lang="zh-CN" altLang="en-US" sz="2400" dirty="0"/>
              <a:t>万镑。</a:t>
            </a:r>
          </a:p>
          <a:p>
            <a:endParaRPr lang="zh-CN" altLang="en-US" dirty="0"/>
          </a:p>
        </p:txBody>
      </p:sp>
      <p:sp>
        <p:nvSpPr>
          <p:cNvPr id="4" name="矩形 3"/>
          <p:cNvSpPr/>
          <p:nvPr/>
        </p:nvSpPr>
        <p:spPr>
          <a:xfrm>
            <a:off x="937832" y="2967335"/>
            <a:ext cx="7268335"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zh-CN" alt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贩卖人类血肉</a:t>
            </a:r>
            <a:r>
              <a:rPr lang="en-US" altLang="zh-CN"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zh-CN" alt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马克思</a:t>
            </a: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67728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36" y="11651"/>
            <a:ext cx="9115963" cy="674136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1" y="11650"/>
            <a:ext cx="8892478" cy="6741369"/>
          </a:xfrm>
          <a:prstGeom prst="rect">
            <a:avLst/>
          </a:prstGeom>
        </p:spPr>
      </p:pic>
    </p:spTree>
    <p:extLst>
      <p:ext uri="{BB962C8B-B14F-4D97-AF65-F5344CB8AC3E}">
        <p14:creationId xmlns:p14="http://schemas.microsoft.com/office/powerpoint/2010/main" val="126339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316" y="1340768"/>
            <a:ext cx="3960440" cy="507831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b="1" dirty="0" smtClean="0">
                <a:solidFill>
                  <a:schemeClr val="accent6">
                    <a:lumMod val="50000"/>
                  </a:schemeClr>
                </a:solidFill>
              </a:rPr>
              <a:t>三纲五常：</a:t>
            </a:r>
            <a:endParaRPr lang="en-US" altLang="zh-CN" sz="3600" b="1" dirty="0" smtClean="0">
              <a:solidFill>
                <a:schemeClr val="accent6">
                  <a:lumMod val="50000"/>
                </a:schemeClr>
              </a:solidFill>
            </a:endParaRPr>
          </a:p>
          <a:p>
            <a:endParaRPr lang="en-US" altLang="zh-CN" sz="3600" b="1" dirty="0">
              <a:solidFill>
                <a:schemeClr val="accent6">
                  <a:lumMod val="50000"/>
                </a:schemeClr>
              </a:solidFill>
            </a:endParaRPr>
          </a:p>
          <a:p>
            <a:endParaRPr lang="en-US" altLang="zh-CN" sz="3600" b="1" dirty="0" smtClean="0">
              <a:solidFill>
                <a:schemeClr val="accent6">
                  <a:lumMod val="50000"/>
                </a:schemeClr>
              </a:solidFill>
            </a:endParaRPr>
          </a:p>
          <a:p>
            <a:r>
              <a:rPr lang="zh-CN" altLang="en-US" sz="3600" b="1" dirty="0" smtClean="0">
                <a:solidFill>
                  <a:schemeClr val="accent6">
                    <a:lumMod val="50000"/>
                  </a:schemeClr>
                </a:solidFill>
              </a:rPr>
              <a:t>三纲：君为臣纲</a:t>
            </a:r>
            <a:endParaRPr lang="en-US" altLang="zh-CN" sz="3600" b="1" dirty="0" smtClean="0">
              <a:solidFill>
                <a:schemeClr val="accent6">
                  <a:lumMod val="50000"/>
                </a:schemeClr>
              </a:solidFill>
            </a:endParaRPr>
          </a:p>
          <a:p>
            <a:r>
              <a:rPr lang="zh-CN" altLang="en-US" sz="3600" b="1" dirty="0" smtClean="0">
                <a:solidFill>
                  <a:schemeClr val="accent6">
                    <a:lumMod val="50000"/>
                  </a:schemeClr>
                </a:solidFill>
              </a:rPr>
              <a:t>　　　父</a:t>
            </a:r>
            <a:r>
              <a:rPr lang="zh-CN" altLang="en-US" sz="3600" b="1" dirty="0">
                <a:solidFill>
                  <a:schemeClr val="accent6">
                    <a:lumMod val="50000"/>
                  </a:schemeClr>
                </a:solidFill>
              </a:rPr>
              <a:t>为子</a:t>
            </a:r>
            <a:r>
              <a:rPr lang="zh-CN" altLang="en-US" sz="3600" b="1" dirty="0" smtClean="0">
                <a:solidFill>
                  <a:schemeClr val="accent6">
                    <a:lumMod val="50000"/>
                  </a:schemeClr>
                </a:solidFill>
              </a:rPr>
              <a:t>纲</a:t>
            </a:r>
            <a:endParaRPr lang="en-US" altLang="zh-CN" sz="3600" b="1" dirty="0" smtClean="0">
              <a:solidFill>
                <a:schemeClr val="accent6">
                  <a:lumMod val="50000"/>
                </a:schemeClr>
              </a:solidFill>
            </a:endParaRPr>
          </a:p>
          <a:p>
            <a:r>
              <a:rPr lang="zh-CN" altLang="en-US" sz="3600" b="1" dirty="0" smtClean="0">
                <a:solidFill>
                  <a:schemeClr val="accent6">
                    <a:lumMod val="50000"/>
                  </a:schemeClr>
                </a:solidFill>
              </a:rPr>
              <a:t>　　　夫</a:t>
            </a:r>
            <a:r>
              <a:rPr lang="zh-CN" altLang="en-US" sz="3600" b="1" dirty="0">
                <a:solidFill>
                  <a:schemeClr val="accent6">
                    <a:lumMod val="50000"/>
                  </a:schemeClr>
                </a:solidFill>
              </a:rPr>
              <a:t>为妻</a:t>
            </a:r>
            <a:r>
              <a:rPr lang="zh-CN" altLang="en-US" sz="3600" b="1" dirty="0" smtClean="0">
                <a:solidFill>
                  <a:schemeClr val="accent6">
                    <a:lumMod val="50000"/>
                  </a:schemeClr>
                </a:solidFill>
              </a:rPr>
              <a:t>纲</a:t>
            </a:r>
            <a:endParaRPr lang="en-US" altLang="zh-CN" sz="3600" b="1" dirty="0" smtClean="0">
              <a:solidFill>
                <a:schemeClr val="accent6">
                  <a:lumMod val="50000"/>
                </a:schemeClr>
              </a:solidFill>
            </a:endParaRPr>
          </a:p>
          <a:p>
            <a:endParaRPr lang="en-US" altLang="zh-CN" sz="3600" b="1" dirty="0" smtClean="0">
              <a:solidFill>
                <a:schemeClr val="accent6">
                  <a:lumMod val="50000"/>
                </a:schemeClr>
              </a:solidFill>
            </a:endParaRPr>
          </a:p>
          <a:p>
            <a:r>
              <a:rPr lang="zh-CN" altLang="en-US" sz="3600" b="1" dirty="0" smtClean="0">
                <a:solidFill>
                  <a:schemeClr val="accent6">
                    <a:lumMod val="50000"/>
                  </a:schemeClr>
                </a:solidFill>
              </a:rPr>
              <a:t>五常：仁、义、礼、智、信</a:t>
            </a:r>
            <a:endParaRPr lang="zh-CN" altLang="en-US" sz="3600" b="1" dirty="0">
              <a:solidFill>
                <a:schemeClr val="accent6">
                  <a:lumMod val="50000"/>
                </a:schemeClr>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0595" y="1268760"/>
            <a:ext cx="4762500" cy="5078313"/>
          </a:xfrm>
          <a:prstGeom prst="rect">
            <a:avLst/>
          </a:prstGeom>
          <a:ln>
            <a:noFill/>
          </a:ln>
          <a:effectLst>
            <a:softEdge rad="112500"/>
          </a:effec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340768"/>
            <a:ext cx="4499992" cy="5078313"/>
          </a:xfrm>
          <a:prstGeom prst="rect">
            <a:avLst/>
          </a:prstGeom>
        </p:spPr>
      </p:pic>
    </p:spTree>
    <p:extLst>
      <p:ext uri="{BB962C8B-B14F-4D97-AF65-F5344CB8AC3E}">
        <p14:creationId xmlns:p14="http://schemas.microsoft.com/office/powerpoint/2010/main" val="141843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026" y="404664"/>
            <a:ext cx="9036496" cy="55707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b="1" dirty="0" smtClean="0">
                <a:solidFill>
                  <a:srgbClr val="FF0000"/>
                </a:solidFill>
                <a:latin typeface="楷体" panose="02010609060101010101" pitchFamily="49" charset="-122"/>
                <a:ea typeface="楷体" panose="02010609060101010101" pitchFamily="49" charset="-122"/>
              </a:rPr>
              <a:t>最早的起义：</a:t>
            </a:r>
            <a:r>
              <a:rPr lang="zh-CN" altLang="en-US" sz="2000" dirty="0" smtClean="0">
                <a:latin typeface="楷体" panose="02010609060101010101" pitchFamily="49" charset="-122"/>
                <a:ea typeface="楷体" panose="02010609060101010101" pitchFamily="49" charset="-122"/>
              </a:rPr>
              <a:t>公元前</a:t>
            </a:r>
            <a:r>
              <a:rPr lang="en-US" altLang="zh-CN" sz="2000" dirty="0" smtClean="0">
                <a:latin typeface="楷体" panose="02010609060101010101" pitchFamily="49" charset="-122"/>
                <a:ea typeface="楷体" panose="02010609060101010101" pitchFamily="49" charset="-122"/>
              </a:rPr>
              <a:t>1750</a:t>
            </a:r>
            <a:r>
              <a:rPr lang="zh-CN" altLang="en-US" sz="2000" dirty="0" smtClean="0">
                <a:latin typeface="楷体" panose="02010609060101010101" pitchFamily="49" charset="-122"/>
                <a:ea typeface="楷体" panose="02010609060101010101" pitchFamily="49" charset="-122"/>
              </a:rPr>
              <a:t>年，古埃及爆发了世界上最早的一次奴隶大起义，参加者主要有奴隶和受剥削的农民，这场起义持续了</a:t>
            </a:r>
            <a:r>
              <a:rPr lang="en-US" altLang="zh-CN" sz="2000" dirty="0" smtClean="0">
                <a:latin typeface="楷体" panose="02010609060101010101" pitchFamily="49" charset="-122"/>
                <a:ea typeface="楷体" panose="02010609060101010101" pitchFamily="49" charset="-122"/>
              </a:rPr>
              <a:t>40</a:t>
            </a:r>
            <a:r>
              <a:rPr lang="zh-CN" altLang="en-US" sz="2000" dirty="0" smtClean="0">
                <a:latin typeface="楷体" panose="02010609060101010101" pitchFamily="49" charset="-122"/>
                <a:ea typeface="楷体" panose="02010609060101010101" pitchFamily="49" charset="-122"/>
              </a:rPr>
              <a:t>年之久。</a:t>
            </a:r>
            <a:endParaRPr lang="en-US" altLang="zh-CN" sz="2000" dirty="0" smtClean="0">
              <a:latin typeface="楷体" panose="02010609060101010101" pitchFamily="49" charset="-122"/>
              <a:ea typeface="楷体" panose="02010609060101010101" pitchFamily="49" charset="-122"/>
            </a:endParaRPr>
          </a:p>
          <a:p>
            <a:r>
              <a:rPr lang="zh-CN" altLang="en-US" sz="2000" b="1" dirty="0" smtClean="0">
                <a:solidFill>
                  <a:srgbClr val="FF0000"/>
                </a:solidFill>
                <a:latin typeface="楷体" panose="02010609060101010101" pitchFamily="49" charset="-122"/>
                <a:ea typeface="楷体" panose="02010609060101010101" pitchFamily="49" charset="-122"/>
              </a:rPr>
              <a:t>斯巴达克起义：</a:t>
            </a:r>
            <a:r>
              <a:rPr lang="zh-CN" altLang="en-US" sz="2000" dirty="0" smtClean="0">
                <a:latin typeface="楷体" panose="02010609060101010101" pitchFamily="49" charset="-122"/>
                <a:ea typeface="楷体" panose="02010609060101010101" pitchFamily="49" charset="-122"/>
              </a:rPr>
              <a:t>公</a:t>
            </a:r>
            <a:r>
              <a:rPr lang="zh-CN" altLang="en-US" sz="2000" dirty="0">
                <a:latin typeface="楷体" panose="02010609060101010101" pitchFamily="49" charset="-122"/>
                <a:ea typeface="楷体" panose="02010609060101010101" pitchFamily="49" charset="-122"/>
              </a:rPr>
              <a:t>元</a:t>
            </a:r>
            <a:r>
              <a:rPr lang="zh-CN" altLang="en-US" sz="2000" dirty="0" smtClean="0">
                <a:latin typeface="楷体" panose="02010609060101010101" pitchFamily="49" charset="-122"/>
                <a:ea typeface="楷体" panose="02010609060101010101" pitchFamily="49" charset="-122"/>
              </a:rPr>
              <a:t>前</a:t>
            </a:r>
            <a:r>
              <a:rPr lang="en-US" altLang="zh-CN" sz="2000" dirty="0" smtClean="0">
                <a:latin typeface="楷体" panose="02010609060101010101" pitchFamily="49" charset="-122"/>
                <a:ea typeface="楷体" panose="02010609060101010101" pitchFamily="49" charset="-122"/>
              </a:rPr>
              <a:t>73—71</a:t>
            </a:r>
            <a:r>
              <a:rPr lang="zh-CN" altLang="en-US" sz="2000" dirty="0" smtClean="0">
                <a:latin typeface="楷体" panose="02010609060101010101" pitchFamily="49" charset="-122"/>
                <a:ea typeface="楷体" panose="02010609060101010101" pitchFamily="49" charset="-122"/>
              </a:rPr>
              <a:t>年，是在斯巴达克领导下，罗马共和国爆发的一次最大的奴隶起义。这次起义是古罗马最大的一次起义，也是 世界上规模最大的一次奴隶起义。 参加者有奴隶和农民，后发展到达一万多人。</a:t>
            </a:r>
            <a:endParaRPr lang="en-US" altLang="zh-CN" sz="2000" dirty="0" smtClean="0">
              <a:latin typeface="楷体" panose="02010609060101010101" pitchFamily="49" charset="-122"/>
              <a:ea typeface="楷体" panose="02010609060101010101" pitchFamily="49" charset="-122"/>
            </a:endParaRPr>
          </a:p>
          <a:p>
            <a:r>
              <a:rPr lang="zh-CN" altLang="en-US" sz="2000" b="1" dirty="0">
                <a:solidFill>
                  <a:srgbClr val="FF0000"/>
                </a:solidFill>
                <a:latin typeface="楷体" panose="02010609060101010101" pitchFamily="49" charset="-122"/>
                <a:ea typeface="楷体" panose="02010609060101010101" pitchFamily="49" charset="-122"/>
              </a:rPr>
              <a:t>法国扎克</a:t>
            </a:r>
            <a:r>
              <a:rPr lang="zh-CN" altLang="en-US" sz="2000" b="1" dirty="0" smtClean="0">
                <a:solidFill>
                  <a:srgbClr val="FF0000"/>
                </a:solidFill>
                <a:latin typeface="楷体" panose="02010609060101010101" pitchFamily="49" charset="-122"/>
                <a:ea typeface="楷体" panose="02010609060101010101" pitchFamily="49" charset="-122"/>
              </a:rPr>
              <a:t>雷起义：</a:t>
            </a:r>
            <a:r>
              <a:rPr lang="en-US" altLang="zh-CN" sz="2000" dirty="0" smtClean="0">
                <a:latin typeface="楷体" panose="02010609060101010101" pitchFamily="49" charset="-122"/>
                <a:ea typeface="楷体" panose="02010609060101010101" pitchFamily="49" charset="-122"/>
              </a:rPr>
              <a:t>1358</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5</a:t>
            </a:r>
            <a:r>
              <a:rPr lang="zh-CN" altLang="en-US" sz="2000" dirty="0" smtClean="0">
                <a:latin typeface="楷体" panose="02010609060101010101" pitchFamily="49" charset="-122"/>
                <a:ea typeface="楷体" panose="02010609060101010101" pitchFamily="49" charset="-122"/>
              </a:rPr>
              <a:t>月，吉尤姆</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卡尔率领农民在法国北部博韦地区揭竿而起。反对封建主的剥削和苛捐杂税。</a:t>
            </a:r>
            <a:endParaRPr lang="en-US" altLang="zh-CN" sz="2000" dirty="0" smtClean="0">
              <a:latin typeface="楷体" panose="02010609060101010101" pitchFamily="49" charset="-122"/>
              <a:ea typeface="楷体" panose="02010609060101010101" pitchFamily="49" charset="-122"/>
            </a:endParaRPr>
          </a:p>
          <a:p>
            <a:r>
              <a:rPr lang="zh-CN" altLang="en-US" sz="2000" b="1" dirty="0">
                <a:solidFill>
                  <a:srgbClr val="FF0000"/>
                </a:solidFill>
                <a:latin typeface="楷体" panose="02010609060101010101" pitchFamily="49" charset="-122"/>
                <a:ea typeface="楷体" panose="02010609060101010101" pitchFamily="49" charset="-122"/>
              </a:rPr>
              <a:t>英</a:t>
            </a:r>
            <a:r>
              <a:rPr lang="zh-CN" altLang="en-US" sz="2000" b="1" dirty="0" smtClean="0">
                <a:solidFill>
                  <a:srgbClr val="FF0000"/>
                </a:solidFill>
                <a:latin typeface="楷体" panose="02010609060101010101" pitchFamily="49" charset="-122"/>
                <a:ea typeface="楷体" panose="02010609060101010101" pitchFamily="49" charset="-122"/>
              </a:rPr>
              <a:t>国瓦特</a:t>
            </a:r>
            <a:r>
              <a:rPr lang="en-US" altLang="zh-CN" sz="2000" b="1" dirty="0" smtClean="0">
                <a:solidFill>
                  <a:srgbClr val="FF0000"/>
                </a:solidFill>
                <a:latin typeface="楷体" panose="02010609060101010101" pitchFamily="49" charset="-122"/>
                <a:ea typeface="楷体" panose="02010609060101010101" pitchFamily="49" charset="-122"/>
              </a:rPr>
              <a:t>.</a:t>
            </a:r>
            <a:r>
              <a:rPr lang="zh-CN" altLang="en-US" sz="2000" b="1" dirty="0" smtClean="0">
                <a:solidFill>
                  <a:srgbClr val="FF0000"/>
                </a:solidFill>
                <a:latin typeface="楷体" panose="02010609060101010101" pitchFamily="49" charset="-122"/>
                <a:ea typeface="楷体" panose="02010609060101010101" pitchFamily="49" charset="-122"/>
              </a:rPr>
              <a:t>泰勒起义：</a:t>
            </a:r>
            <a:r>
              <a:rPr lang="en-US" altLang="zh-CN" sz="2000" dirty="0" smtClean="0">
                <a:latin typeface="楷体" panose="02010609060101010101" pitchFamily="49" charset="-122"/>
                <a:ea typeface="楷体" panose="02010609060101010101" pitchFamily="49" charset="-122"/>
              </a:rPr>
              <a:t>1381</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5</a:t>
            </a:r>
            <a:r>
              <a:rPr lang="zh-CN" altLang="en-US" sz="2000" dirty="0" smtClean="0">
                <a:latin typeface="楷体" panose="02010609060101010101" pitchFamily="49" charset="-122"/>
                <a:ea typeface="楷体" panose="02010609060101010101" pitchFamily="49" charset="-122"/>
              </a:rPr>
              <a:t>月</a:t>
            </a:r>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，人们为了反对人头税额倍增，在伦敦贫民帮助下，起义军顺利进城，捣毁大臣官邸，杀死法官，冲进监狱，释放囚犯。</a:t>
            </a:r>
            <a:endParaRPr lang="en-US" altLang="zh-CN" sz="2000" dirty="0" smtClean="0">
              <a:latin typeface="楷体" panose="02010609060101010101" pitchFamily="49" charset="-122"/>
              <a:ea typeface="楷体" panose="02010609060101010101" pitchFamily="49" charset="-122"/>
            </a:endParaRPr>
          </a:p>
          <a:p>
            <a:r>
              <a:rPr lang="zh-CN" altLang="en-US" sz="2000" b="1" dirty="0" smtClean="0">
                <a:solidFill>
                  <a:srgbClr val="FF0000"/>
                </a:solidFill>
                <a:latin typeface="楷体" panose="02010609060101010101" pitchFamily="49" charset="-122"/>
                <a:ea typeface="楷体" panose="02010609060101010101" pitchFamily="49" charset="-122"/>
              </a:rPr>
              <a:t>美国独立战争：</a:t>
            </a:r>
            <a:r>
              <a:rPr lang="en-US" altLang="zh-CN" sz="2000" dirty="0" smtClean="0">
                <a:latin typeface="楷体" panose="02010609060101010101" pitchFamily="49" charset="-122"/>
                <a:ea typeface="楷体" panose="02010609060101010101" pitchFamily="49" charset="-122"/>
              </a:rPr>
              <a:t>1775</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4</a:t>
            </a:r>
            <a:r>
              <a:rPr lang="zh-CN" altLang="en-US" sz="2000" dirty="0" smtClean="0">
                <a:latin typeface="楷体" panose="02010609060101010101" pitchFamily="49" charset="-122"/>
                <a:ea typeface="楷体" panose="02010609060101010101" pitchFamily="49" charset="-122"/>
              </a:rPr>
              <a:t>月</a:t>
            </a:r>
            <a:r>
              <a:rPr lang="en-US" altLang="zh-CN" sz="2000" dirty="0" smtClean="0">
                <a:latin typeface="楷体" panose="02010609060101010101" pitchFamily="49" charset="-122"/>
                <a:ea typeface="楷体" panose="02010609060101010101" pitchFamily="49" charset="-122"/>
              </a:rPr>
              <a:t>18</a:t>
            </a:r>
            <a:r>
              <a:rPr lang="zh-CN" altLang="en-US" sz="2000" dirty="0" smtClean="0">
                <a:latin typeface="楷体" panose="02010609060101010101" pitchFamily="49" charset="-122"/>
                <a:ea typeface="楷体" panose="02010609060101010101" pitchFamily="49" charset="-122"/>
              </a:rPr>
              <a:t>日北美殖民地的民兵为了反抗英国的剥削和压迫。</a:t>
            </a:r>
            <a:endParaRPr lang="en-US" altLang="zh-CN" sz="2000" dirty="0" smtClean="0">
              <a:latin typeface="楷体" panose="02010609060101010101" pitchFamily="49" charset="-122"/>
              <a:ea typeface="楷体" panose="02010609060101010101" pitchFamily="49" charset="-122"/>
            </a:endParaRPr>
          </a:p>
          <a:p>
            <a:r>
              <a:rPr lang="zh-CN" altLang="en-US" sz="2000" b="1" dirty="0">
                <a:solidFill>
                  <a:srgbClr val="FF0000"/>
                </a:solidFill>
                <a:latin typeface="楷体" panose="02010609060101010101" pitchFamily="49" charset="-122"/>
                <a:ea typeface="楷体" panose="02010609060101010101" pitchFamily="49" charset="-122"/>
              </a:rPr>
              <a:t>法国</a:t>
            </a:r>
            <a:r>
              <a:rPr lang="zh-CN" altLang="en-US" sz="2000" b="1" dirty="0" smtClean="0">
                <a:solidFill>
                  <a:srgbClr val="FF0000"/>
                </a:solidFill>
                <a:latin typeface="楷体" panose="02010609060101010101" pitchFamily="49" charset="-122"/>
                <a:ea typeface="楷体" panose="02010609060101010101" pitchFamily="49" charset="-122"/>
              </a:rPr>
              <a:t>的</a:t>
            </a:r>
            <a:r>
              <a:rPr lang="en-US" altLang="zh-CN" sz="2000" b="1" dirty="0" smtClean="0">
                <a:solidFill>
                  <a:srgbClr val="FF0000"/>
                </a:solidFill>
                <a:latin typeface="楷体" panose="02010609060101010101" pitchFamily="49" charset="-122"/>
                <a:ea typeface="楷体" panose="02010609060101010101" pitchFamily="49" charset="-122"/>
              </a:rPr>
              <a:t>《</a:t>
            </a:r>
            <a:r>
              <a:rPr lang="zh-CN" altLang="en-US" sz="2000" b="1" dirty="0" smtClean="0">
                <a:solidFill>
                  <a:srgbClr val="FF0000"/>
                </a:solidFill>
                <a:latin typeface="楷体" panose="02010609060101010101" pitchFamily="49" charset="-122"/>
                <a:ea typeface="楷体" panose="02010609060101010101" pitchFamily="49" charset="-122"/>
              </a:rPr>
              <a:t>人权宣言</a:t>
            </a:r>
            <a:r>
              <a:rPr lang="en-US" altLang="zh-CN" sz="2000" b="1" dirty="0" smtClean="0">
                <a:solidFill>
                  <a:srgbClr val="FF0000"/>
                </a:solidFill>
                <a:latin typeface="楷体" panose="02010609060101010101" pitchFamily="49" charset="-122"/>
                <a:ea typeface="楷体" panose="02010609060101010101" pitchFamily="49" charset="-122"/>
              </a:rPr>
              <a:t>》</a:t>
            </a:r>
            <a:r>
              <a:rPr lang="zh-CN" altLang="en-US" sz="2000" b="1" dirty="0" smtClean="0">
                <a:solidFill>
                  <a:srgbClr val="FF0000"/>
                </a:solidFill>
                <a:latin typeface="楷体" panose="02010609060101010101" pitchFamily="49" charset="-122"/>
                <a:ea typeface="楷体" panose="02010609060101010101" pitchFamily="49" charset="-122"/>
              </a:rPr>
              <a:t>：</a:t>
            </a:r>
            <a:r>
              <a:rPr lang="en-US" altLang="zh-CN" sz="2000" dirty="0" smtClean="0">
                <a:latin typeface="楷体" panose="02010609060101010101" pitchFamily="49" charset="-122"/>
                <a:ea typeface="楷体" panose="02010609060101010101" pitchFamily="49" charset="-122"/>
              </a:rPr>
              <a:t>1789</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8</a:t>
            </a:r>
            <a:r>
              <a:rPr lang="zh-CN" altLang="en-US" sz="2000" dirty="0" smtClean="0">
                <a:latin typeface="楷体" panose="02010609060101010101" pitchFamily="49" charset="-122"/>
                <a:ea typeface="楷体" panose="02010609060101010101" pitchFamily="49" charset="-122"/>
              </a:rPr>
              <a:t>月</a:t>
            </a:r>
            <a:r>
              <a:rPr lang="en-US" altLang="zh-CN" sz="2000" dirty="0" smtClean="0">
                <a:latin typeface="楷体" panose="02010609060101010101" pitchFamily="49" charset="-122"/>
                <a:ea typeface="楷体" panose="02010609060101010101" pitchFamily="49" charset="-122"/>
              </a:rPr>
              <a:t>26</a:t>
            </a:r>
            <a:r>
              <a:rPr lang="zh-CN" altLang="en-US" sz="2000" dirty="0" smtClean="0">
                <a:latin typeface="楷体" panose="02010609060101010101" pitchFamily="49" charset="-122"/>
                <a:ea typeface="楷体" panose="02010609060101010101" pitchFamily="49" charset="-122"/>
              </a:rPr>
              <a:t>日，制宪议会通过了宪法的序言</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人权宣言</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，指出人生来就是平等的。还宣布取消等级差别，否定君权神授。</a:t>
            </a:r>
            <a:endParaRPr lang="en-US" altLang="zh-CN" sz="2000" dirty="0" smtClean="0">
              <a:latin typeface="楷体" panose="02010609060101010101" pitchFamily="49" charset="-122"/>
              <a:ea typeface="楷体" panose="02010609060101010101" pitchFamily="49" charset="-122"/>
            </a:endParaRPr>
          </a:p>
          <a:p>
            <a:r>
              <a:rPr lang="zh-CN" altLang="en-US" sz="2000" b="1" dirty="0" smtClean="0">
                <a:solidFill>
                  <a:srgbClr val="FF0000"/>
                </a:solidFill>
                <a:latin typeface="楷体" panose="02010609060101010101" pitchFamily="49" charset="-122"/>
                <a:ea typeface="楷体" panose="02010609060101010101" pitchFamily="49" charset="-122"/>
              </a:rPr>
              <a:t>法国里昂工人起义：</a:t>
            </a:r>
            <a:r>
              <a:rPr lang="en-US" altLang="zh-CN" sz="2000" dirty="0" smtClean="0">
                <a:latin typeface="楷体" panose="02010609060101010101" pitchFamily="49" charset="-122"/>
                <a:ea typeface="楷体" panose="02010609060101010101" pitchFamily="49" charset="-122"/>
              </a:rPr>
              <a:t>1831</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11</a:t>
            </a:r>
            <a:r>
              <a:rPr lang="zh-CN" altLang="en-US" sz="2000" dirty="0" smtClean="0">
                <a:latin typeface="楷体" panose="02010609060101010101" pitchFamily="49" charset="-122"/>
                <a:ea typeface="楷体" panose="02010609060101010101" pitchFamily="49" charset="-122"/>
              </a:rPr>
              <a:t>月，法国的纺织业中心爆发了法国历史上第一次工人武装起义，反对工厂主和包买商的残酷剥削和压迫。</a:t>
            </a:r>
            <a:endParaRPr lang="en-US" altLang="zh-CN" sz="2000" dirty="0" smtClean="0">
              <a:latin typeface="楷体" panose="02010609060101010101" pitchFamily="49" charset="-122"/>
              <a:ea typeface="楷体" panose="02010609060101010101" pitchFamily="49" charset="-122"/>
            </a:endParaRPr>
          </a:p>
          <a:p>
            <a:r>
              <a:rPr lang="zh-CN" altLang="en-US" sz="2000" b="1" dirty="0">
                <a:solidFill>
                  <a:srgbClr val="FF0000"/>
                </a:solidFill>
                <a:latin typeface="楷体" panose="02010609060101010101" pitchFamily="49" charset="-122"/>
                <a:ea typeface="楷体" panose="02010609060101010101" pitchFamily="49" charset="-122"/>
              </a:rPr>
              <a:t>苏</a:t>
            </a:r>
            <a:r>
              <a:rPr lang="zh-CN" altLang="en-US" sz="2000" b="1" dirty="0" smtClean="0">
                <a:solidFill>
                  <a:srgbClr val="FF0000"/>
                </a:solidFill>
                <a:latin typeface="楷体" panose="02010609060101010101" pitchFamily="49" charset="-122"/>
                <a:ea typeface="楷体" panose="02010609060101010101" pitchFamily="49" charset="-122"/>
              </a:rPr>
              <a:t>丹马赫迪（救世主）反英起义：</a:t>
            </a:r>
            <a:r>
              <a:rPr lang="en-US" altLang="zh-CN" sz="2000" dirty="0" smtClean="0">
                <a:latin typeface="楷体" panose="02010609060101010101" pitchFamily="49" charset="-122"/>
                <a:ea typeface="楷体" panose="02010609060101010101" pitchFamily="49" charset="-122"/>
              </a:rPr>
              <a:t>1881</a:t>
            </a:r>
            <a:r>
              <a:rPr lang="zh-CN" altLang="en-US" sz="2000" dirty="0" smtClean="0">
                <a:latin typeface="楷体" panose="02010609060101010101" pitchFamily="49" charset="-122"/>
                <a:ea typeface="楷体" panose="02010609060101010101" pitchFamily="49" charset="-122"/>
              </a:rPr>
              <a:t>年，艾哈麦德发动处于社会下层、出身贫寒的人民一起起义。</a:t>
            </a:r>
            <a:endParaRPr lang="en-US" altLang="zh-CN" sz="2000" dirty="0" smtClean="0">
              <a:latin typeface="楷体" panose="02010609060101010101" pitchFamily="49" charset="-122"/>
              <a:ea typeface="楷体" panose="02010609060101010101" pitchFamily="49" charset="-122"/>
            </a:endParaRPr>
          </a:p>
          <a:p>
            <a:endParaRPr lang="en-US" altLang="zh-CN" dirty="0" smtClean="0"/>
          </a:p>
          <a:p>
            <a:endParaRPr lang="zh-CN" altLang="en-US" dirty="0"/>
          </a:p>
        </p:txBody>
      </p:sp>
      <p:sp>
        <p:nvSpPr>
          <p:cNvPr id="2" name="矩形 1"/>
          <p:cNvSpPr/>
          <p:nvPr/>
        </p:nvSpPr>
        <p:spPr>
          <a:xfrm>
            <a:off x="74548" y="5661248"/>
            <a:ext cx="9036496" cy="923330"/>
          </a:xfrm>
          <a:prstGeom prst="rect">
            <a:avLst/>
          </a:prstGeom>
        </p:spPr>
        <p:style>
          <a:lnRef idx="2">
            <a:schemeClr val="accent6"/>
          </a:lnRef>
          <a:fillRef idx="1">
            <a:schemeClr val="lt1"/>
          </a:fillRef>
          <a:effectRef idx="0">
            <a:schemeClr val="accent6"/>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zh-CN"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历史上人们为了追求平等而进行的努力和斗争</a:t>
            </a:r>
            <a:endParaRPr lang="zh-CN"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04369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theme/theme1.xml><?xml version="1.0" encoding="utf-8"?>
<a:theme xmlns:a="http://schemas.openxmlformats.org/drawingml/2006/main" name="秋天来了ppt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自定义设计方案_2">
  <a:themeElements>
    <a:clrScheme name="自定义设计方案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_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秋天来了ppt模板</Template>
  <TotalTime>2051</TotalTime>
  <Words>2922</Words>
  <Application>Microsoft Office PowerPoint</Application>
  <PresentationFormat>全屏显示(4:3)</PresentationFormat>
  <Paragraphs>129</Paragraphs>
  <Slides>32</Slides>
  <Notes>1</Notes>
  <HiddenSlides>0</HiddenSlides>
  <MMClips>0</MMClips>
  <ScaleCrop>false</ScaleCrop>
  <HeadingPairs>
    <vt:vector size="4" baseType="variant">
      <vt:variant>
        <vt:lpstr>主题</vt:lpstr>
      </vt:variant>
      <vt:variant>
        <vt:i4>4</vt:i4>
      </vt:variant>
      <vt:variant>
        <vt:lpstr>幻灯片标题</vt:lpstr>
      </vt:variant>
      <vt:variant>
        <vt:i4>32</vt:i4>
      </vt:variant>
    </vt:vector>
  </HeadingPairs>
  <TitlesOfParts>
    <vt:vector size="36" baseType="lpstr">
      <vt:lpstr>秋天来了ppt模板</vt:lpstr>
      <vt:lpstr>自定义设计方案</vt:lpstr>
      <vt:lpstr>自定义设计方案_2</vt:lpstr>
      <vt:lpstr>Office 主题</vt:lpstr>
      <vt:lpstr>PowerPoint 演示文稿</vt:lpstr>
      <vt:lpstr>2.2平等友善</vt:lpstr>
      <vt:lpstr>PowerPoint 演示文稿</vt:lpstr>
      <vt:lpstr>一、人格平等，相互尊重</vt:lpstr>
      <vt:lpstr>PowerPoint 演示文稿</vt:lpstr>
      <vt:lpstr>黑奴贸易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平等与平均</vt:lpstr>
      <vt:lpstr>二、消除歧视，             平等待人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三、与人为善、将心比心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xb21cn</cp:lastModifiedBy>
  <cp:revision>政治备课大师【全免费】</cp:revision>
  <dcterms:created xsi:type="dcterms:W3CDTF">2017-08-18T01:51:48Z</dcterms:created>
  <dcterms:modified xsi:type="dcterms:W3CDTF">2017-09-28T07:33:53Z</dcterms:modified>
</cp:coreProperties>
</file>