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82" r:id="rId3"/>
    <p:sldId id="266" r:id="rId4"/>
    <p:sldId id="256" r:id="rId5"/>
    <p:sldId id="257" r:id="rId6"/>
    <p:sldId id="258" r:id="rId7"/>
    <p:sldId id="259" r:id="rId8"/>
    <p:sldId id="269" r:id="rId9"/>
    <p:sldId id="271" r:id="rId10"/>
    <p:sldId id="272" r:id="rId11"/>
    <p:sldId id="270" r:id="rId12"/>
    <p:sldId id="275" r:id="rId13"/>
    <p:sldId id="274" r:id="rId14"/>
    <p:sldId id="276" r:id="rId15"/>
    <p:sldId id="273" r:id="rId16"/>
    <p:sldId id="279" r:id="rId17"/>
    <p:sldId id="278" r:id="rId18"/>
    <p:sldId id="280" r:id="rId19"/>
    <p:sldId id="281" r:id="rId20"/>
    <p:sldId id="277" r:id="rId21"/>
    <p:sldId id="268" r:id="rId22"/>
    <p:sldId id="260" r:id="rId23"/>
    <p:sldId id="264" r:id="rId24"/>
    <p:sldId id="263" r:id="rId25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 2049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副标题 2050"/>
          <p:cNvSpPr>
            <a:spLocks noGrp="1"/>
          </p:cNvSpPr>
          <p:nvPr>
            <p:ph type="subTitle" idx="1"/>
          </p:nvPr>
        </p:nvSpPr>
        <p:spPr>
          <a:xfrm>
            <a:off x="1871133" y="3717925"/>
            <a:ext cx="8534400" cy="69532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2052" name="日期占位符 2051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/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2053" name="页脚占位符 2052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/>
            </a:lvl1pPr>
          </a:lstStyle>
          <a:p>
            <a:endParaRPr lang="zh-CN" altLang="en-US"/>
          </a:p>
        </p:txBody>
      </p:sp>
      <p:sp>
        <p:nvSpPr>
          <p:cNvPr id="2054" name="灯片编号占位符 2053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400"/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53488" y="765175"/>
            <a:ext cx="2743729" cy="53276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2300" y="765175"/>
            <a:ext cx="8072131" cy="53276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2300" y="1773238"/>
            <a:ext cx="5376672" cy="431958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18428" y="1773238"/>
            <a:ext cx="5376672" cy="431958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24417" y="765175"/>
            <a:ext cx="10972800" cy="7207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622300" y="1773238"/>
            <a:ext cx="10972800" cy="4319587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endParaRPr lang="zh-CN" altLang="en-US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2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1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1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1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1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1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253365" y="2548890"/>
            <a:ext cx="11869420" cy="1470025"/>
          </a:xfrm>
        </p:spPr>
        <p:txBody>
          <a:bodyPr/>
          <a:p>
            <a:r>
              <a:rPr lang="zh-CN" altLang="en-US" sz="600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叶根友毛笔行书2.0版" panose="02010601030101010101" charset="-122"/>
                <a:ea typeface="叶根友毛笔行书2.0版" panose="02010601030101010101" charset="-122"/>
              </a:rPr>
              <a:t>欢迎来到趣味的思品课课堂</a:t>
            </a:r>
            <a:endParaRPr lang="zh-CN" altLang="en-US" sz="6000"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  <a:latin typeface="叶根友毛笔行书2.0版" panose="02010601030101010101" charset="-122"/>
              <a:ea typeface="叶根友毛笔行书2.0版" panose="02010601030101010101" charset="-122"/>
            </a:endParaRPr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>
          <a:xfrm>
            <a:off x="1920663" y="4823460"/>
            <a:ext cx="8534400" cy="695325"/>
          </a:xfrm>
        </p:spPr>
        <p:txBody>
          <a:bodyPr/>
          <a:p>
            <a:r>
              <a:rPr lang="en-US" altLang="zh-CN" sz="4000">
                <a:latin typeface="叶根友毛笔行书2.0版" panose="02010601030101010101" charset="-122"/>
                <a:ea typeface="叶根友毛笔行书2.0版" panose="02010601030101010101" charset="-122"/>
              </a:rPr>
              <a:t>2017</a:t>
            </a:r>
            <a:r>
              <a:rPr lang="zh-CN" altLang="en-US" sz="4000">
                <a:latin typeface="叶根友毛笔行书2.0版" panose="02010601030101010101" charset="-122"/>
                <a:ea typeface="叶根友毛笔行书2.0版" panose="02010601030101010101" charset="-122"/>
              </a:rPr>
              <a:t>年</a:t>
            </a:r>
            <a:r>
              <a:rPr lang="en-US" altLang="zh-CN" sz="4000">
                <a:latin typeface="叶根友毛笔行书2.0版" panose="02010601030101010101" charset="-122"/>
                <a:ea typeface="叶根友毛笔行书2.0版" panose="02010601030101010101" charset="-122"/>
              </a:rPr>
              <a:t>10</a:t>
            </a:r>
            <a:r>
              <a:rPr lang="zh-CN" altLang="en-US" sz="4000">
                <a:latin typeface="叶根友毛笔行书2.0版" panose="02010601030101010101" charset="-122"/>
                <a:ea typeface="叶根友毛笔行书2.0版" panose="02010601030101010101" charset="-122"/>
              </a:rPr>
              <a:t>月</a:t>
            </a:r>
            <a:r>
              <a:rPr lang="en-US" altLang="zh-CN" sz="4000">
                <a:latin typeface="叶根友毛笔行书2.0版" panose="02010601030101010101" charset="-122"/>
                <a:ea typeface="叶根友毛笔行书2.0版" panose="02010601030101010101" charset="-122"/>
              </a:rPr>
              <a:t>19</a:t>
            </a:r>
            <a:r>
              <a:rPr lang="zh-CN" altLang="en-US" sz="4000">
                <a:latin typeface="叶根友毛笔行书2.0版" panose="02010601030101010101" charset="-122"/>
                <a:ea typeface="叶根友毛笔行书2.0版" panose="02010601030101010101" charset="-122"/>
              </a:rPr>
              <a:t>日</a:t>
            </a:r>
            <a:endParaRPr lang="zh-CN" altLang="en-US" sz="4000">
              <a:latin typeface="叶根友毛笔行书2.0版" panose="02010601030101010101" charset="-122"/>
              <a:ea typeface="叶根友毛笔行书2.0版" panose="0201060103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3720" y="1268730"/>
            <a:ext cx="272288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00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叶根友毛笔行书2.0版" panose="02010601030101010101" charset="-122"/>
                <a:ea typeface="叶根友毛笔行书2.0版" panose="02010601030101010101" charset="-122"/>
                <a:sym typeface="+mn-ea"/>
              </a:rPr>
              <a:t>同学们好：</a:t>
            </a:r>
            <a:endParaRPr lang="zh-CN" altLang="en-US" sz="4000"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  <a:latin typeface="叶根友毛笔行书2.0版" panose="02010601030101010101" charset="-122"/>
              <a:ea typeface="叶根友毛笔行书2.0版" panose="02010601030101010101" charset="-122"/>
              <a:sym typeface="+mn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02895" y="216535"/>
            <a:ext cx="3243580" cy="82994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故事透视：</a:t>
            </a:r>
            <a:endParaRPr lang="zh-CN" altLang="en-US" sz="4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3795" name="文本框 9"/>
          <p:cNvSpPr txBox="1">
            <a:spLocks noChangeArrowheads="1"/>
          </p:cNvSpPr>
          <p:nvPr/>
        </p:nvSpPr>
        <p:spPr bwMode="auto">
          <a:xfrm>
            <a:off x="4568190" y="745490"/>
            <a:ext cx="2513330" cy="8115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>
              <a:lnSpc>
                <a:spcPct val="130000"/>
              </a:lnSpc>
            </a:pPr>
            <a:r>
              <a:rPr lang="zh-CN" altLang="en-US" sz="360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康俪金黑W8(P)"/>
                <a:ea typeface="华康俪金黑W8(P)"/>
                <a:cs typeface="华康俪金黑W8(P)"/>
              </a:rPr>
              <a:t>特殊的客人</a:t>
            </a:r>
            <a:endParaRPr lang="zh-CN" altLang="en-US" sz="360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康俪金黑W8(P)"/>
              <a:ea typeface="华康俪金黑W8(P)"/>
              <a:cs typeface="华康俪金黑W8(P)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68630" y="1557020"/>
            <a:ext cx="10950575" cy="5264150"/>
          </a:xfrm>
          <a:prstGeom prst="rect">
            <a:avLst/>
          </a:prstGeom>
          <a:noFill/>
          <a:ln w="9525">
            <a:solidFill>
              <a:srgbClr val="92D050"/>
            </a:solidFill>
            <a:miter lim="800000"/>
          </a:ln>
        </p:spPr>
        <p:txBody>
          <a:bodyPr>
            <a:spAutoFit/>
          </a:bodyPr>
          <a:p>
            <a:r>
              <a:rPr lang="zh-CN" altLang="en-US" sz="2800">
                <a:solidFill>
                  <a:srgbClr val="5F5E5C"/>
                </a:solidFill>
                <a:latin typeface="微软雅黑" panose="020B0503020204020204" charset="-122"/>
                <a:ea typeface="微软雅黑" panose="020B0503020204020204" charset="-122"/>
              </a:rPr>
              <a:t>       一天，主人要在家里请客，作为单亲妈妈的女佣只能把儿子接过来，把他藏在一间主人不大光顾的洗手间里。她从主人厨房里拿来一个盘子，从自己口袋里掏出路上买的香肠和面包，并告诉儿子说，这是宴会主人特意为你准备的单间。孩子把餐盘放在马桶盖上，坐在漂亮瓷砖铺就的地面上，一边唱歌，一边吃着这些平时很难吃到的美味佳肴。</a:t>
            </a:r>
            <a:endParaRPr lang="zh-CN" altLang="en-US" sz="2800">
              <a:solidFill>
                <a:srgbClr val="5F5E5C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800">
                <a:solidFill>
                  <a:srgbClr val="5F5E5C"/>
                </a:solidFill>
                <a:latin typeface="微软雅黑" panose="020B0503020204020204" charset="-122"/>
                <a:ea typeface="微软雅黑" panose="020B0503020204020204" charset="-122"/>
              </a:rPr>
              <a:t>　　但很快，主人在大厅没发现孩子的身影后开始寻找起来，最后在一个位于角落的洗手间里，找到了孩子。了解了情况后，主人回到宴会大厅对客人们说，很抱歉了朋友们，我现在必须得去陪一位特殊的客人，请大家慢慢享用吧，我不能和你们共进晚餐了。说完，他装了满满两大盘子孩子能爱吃的佳肴，端到洗手间里，模仿孩子的样子与孩子一起共进晚餐。</a:t>
            </a:r>
            <a:endParaRPr lang="zh-CN" altLang="en-US" sz="2800">
              <a:solidFill>
                <a:srgbClr val="5F5E5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379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32080" y="267335"/>
            <a:ext cx="3487420" cy="119888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zh-CN" altLang="en-US" sz="7200" b="1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叶根友毛笔行书2.0版" panose="02010601030101010101" charset="-122"/>
                <a:ea typeface="叶根友毛笔行书2.0版" panose="02010601030101010101" charset="-122"/>
              </a:rPr>
              <a:t>请思考</a:t>
            </a:r>
            <a:r>
              <a:rPr lang="zh-CN" altLang="en-US" sz="7200" b="1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：</a:t>
            </a:r>
            <a:endParaRPr lang="zh-CN" altLang="en-US" sz="7200" b="1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" name="TextBox 6"/>
          <p:cNvSpPr txBox="1">
            <a:spLocks noChangeArrowheads="1"/>
          </p:cNvSpPr>
          <p:nvPr/>
        </p:nvSpPr>
        <p:spPr bwMode="auto">
          <a:xfrm>
            <a:off x="3619500" y="421005"/>
            <a:ext cx="7692390" cy="8915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4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你能从宴会的主人身上学到什么？</a:t>
            </a:r>
            <a:endParaRPr lang="zh-CN" altLang="en-US" sz="4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TextBox 6"/>
          <p:cNvSpPr txBox="1">
            <a:spLocks noChangeArrowheads="1"/>
          </p:cNvSpPr>
          <p:nvPr/>
        </p:nvSpPr>
        <p:spPr bwMode="auto">
          <a:xfrm>
            <a:off x="1366520" y="1939290"/>
            <a:ext cx="10614660" cy="43999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2800" b="1">
                <a:solidFill>
                  <a:srgbClr val="80C417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   </a:t>
            </a:r>
            <a:r>
              <a:rPr lang="zh-CN" altLang="en-US" sz="3600" b="1">
                <a:solidFill>
                  <a:srgbClr val="80C417"/>
                </a:solidFill>
                <a:latin typeface="微软雅黑" panose="020B0503020204020204" charset="-122"/>
                <a:ea typeface="微软雅黑" panose="020B0503020204020204" charset="-122"/>
              </a:rPr>
              <a:t>  如何做到平等待人？</a:t>
            </a:r>
            <a:endParaRPr lang="zh-CN" altLang="en-US" sz="3600" b="1">
              <a:solidFill>
                <a:srgbClr val="80C417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）做到平等待人，要发自内心地尊重他人人格。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</a:rPr>
              <a:t>有的人能够尊重师长，礼遇同学朋友，但是对待贫困者、体力劳动者就会显示另一副面孔。这说明他们的心中还没有形成人格平等的观念。</a:t>
            </a:r>
            <a:endParaRPr lang="zh-CN" altLang="en-US" sz="36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TextBox 6"/>
          <p:cNvSpPr txBox="1">
            <a:spLocks noChangeArrowheads="1"/>
          </p:cNvSpPr>
          <p:nvPr/>
        </p:nvSpPr>
        <p:spPr bwMode="auto">
          <a:xfrm>
            <a:off x="1815465" y="312103"/>
            <a:ext cx="9458325" cy="669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“对不起，我不是地域黑”，地域歧视何时停止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131060" y="982345"/>
            <a:ext cx="8312785" cy="78105"/>
          </a:xfrm>
          <a:prstGeom prst="rect">
            <a:avLst/>
          </a:prstGeom>
          <a:solidFill>
            <a:srgbClr val="CD1F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defTabSz="108839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/>
          </a:p>
        </p:txBody>
      </p:sp>
      <p:sp>
        <p:nvSpPr>
          <p:cNvPr id="2" name="矩形 1"/>
          <p:cNvSpPr/>
          <p:nvPr/>
        </p:nvSpPr>
        <p:spPr>
          <a:xfrm flipV="1">
            <a:off x="2131695" y="981710"/>
            <a:ext cx="8529320" cy="78740"/>
          </a:xfrm>
          <a:prstGeom prst="rect">
            <a:avLst/>
          </a:prstGeom>
          <a:solidFill>
            <a:srgbClr val="CD1F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8839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/>
          </a:p>
        </p:txBody>
      </p:sp>
      <p:sp>
        <p:nvSpPr>
          <p:cNvPr id="18" name="Rectangle 3"/>
          <p:cNvSpPr>
            <a:spLocks noChangeArrowheads="1"/>
          </p:cNvSpPr>
          <p:nvPr/>
        </p:nvSpPr>
        <p:spPr bwMode="auto">
          <a:xfrm>
            <a:off x="761048" y="1302068"/>
            <a:ext cx="10512425" cy="18161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河南人都会偷井盖，北京人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</a:rPr>
              <a:t>200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分上清华，上海人小肚鸡肠，湖北人奸诈狡猾，东北人冲动暴力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</a:rPr>
              <a:t>……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大概所有人都或多或少接触过这样的刻板印象吧，郑州姑娘的一篇长文再次引爆“地域黑”“地图炮”话题，到底是什么让我们中了地域黑的毒呢？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Rectangle 3"/>
          <p:cNvSpPr>
            <a:spLocks noChangeArrowheads="1"/>
          </p:cNvSpPr>
          <p:nvPr/>
        </p:nvSpPr>
        <p:spPr bwMode="auto">
          <a:xfrm>
            <a:off x="839153" y="3118485"/>
            <a:ext cx="10512425" cy="22463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</a:rPr>
              <a:t>2017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年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</a:rPr>
              <a:t>9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月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</a:rPr>
              <a:t>5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日，郑州女生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</a:rPr>
              <a:t>@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青争和水 发文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生而为河南人，我很抱歉？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，文中称自己作为一个河南人曾经自卑焦虑，但河南并不是某些人认为的那样穷山恶水出刁民，我们都不应该用地域去评价一个人，河南人不过度敏感，其他人不过度解读，所有人就事论事，把所有的地域化成一个中国，这才是社会所需要的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TextBox 15"/>
          <p:cNvSpPr txBox="1">
            <a:spLocks noChangeArrowheads="1"/>
          </p:cNvSpPr>
          <p:nvPr/>
        </p:nvSpPr>
        <p:spPr bwMode="auto">
          <a:xfrm>
            <a:off x="761365" y="5365115"/>
            <a:ext cx="736600" cy="1676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square" anchor="ctr">
            <a:spAutoFit/>
          </a:bodyPr>
          <a:p>
            <a:pPr algn="ctr"/>
            <a:r>
              <a:rPr lang="zh-CN" altLang="en-US" sz="3600" b="1">
                <a:solidFill>
                  <a:srgbClr val="FF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请思考</a:t>
            </a:r>
            <a:endParaRPr lang="zh-CN" altLang="en-US" sz="3600" b="1">
              <a:solidFill>
                <a:srgbClr val="FF0000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58925" y="5365115"/>
            <a:ext cx="9131300" cy="1334135"/>
          </a:xfrm>
          <a:prstGeom prst="rect">
            <a:avLst/>
          </a:prstGeom>
          <a:solidFill>
            <a:srgbClr val="80C4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</a:bodyPr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36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你如何看待这种现象？</a:t>
            </a:r>
            <a:endParaRPr lang="zh-CN" altLang="en-US" sz="36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36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如何才能做到平等待人？</a:t>
            </a:r>
            <a:endParaRPr lang="zh-CN" altLang="en-US" sz="36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4" grpId="0"/>
      <p:bldP spid="4" grpId="0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Box 6"/>
          <p:cNvSpPr txBox="1">
            <a:spLocks noChangeArrowheads="1"/>
          </p:cNvSpPr>
          <p:nvPr/>
        </p:nvSpPr>
        <p:spPr bwMode="auto">
          <a:xfrm>
            <a:off x="370840" y="1017905"/>
            <a:ext cx="11667490" cy="51695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ctr">
              <a:spcBef>
                <a:spcPts val="600"/>
              </a:spcBef>
            </a:pPr>
            <a:r>
              <a:rPr lang="zh-CN" altLang="en-US" sz="4000" b="1">
                <a:solidFill>
                  <a:srgbClr val="80C417"/>
                </a:solidFill>
                <a:latin typeface="微软雅黑" panose="020B0503020204020204" charset="-122"/>
                <a:ea typeface="微软雅黑" panose="020B0503020204020204" charset="-122"/>
              </a:rPr>
              <a:t>如何做到平等待人？</a:t>
            </a:r>
            <a:endParaRPr lang="zh-CN" altLang="en-US" sz="4000" b="1">
              <a:solidFill>
                <a:srgbClr val="80C417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ts val="600"/>
              </a:spcBef>
            </a:pP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4000" b="1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</a:rPr>
              <a:t>）做到平等待人，要有客观的实事求是的态度。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ts val="600"/>
              </a:spcBef>
            </a:pPr>
            <a:r>
              <a:rPr lang="zh-CN" altLang="en-US" sz="4000">
                <a:latin typeface="微软雅黑" panose="020B0503020204020204" charset="-122"/>
                <a:ea typeface="微软雅黑" panose="020B0503020204020204" charset="-122"/>
              </a:rPr>
              <a:t>有的人以某种主观片面的标准将人群分类，不适当地抬高某些人群，贬低某些人群。比如视城里人聪明、有见识的一类，视乡下人为愚昧、无知的一类；或者断定某些地域的人优点很多，而某些地域的人尽是缺点。这种盲目武断的背后，就是一种歧视心态。</a:t>
            </a:r>
            <a:endParaRPr lang="zh-CN" altLang="en-US" sz="40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TextBox 6"/>
          <p:cNvSpPr txBox="1">
            <a:spLocks noChangeArrowheads="1"/>
          </p:cNvSpPr>
          <p:nvPr/>
        </p:nvSpPr>
        <p:spPr bwMode="auto">
          <a:xfrm>
            <a:off x="5101590" y="258445"/>
            <a:ext cx="3747135" cy="7308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同学会成了攀比会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93065" y="989013"/>
            <a:ext cx="10801350" cy="77787"/>
          </a:xfrm>
          <a:prstGeom prst="rect">
            <a:avLst/>
          </a:prstGeom>
          <a:solidFill>
            <a:srgbClr val="CD1F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defTabSz="108839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/>
          </a:p>
        </p:txBody>
      </p:sp>
      <p:pic>
        <p:nvPicPr>
          <p:cNvPr id="38917" name="图片 1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93065" y="1195070"/>
            <a:ext cx="3095625" cy="1990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Rectangle 3"/>
          <p:cNvSpPr>
            <a:spLocks noChangeArrowheads="1"/>
          </p:cNvSpPr>
          <p:nvPr/>
        </p:nvSpPr>
        <p:spPr bwMode="auto">
          <a:xfrm>
            <a:off x="3778885" y="1303655"/>
            <a:ext cx="8112125" cy="18148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</a:rPr>
              <a:t>2017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年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</a:rPr>
              <a:t>6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月，市民王先生接连接到了三个同学聚会电话后发起愁来，房子、车子、票子和孩子，在同学会上似乎大有“你方唱罢我登场”的意味，话里话外的比较让普通工人王先生着实尴尬不已。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8918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9570" y="3362960"/>
            <a:ext cx="3141980" cy="322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3865880" y="3235325"/>
            <a:ext cx="8238490" cy="3538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zh-CN" altLang="en-US" sz="2600" b="1"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我车不好，就是奥迪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</a:rPr>
              <a:t>A6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而已。”“我才混到单位的科长，差远了。”“把孩子送到国外长见识去了。”同学会时同学们炫耀的话语、攀比的口气对条件不怎么好的王先生而言无异于精神折磨。每次同学都会追问他月薪多少，买了几套房，车是什么牌子的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</a:rPr>
              <a:t>……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王先生说出自己月薪不到三千元，只付了房子首付时同学们窃笑的模样，更是让他心生畏惧：“自己的身份、地位在聚会时太难堪了。”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2080" y="-3810"/>
            <a:ext cx="385572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人间万象</a:t>
            </a:r>
            <a:endParaRPr lang="zh-CN" altLang="en-US" sz="7200" b="1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58627" y="549390"/>
            <a:ext cx="1736273" cy="24282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93029" y="549390"/>
            <a:ext cx="1583913" cy="23806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690887" y="549390"/>
            <a:ext cx="1863240" cy="2418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26764" y="3864815"/>
            <a:ext cx="3655060" cy="2447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97439" y="3888620"/>
            <a:ext cx="2421894" cy="24234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1130006" y="3209347"/>
            <a:ext cx="86868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Calibri" panose="020F0502020204030204" charset="0"/>
              </a:rPr>
              <a:t>白富美</a:t>
            </a:r>
            <a:endParaRPr lang="zh-CN" altLang="en-US">
              <a:latin typeface="Calibri" panose="020F0502020204030204" charset="0"/>
            </a:endParaRPr>
          </a:p>
        </p:txBody>
      </p:sp>
      <p:sp>
        <p:nvSpPr>
          <p:cNvPr id="37" name="文本框 36"/>
          <p:cNvSpPr txBox="1">
            <a:spLocks noChangeArrowheads="1"/>
          </p:cNvSpPr>
          <p:nvPr/>
        </p:nvSpPr>
        <p:spPr bwMode="auto">
          <a:xfrm>
            <a:off x="5077091" y="3133167"/>
            <a:ext cx="86868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Calibri" panose="020F0502020204030204" charset="0"/>
              </a:rPr>
              <a:t>高富帅</a:t>
            </a:r>
            <a:endParaRPr lang="zh-CN" altLang="en-US">
              <a:latin typeface="Calibri" panose="020F0502020204030204" charset="0"/>
            </a:endParaRPr>
          </a:p>
        </p:txBody>
      </p:sp>
      <p:sp>
        <p:nvSpPr>
          <p:cNvPr id="38" name="文本框 37"/>
          <p:cNvSpPr txBox="1">
            <a:spLocks noChangeArrowheads="1"/>
          </p:cNvSpPr>
          <p:nvPr/>
        </p:nvSpPr>
        <p:spPr bwMode="auto">
          <a:xfrm>
            <a:off x="9335244" y="3133167"/>
            <a:ext cx="86868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Calibri" panose="020F0502020204030204" charset="0"/>
              </a:rPr>
              <a:t>富二代</a:t>
            </a:r>
            <a:endParaRPr lang="zh-CN" altLang="en-US">
              <a:latin typeface="Calibri" panose="020F0502020204030204" charset="0"/>
            </a:endParaRPr>
          </a:p>
        </p:txBody>
      </p:sp>
      <p:sp>
        <p:nvSpPr>
          <p:cNvPr id="39" name="文本框 38"/>
          <p:cNvSpPr txBox="1">
            <a:spLocks noChangeArrowheads="1"/>
          </p:cNvSpPr>
          <p:nvPr/>
        </p:nvSpPr>
        <p:spPr bwMode="auto">
          <a:xfrm>
            <a:off x="5281825" y="5664571"/>
            <a:ext cx="86868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Calibri" panose="020F0502020204030204" charset="0"/>
              </a:rPr>
              <a:t>官二代</a:t>
            </a:r>
            <a:endParaRPr lang="zh-CN" altLang="en-US">
              <a:latin typeface="Calibri" panose="020F0502020204030204" charset="0"/>
            </a:endParaRPr>
          </a:p>
        </p:txBody>
      </p:sp>
      <p:sp>
        <p:nvSpPr>
          <p:cNvPr id="40" name="文本框 39"/>
          <p:cNvSpPr txBox="1">
            <a:spLocks noChangeArrowheads="1"/>
          </p:cNvSpPr>
          <p:nvPr/>
        </p:nvSpPr>
        <p:spPr bwMode="auto">
          <a:xfrm>
            <a:off x="9832003" y="5715358"/>
            <a:ext cx="64008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Calibri" panose="020F0502020204030204" charset="0"/>
              </a:rPr>
              <a:t>土豪</a:t>
            </a:r>
            <a:endParaRPr lang="zh-CN" altLang="en-US">
              <a:latin typeface="Calibri" panose="020F050202020403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7" grpId="0"/>
      <p:bldP spid="38" grpId="0"/>
      <p:bldP spid="39" grpId="0"/>
      <p:bldP spid="4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6" name="TextBox 15"/>
          <p:cNvSpPr txBox="1">
            <a:spLocks noChangeArrowheads="1"/>
          </p:cNvSpPr>
          <p:nvPr/>
        </p:nvSpPr>
        <p:spPr bwMode="auto">
          <a:xfrm>
            <a:off x="557530" y="767715"/>
            <a:ext cx="675005" cy="13252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square" anchor="ctr">
            <a:spAutoFit/>
          </a:bodyPr>
          <a:p>
            <a:pPr algn="ctr"/>
            <a:r>
              <a:rPr lang="zh-CN" altLang="en-US" sz="3200" b="1">
                <a:solidFill>
                  <a:srgbClr val="FF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请思考</a:t>
            </a:r>
            <a:endParaRPr lang="zh-CN" altLang="en-US" sz="3200" b="1">
              <a:solidFill>
                <a:srgbClr val="FF0000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32218" y="767398"/>
            <a:ext cx="10918825" cy="1243012"/>
          </a:xfrm>
          <a:prstGeom prst="rect">
            <a:avLst/>
          </a:prstGeom>
          <a:solidFill>
            <a:srgbClr val="80C4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defTabSz="108839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TextBox 6"/>
          <p:cNvSpPr txBox="1">
            <a:spLocks noChangeArrowheads="1"/>
          </p:cNvSpPr>
          <p:nvPr/>
        </p:nvSpPr>
        <p:spPr bwMode="auto">
          <a:xfrm>
            <a:off x="1478915" y="1022350"/>
            <a:ext cx="10537190" cy="7308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面对错综复杂的现实世界，要平等待人还需要做到什么？</a:t>
            </a:r>
            <a:endParaRPr lang="zh-CN" altLang="en-US" sz="32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TextBox 6"/>
          <p:cNvSpPr txBox="1">
            <a:spLocks noChangeArrowheads="1"/>
          </p:cNvSpPr>
          <p:nvPr/>
        </p:nvSpPr>
        <p:spPr bwMode="auto">
          <a:xfrm>
            <a:off x="336550" y="2186305"/>
            <a:ext cx="11350625" cy="4554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spcBef>
                <a:spcPts val="600"/>
              </a:spcBef>
            </a:pPr>
            <a:r>
              <a:rPr lang="en-US" altLang="zh-CN" sz="2800" b="1">
                <a:solidFill>
                  <a:srgbClr val="80C417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    </a:t>
            </a:r>
            <a:r>
              <a:rPr lang="en-US" altLang="zh-CN" sz="4000" b="1">
                <a:solidFill>
                  <a:srgbClr val="80C417"/>
                </a:solidFill>
                <a:latin typeface="微软雅黑" panose="020B0503020204020204" charset="-122"/>
                <a:ea typeface="微软雅黑" panose="020B0503020204020204" charset="-122"/>
              </a:rPr>
              <a:t>         </a:t>
            </a:r>
            <a:r>
              <a:rPr lang="zh-CN" altLang="en-US" sz="4000" b="1">
                <a:solidFill>
                  <a:srgbClr val="80C417"/>
                </a:solidFill>
                <a:latin typeface="微软雅黑" panose="020B0503020204020204" charset="-122"/>
                <a:ea typeface="微软雅黑" panose="020B0503020204020204" charset="-122"/>
              </a:rPr>
              <a:t>如何做到平等待人？</a:t>
            </a:r>
            <a:endParaRPr lang="zh-CN" altLang="en-US" sz="4000" b="1">
              <a:solidFill>
                <a:srgbClr val="80C417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ts val="600"/>
              </a:spcBef>
            </a:pP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4000" b="1"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</a:rPr>
              <a:t>）做到平等待人，要摈除陈腐观念。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ts val="600"/>
              </a:spcBef>
            </a:pPr>
            <a:r>
              <a:rPr lang="zh-CN" altLang="en-US" sz="4000">
                <a:latin typeface="微软雅黑" panose="020B0503020204020204" charset="-122"/>
                <a:ea typeface="微软雅黑" panose="020B0503020204020204" charset="-122"/>
              </a:rPr>
              <a:t>对金钱、权利的庸俗崇拜，是等级社会遗留的陈腐观念。由于现实生活中存在贫富和社会地位的差别，这种观念仍然有存在的土壤。有的人在与别人打交道的时候，会不自觉地表现出以衣貌取人、以地位取人的态度。</a:t>
            </a:r>
            <a:endParaRPr lang="zh-CN" altLang="en-US" sz="40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2615" y="5877240"/>
            <a:ext cx="11098498" cy="46025"/>
          </a:xfrm>
          <a:prstGeom prst="rect">
            <a:avLst/>
          </a:prstGeom>
          <a:solidFill>
            <a:srgbClr val="80C4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8839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97746" y="815061"/>
            <a:ext cx="10915982" cy="124268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8839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TextBox 6"/>
          <p:cNvSpPr txBox="1">
            <a:spLocks noChangeArrowheads="1"/>
          </p:cNvSpPr>
          <p:nvPr/>
        </p:nvSpPr>
        <p:spPr bwMode="auto">
          <a:xfrm>
            <a:off x="912262" y="2657368"/>
            <a:ext cx="8351250" cy="27381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、要有发自内心地尊重尊重他人的人格。</a:t>
            </a:r>
            <a:endParaRPr lang="en-US" altLang="zh-CN" sz="36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、要有客观的实事求是的态度。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、做到平等待人，要摈除陈腐观念。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TextBox 6"/>
          <p:cNvSpPr txBox="1">
            <a:spLocks noChangeArrowheads="1"/>
          </p:cNvSpPr>
          <p:nvPr/>
        </p:nvSpPr>
        <p:spPr bwMode="auto">
          <a:xfrm>
            <a:off x="3217025" y="911246"/>
            <a:ext cx="10098632" cy="1050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4800">
                <a:solidFill>
                  <a:schemeClr val="bg1"/>
                </a:solidFill>
                <a:latin typeface="叶根友毛笔行书2.0版" panose="02010601030101010101" charset="-122"/>
                <a:ea typeface="叶根友毛笔行书2.0版" panose="02010601030101010101" charset="-122"/>
              </a:rPr>
              <a:t>如何做到平等待人</a:t>
            </a:r>
            <a:endParaRPr lang="zh-CN" altLang="en-US" sz="4800">
              <a:solidFill>
                <a:schemeClr val="bg1"/>
              </a:solidFill>
              <a:latin typeface="叶根友毛笔行书2.0版" panose="02010601030101010101" charset="-122"/>
              <a:ea typeface="叶根友毛笔行书2.0版" panose="02010601030101010101" charset="-122"/>
            </a:endParaRPr>
          </a:p>
        </p:txBody>
      </p:sp>
      <p:sp>
        <p:nvSpPr>
          <p:cNvPr id="41990" name="TextBox 15"/>
          <p:cNvSpPr txBox="1">
            <a:spLocks noChangeArrowheads="1"/>
          </p:cNvSpPr>
          <p:nvPr/>
        </p:nvSpPr>
        <p:spPr bwMode="auto">
          <a:xfrm>
            <a:off x="612458" y="318770"/>
            <a:ext cx="798195" cy="164338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 w="9525">
            <a:noFill/>
            <a:miter lim="800000"/>
          </a:ln>
        </p:spPr>
        <p:txBody>
          <a:bodyPr vert="eaVert" wrap="square" anchor="ctr">
            <a:spAutoFit/>
          </a:bodyPr>
          <a:lstStyle/>
          <a:p>
            <a:pPr algn="ctr"/>
            <a:r>
              <a:rPr lang="zh-CN" altLang="en-US" sz="4000" b="1">
                <a:solidFill>
                  <a:srgbClr val="FF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总 结</a:t>
            </a:r>
            <a:endParaRPr lang="zh-CN" altLang="en-US" sz="4000" b="1">
              <a:solidFill>
                <a:srgbClr val="FF0000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490410" y="1184225"/>
            <a:ext cx="11028665" cy="85703"/>
          </a:xfrm>
          <a:prstGeom prst="rect">
            <a:avLst/>
          </a:prstGeom>
          <a:solidFill>
            <a:srgbClr val="8BCD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8839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3010" name="Rectangle 3"/>
          <p:cNvSpPr>
            <a:spLocks noChangeArrowheads="1"/>
          </p:cNvSpPr>
          <p:nvPr/>
        </p:nvSpPr>
        <p:spPr bwMode="auto">
          <a:xfrm>
            <a:off x="518985" y="1333699"/>
            <a:ext cx="11028665" cy="4954885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</a:ln>
        </p:spPr>
        <p:txBody>
          <a:bodyPr/>
          <a:lstStyle/>
          <a:p>
            <a:pPr>
              <a:lnSpc>
                <a:spcPct val="150000"/>
              </a:lnSpc>
            </a:pPr>
            <a:endParaRPr lang="zh-CN" altLang="en-US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668164" y="1474662"/>
            <a:ext cx="4978690" cy="8115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36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消除歧视 平等待人</a:t>
            </a:r>
            <a:endParaRPr lang="zh-CN" altLang="en-US" sz="36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3012" name="TextBox 9"/>
          <p:cNvSpPr txBox="1">
            <a:spLocks noChangeArrowheads="1"/>
          </p:cNvSpPr>
          <p:nvPr/>
        </p:nvSpPr>
        <p:spPr bwMode="auto">
          <a:xfrm>
            <a:off x="478338" y="161726"/>
            <a:ext cx="5358005" cy="922020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</a:ln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5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课堂小结</a:t>
            </a:r>
            <a:endParaRPr lang="zh-CN" altLang="en-US" sz="5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518978" y="2390410"/>
            <a:ext cx="11000097" cy="31742"/>
          </a:xfrm>
          <a:prstGeom prst="line">
            <a:avLst/>
          </a:prstGeom>
          <a:ln w="31750" cmpd="sng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693557" y="2552293"/>
            <a:ext cx="8738499" cy="30149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altLang="zh-CN" sz="4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4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、平等待人的表现？</a:t>
            </a:r>
            <a:endParaRPr lang="zh-CN" altLang="en-US" sz="40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endParaRPr lang="en-US" altLang="zh-CN" sz="40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altLang="zh-CN" sz="4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4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、如何做到平等待人？</a:t>
            </a:r>
            <a:endParaRPr lang="zh-CN" altLang="en-US" sz="40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15900" y="82550"/>
            <a:ext cx="385572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课堂检测</a:t>
            </a:r>
            <a:endParaRPr lang="zh-CN" altLang="en-US" sz="72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90170" y="1281430"/>
            <a:ext cx="1201102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76200" indent="-76200"/>
            <a:r>
              <a:rPr lang="en-US" altLang="zh-CN" sz="32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2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32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1959</a:t>
            </a:r>
            <a:r>
              <a:rPr lang="zh-CN" altLang="en-US" sz="32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年，在全国群英会</a:t>
            </a:r>
            <a:r>
              <a:rPr lang="zh-CN" altLang="en-US" sz="32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上，国家主席</a:t>
            </a:r>
            <a:r>
              <a:rPr lang="zh-CN" altLang="en-US" sz="32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刘少奇接见了全国著名的劳动模范、掏粪工人时传祥。接见时，刘少奇亲切地对时传祥说：“你当清洁工是人民的勤务员，我当国家主席也是人民的勤务员，这只是分工不同，都是革命事业不可缺少的一部分。”刘少奇的这一席话告诉我们（    ）</a:t>
            </a:r>
            <a:endParaRPr lang="zh-CN" altLang="en-US" sz="32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76200" indent="-76200"/>
            <a:r>
              <a:rPr lang="en-US" altLang="zh-CN" sz="32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en-US" sz="32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所有人的个人素质是相同的 </a:t>
            </a:r>
            <a:r>
              <a:rPr lang="en-US" altLang="zh-CN" sz="32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 </a:t>
            </a:r>
            <a:r>
              <a:rPr lang="zh-CN" altLang="en-US" sz="32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每个人的人格都是平等的  </a:t>
            </a:r>
            <a:endParaRPr lang="zh-CN" altLang="en-US" sz="32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76200" indent="-76200"/>
            <a:r>
              <a:rPr lang="en-US" altLang="zh-CN" sz="32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en-US" sz="32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人格没有高低贵贱之分，都是平等的 </a:t>
            </a:r>
            <a:r>
              <a:rPr lang="en-US" altLang="zh-CN" sz="32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en-US" sz="32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掏粪工人和国家主席没有任何区别</a:t>
            </a:r>
            <a:endParaRPr lang="zh-CN" altLang="en-US" sz="32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76200" indent="-76200"/>
            <a:r>
              <a:rPr lang="en-US" altLang="zh-CN" sz="32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zh-CN" altLang="en-US" sz="32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32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①②③      B</a:t>
            </a:r>
            <a:r>
              <a:rPr lang="zh-CN" altLang="en-US" sz="32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32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②③④       C</a:t>
            </a:r>
            <a:r>
              <a:rPr lang="zh-CN" altLang="en-US" sz="32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32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①②③④     D</a:t>
            </a:r>
            <a:r>
              <a:rPr lang="zh-CN" altLang="en-US" sz="32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32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②③</a:t>
            </a:r>
            <a:endParaRPr lang="zh-CN" altLang="en-US" sz="3200"/>
          </a:p>
        </p:txBody>
      </p:sp>
      <p:sp>
        <p:nvSpPr>
          <p:cNvPr id="3" name="矩形 2"/>
          <p:cNvSpPr/>
          <p:nvPr/>
        </p:nvSpPr>
        <p:spPr>
          <a:xfrm>
            <a:off x="3965575" y="2943860"/>
            <a:ext cx="64389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72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</a:t>
            </a:r>
            <a:endParaRPr lang="en-US" altLang="zh-CN" sz="72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341630" y="1589405"/>
            <a:ext cx="11508740" cy="42252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</a:t>
            </a:r>
            <a:r>
              <a:rPr lang="en-US" altLang="zh-CN" sz="32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2003</a:t>
            </a:r>
            <a:r>
              <a:rPr lang="zh-CN" altLang="en-US" sz="32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年起</a:t>
            </a:r>
            <a:r>
              <a:rPr lang="en-US" altLang="zh-CN" sz="32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杭州市图书馆就开始实行对所有读者免费开放</a:t>
            </a:r>
            <a:r>
              <a:rPr lang="en-US" altLang="zh-CN" sz="32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包括乞丐和拾荒者。</a:t>
            </a:r>
            <a:r>
              <a:rPr lang="en-US" altLang="zh-CN" sz="32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</a:t>
            </a:r>
            <a:r>
              <a:rPr lang="zh-CN" altLang="en-US" sz="32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年的时间过去</a:t>
            </a:r>
            <a:r>
              <a:rPr lang="en-US" altLang="zh-CN" sz="32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杭州图书馆的全面开放从未停止。从某种意义上说</a:t>
            </a:r>
            <a:r>
              <a:rPr lang="en-US" altLang="zh-CN" sz="32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乞丐和拾荒者处于社会底层</a:t>
            </a:r>
            <a:r>
              <a:rPr lang="en-US" altLang="zh-CN" sz="32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社会公共保底政策的坚实与公平</a:t>
            </a:r>
            <a:r>
              <a:rPr lang="en-US" altLang="zh-CN" sz="32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事关他们的基本生活质量。“我无权拒绝他们入内读书</a:t>
            </a:r>
            <a:r>
              <a:rPr lang="en-US" altLang="zh-CN" sz="32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但您有权选择离开。”杭州市图书馆馆长褚树青的这段话曾在网上爆红</a:t>
            </a:r>
            <a:r>
              <a:rPr lang="en-US" altLang="zh-CN" sz="32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而杭州图书馆允许乞丐和拾荒者入内阅读</a:t>
            </a:r>
            <a:r>
              <a:rPr lang="en-US" altLang="zh-CN" sz="32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也早已是众人皆知之事。</a:t>
            </a:r>
            <a:endParaRPr lang="zh-CN" altLang="en-US" sz="3200"/>
          </a:p>
        </p:txBody>
      </p:sp>
      <p:sp>
        <p:nvSpPr>
          <p:cNvPr id="2" name="文本框 1"/>
          <p:cNvSpPr txBox="1"/>
          <p:nvPr/>
        </p:nvSpPr>
        <p:spPr>
          <a:xfrm>
            <a:off x="140335" y="5814695"/>
            <a:ext cx="11592560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indent="0"/>
            <a:r>
              <a:rPr lang="zh-CN" altLang="en-US" sz="44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杭州市图书馆“不拒乞丐”的做法说明了什么</a:t>
            </a:r>
            <a:r>
              <a:rPr lang="en-US" altLang="zh-CN" sz="44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</a:t>
            </a:r>
            <a:endParaRPr lang="en-US" altLang="zh-CN" sz="4400" b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41630" y="285115"/>
            <a:ext cx="569214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prstTxWarp prst="textStop">
              <a:avLst/>
            </a:prstTxWarp>
            <a:spAutoFit/>
          </a:bodyPr>
          <a:p>
            <a:pPr algn="ctr"/>
            <a:r>
              <a:rPr lang="zh-CN" altLang="en-US" sz="72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社会现象透视</a:t>
            </a:r>
            <a:endParaRPr lang="zh-CN" altLang="en-US" sz="72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15900" y="1279525"/>
            <a:ext cx="11835765" cy="3538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76200" indent="-76200"/>
            <a:r>
              <a:rPr lang="en-US" altLang="zh-CN" sz="32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2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、我们要想认识歧视的错误和危害，努力清除人与人之间的各种歧视，共同建立彼此平等相待、真诚和谐的人际关系，就要（        ）  </a:t>
            </a:r>
            <a:endParaRPr lang="zh-CN" altLang="en-US" sz="32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76200" indent="-76200"/>
            <a:r>
              <a:rPr lang="en-US" altLang="zh-CN" sz="32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en-US" sz="32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平等待人，摒除陈腐观念   </a:t>
            </a:r>
            <a:r>
              <a:rPr lang="en-US" altLang="zh-CN" sz="32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en-US" sz="32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有客观的实</a:t>
            </a:r>
            <a:r>
              <a:rPr lang="zh-CN" altLang="en-US" sz="32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事求是的态度   </a:t>
            </a:r>
            <a:r>
              <a:rPr lang="en-US" altLang="zh-CN" sz="32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en-US" sz="32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有发自内心的对他人人格的尊重  </a:t>
            </a:r>
            <a:r>
              <a:rPr lang="en-US" altLang="zh-CN" sz="32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en-US" sz="32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做到表面平等，实际还是坚持“人不为己，天诛地灭”的思想  </a:t>
            </a:r>
            <a:r>
              <a:rPr lang="en-US" altLang="zh-CN" sz="32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zh-CN" altLang="en-US" sz="32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32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①②③   B</a:t>
            </a:r>
            <a:r>
              <a:rPr lang="zh-CN" altLang="en-US" sz="32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32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①②④   C</a:t>
            </a:r>
            <a:r>
              <a:rPr lang="zh-CN" altLang="en-US" sz="32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32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①③④     D</a:t>
            </a:r>
            <a:r>
              <a:rPr lang="zh-CN" altLang="en-US" sz="32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32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①②③④</a:t>
            </a:r>
            <a:endParaRPr lang="zh-CN" altLang="en-US" sz="3200"/>
          </a:p>
        </p:txBody>
      </p:sp>
      <p:sp>
        <p:nvSpPr>
          <p:cNvPr id="2" name="矩形 1"/>
          <p:cNvSpPr/>
          <p:nvPr/>
        </p:nvSpPr>
        <p:spPr>
          <a:xfrm>
            <a:off x="215900" y="82550"/>
            <a:ext cx="385572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课堂检测</a:t>
            </a:r>
            <a:endParaRPr lang="zh-CN" altLang="en-US" sz="72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84910" y="1924685"/>
            <a:ext cx="64389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endParaRPr lang="en-US" altLang="zh-CN" sz="72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15900" y="82550"/>
            <a:ext cx="385572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课堂检测</a:t>
            </a:r>
            <a:endParaRPr lang="zh-CN" altLang="en-US" sz="72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15900" y="1431290"/>
            <a:ext cx="11695430" cy="43999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76200" indent="-76200"/>
            <a:r>
              <a:rPr lang="en-US" altLang="zh-CN" sz="4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4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、有一位妇女把蛋壳剥了扔在大街上，环卫女工看到后，边扫边劝阻。而这位妇女却说：“我想丢就丢，你就是扫大街的！”这位妇女的言行（    ）</a:t>
            </a:r>
            <a:endParaRPr lang="zh-CN" altLang="en-US" sz="40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76200" indent="-76200"/>
            <a:r>
              <a:rPr lang="en-US" altLang="zh-CN" sz="4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zh-CN" altLang="en-US" sz="4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、说明人是有高低贵贱之分的    </a:t>
            </a:r>
            <a:r>
              <a:rPr lang="en-US" altLang="zh-CN" sz="4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lang="zh-CN" altLang="en-US" sz="4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、做到了自爱自重，言行得体</a:t>
            </a:r>
            <a:endParaRPr lang="zh-CN" altLang="en-US" sz="40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76200" indent="-76200"/>
            <a:r>
              <a:rPr lang="en-US" altLang="zh-CN" sz="4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</a:t>
            </a:r>
            <a:r>
              <a:rPr lang="zh-CN" altLang="en-US" sz="4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、没有尊重他人的劳动和人格    </a:t>
            </a:r>
            <a:r>
              <a:rPr lang="en-US" altLang="zh-CN" sz="4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</a:t>
            </a:r>
            <a:r>
              <a:rPr lang="zh-CN" altLang="en-US" sz="4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、说明社会分工不同职责不同   </a:t>
            </a:r>
            <a:endParaRPr lang="zh-CN" altLang="en-US" sz="4000"/>
          </a:p>
        </p:txBody>
      </p:sp>
      <p:sp>
        <p:nvSpPr>
          <p:cNvPr id="3" name="矩形 2"/>
          <p:cNvSpPr/>
          <p:nvPr/>
        </p:nvSpPr>
        <p:spPr>
          <a:xfrm>
            <a:off x="10028555" y="2460625"/>
            <a:ext cx="84328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C</a:t>
            </a:r>
            <a:endParaRPr lang="en-US" altLang="zh-CN" sz="72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23520" y="31750"/>
            <a:ext cx="11728450" cy="6000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32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32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、“博士三折，硕士四折，研究</a:t>
            </a:r>
            <a:r>
              <a:rPr lang="zh-CN" altLang="en-US" sz="32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生五折。如果</a:t>
            </a:r>
            <a:r>
              <a:rPr lang="zh-CN" altLang="en-US" sz="32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没有大专以上文凭，对不起，本店概不打折”，近日某知名大学附近一家服装店贴出这样一则告示。该店老板娘说，此举一算是对最近考上研究生的学生的一种鼓励，而是读书不易，学历高应受社会的尊重。（</a:t>
            </a:r>
            <a:r>
              <a:rPr lang="en-US" altLang="zh-CN" sz="32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2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）假如你到这家服装店购物，你会产生怎样的心理？  （</a:t>
            </a:r>
            <a:r>
              <a:rPr lang="en-US" altLang="zh-CN" sz="32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2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）请你简要评析该店老板娘如此“尊重”高学历的做法。   （</a:t>
            </a:r>
            <a:r>
              <a:rPr lang="en-US" altLang="zh-CN" sz="32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32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）结合自身实际谈谈应该怎样尊重他人。 </a:t>
            </a:r>
            <a:endParaRPr lang="zh-CN" altLang="en-US" sz="3200"/>
          </a:p>
        </p:txBody>
      </p:sp>
      <p:sp>
        <p:nvSpPr>
          <p:cNvPr id="2" name="文本框 1"/>
          <p:cNvSpPr txBox="1"/>
          <p:nvPr/>
        </p:nvSpPr>
        <p:spPr>
          <a:xfrm>
            <a:off x="1278255" y="2487930"/>
            <a:ext cx="85636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3200" b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会觉得老板娘没有平等待人，感觉受到了歧视</a:t>
            </a:r>
            <a:r>
              <a:rPr lang="zh-CN" altLang="en-US" sz="1200" b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1200" b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2860" y="3432175"/>
            <a:ext cx="1214755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3200" b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该店老板娘的行为是一种歧视行为，她没有平等的尊重每位消费者的人格和法律地位，而是以某种主观片面的标准将人分类，不适当的抬高某些人群，缺乏客观的实事求是的态度，存在陈腐观念。</a:t>
            </a:r>
            <a:endParaRPr lang="zh-CN" altLang="en-US" sz="3200" b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2860" y="5000625"/>
            <a:ext cx="12148185" cy="181483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28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要以平等的态度去对待</a:t>
            </a:r>
            <a:r>
              <a:rPr lang="zh-CN" altLang="en-US" sz="28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人，不要因为</a:t>
            </a:r>
            <a:r>
              <a:rPr lang="zh-CN" altLang="en-US" sz="28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人们的差距而划分等级，显示不同的态度，这是一个正直的人应有的待人之道，也是现代社会中每一个人不可或缺的基本素质。具体要求是：有发自内心地对他人人格的尊重；有客观的实事求是的态度；要摒除陈腐观念。</a:t>
            </a: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4578350" y="2829560"/>
            <a:ext cx="303530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perspectiveHeroicExtremeRightFacing"/>
              <a:lightRig rig="threePt" dir="t"/>
            </a:scene3d>
          </a:bodyPr>
          <a:p>
            <a:pPr algn="ctr"/>
            <a:r>
              <a:rPr lang="zh-CN" altLang="en-US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再    见</a:t>
            </a:r>
            <a:endParaRPr lang="zh-CN" altLang="en-US" sz="72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" name="TextBox 20"/>
          <p:cNvSpPr txBox="1"/>
          <p:nvPr/>
        </p:nvSpPr>
        <p:spPr>
          <a:xfrm>
            <a:off x="4588510" y="4087495"/>
            <a:ext cx="7591425" cy="1106805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defTabSz="108839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平等友善 第二课时</a:t>
            </a:r>
            <a:endParaRPr lang="zh-CN" altLang="en-US" sz="6600" b="1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551295" y="5194300"/>
            <a:ext cx="5260340" cy="64516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p>
            <a:pPr algn="r"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kern="0" dirty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微软雅黑" panose="020B0503020204020204" charset="-122"/>
                <a:ea typeface="微软雅黑" panose="020B0503020204020204" charset="-122"/>
              </a:rPr>
              <a:t>---- </a:t>
            </a:r>
            <a:r>
              <a:rPr lang="zh-CN" altLang="en-US" sz="3600" b="1" kern="0" dirty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微软雅黑" panose="020B0503020204020204" charset="-122"/>
                <a:ea typeface="微软雅黑" panose="020B0503020204020204" charset="-122"/>
              </a:rPr>
              <a:t>消除歧视 平等待人</a:t>
            </a:r>
            <a:endParaRPr lang="zh-CN" altLang="en-US" sz="3600" b="1" kern="0" dirty="0">
              <a:solidFill>
                <a:sysClr val="windowText" lastClr="000000">
                  <a:lumMod val="50000"/>
                  <a:lumOff val="50000"/>
                </a:sys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 descr="MAIN20171016141450504621268657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845" y="22860"/>
            <a:ext cx="12150090" cy="40646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799"/>
                            </p:stCondLst>
                            <p:childTnLst>
                              <p:par>
                                <p:cTn id="12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75335" y="1795780"/>
            <a:ext cx="836231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阅读课本</a:t>
            </a:r>
            <a:r>
              <a:rPr lang="en-US" altLang="zh-CN" sz="4000" b="1">
                <a:latin typeface="Times New Roman" panose="02020603050405020304" charset="0"/>
                <a:cs typeface="Times New Roman" panose="02020603050405020304" charset="0"/>
              </a:rPr>
              <a:t>45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页找到以下问题的答案，在课本当中做好笔记：</a:t>
            </a:r>
            <a:endParaRPr lang="zh-CN" altLang="en-US" sz="4000"/>
          </a:p>
        </p:txBody>
      </p:sp>
      <p:sp>
        <p:nvSpPr>
          <p:cNvPr id="2" name="文本框 1"/>
          <p:cNvSpPr txBox="1"/>
          <p:nvPr/>
        </p:nvSpPr>
        <p:spPr>
          <a:xfrm>
            <a:off x="775335" y="3834765"/>
            <a:ext cx="7139305" cy="2553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4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4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、平等待人的表现？</a:t>
            </a:r>
            <a:endParaRPr lang="zh-CN" altLang="en-US" sz="40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en-US" altLang="zh-CN" sz="4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2</a:t>
            </a:r>
            <a:r>
              <a:rPr lang="zh-CN" altLang="en-US" sz="4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、如何做到平等待人呢？</a:t>
            </a:r>
            <a:endParaRPr lang="zh-CN" altLang="en-US" sz="4000"/>
          </a:p>
        </p:txBody>
      </p:sp>
      <p:sp>
        <p:nvSpPr>
          <p:cNvPr id="3" name="矩形 2"/>
          <p:cNvSpPr/>
          <p:nvPr/>
        </p:nvSpPr>
        <p:spPr>
          <a:xfrm>
            <a:off x="74930" y="250190"/>
            <a:ext cx="477393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叶根友毛笔行书2.0版" panose="02010601030101010101" charset="-122"/>
                <a:ea typeface="叶根友毛笔行书2.0版" panose="02010601030101010101" charset="-122"/>
              </a:rPr>
              <a:t>自学指导：</a:t>
            </a:r>
            <a:endParaRPr lang="zh-CN" altLang="en-US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叶根友毛笔行书2.0版" panose="02010601030101010101" charset="-122"/>
              <a:ea typeface="叶根友毛笔行书2.0版" panose="02010601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66395" y="267335"/>
            <a:ext cx="385572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pPr algn="ctr"/>
            <a:r>
              <a:rPr lang="zh-CN" altLang="en-US" sz="7200" b="1">
                <a:solidFill>
                  <a:schemeClr val="accent4"/>
                </a:solidFill>
                <a:effectLst>
                  <a:reflection blurRad="6350" stA="53000" endA="300" endPos="35500" dir="5400000" sy="-90000" algn="bl" rotWithShape="0"/>
                </a:effectLst>
                <a:latin typeface="叶根友毛笔行书2.0版" panose="02010601030101010101" charset="-122"/>
                <a:ea typeface="叶根友毛笔行书2.0版" panose="02010601030101010101" charset="-122"/>
              </a:rPr>
              <a:t>共同分享</a:t>
            </a:r>
            <a:endParaRPr lang="zh-CN" altLang="en-US" sz="7200" b="1">
              <a:solidFill>
                <a:schemeClr val="accent4"/>
              </a:solidFill>
              <a:effectLst>
                <a:reflection blurRad="6350" stA="53000" endA="300" endPos="35500" dir="5400000" sy="-90000" algn="bl" rotWithShape="0"/>
              </a:effectLst>
              <a:latin typeface="叶根友毛笔行书2.0版" panose="02010601030101010101" charset="-122"/>
              <a:ea typeface="叶根友毛笔行书2.0版" panose="0201060103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43890" y="1844040"/>
            <a:ext cx="10904220" cy="316928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4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请各小组推荐一位同学代表你们小组向大家展示</a:t>
            </a:r>
            <a:endParaRPr lang="zh-CN" altLang="en-US" sz="40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pPr algn="l"/>
            <a:endParaRPr lang="zh-CN" altLang="en-US" sz="40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pPr algn="l"/>
            <a:r>
              <a:rPr lang="zh-CN" altLang="en-US" sz="4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你们小组课后搜集到的社会中存在的不平等现象</a:t>
            </a:r>
            <a:endParaRPr lang="zh-CN" altLang="en-US" sz="40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pPr algn="l"/>
            <a:endParaRPr lang="zh-CN" altLang="en-US" sz="40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pPr algn="l"/>
            <a:r>
              <a:rPr lang="zh-CN" altLang="en-US" sz="4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的实例。</a:t>
            </a:r>
            <a:endParaRPr lang="zh-CN" altLang="en-US" sz="40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4" name="矩形 3"/>
          <p:cNvSpPr/>
          <p:nvPr/>
        </p:nvSpPr>
        <p:spPr>
          <a:xfrm rot="10800000" flipV="1">
            <a:off x="707390" y="5283835"/>
            <a:ext cx="10777855" cy="144526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square" rtlCol="0" anchor="t">
            <a:spAutoFit/>
          </a:bodyPr>
          <a:p>
            <a:pPr algn="l"/>
            <a:r>
              <a:rPr lang="zh-CN" altLang="en-US" sz="4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叶根友毛笔行书2.0版" panose="02010601030101010101" charset="-122"/>
                <a:ea typeface="叶根友毛笔行书2.0版" panose="02010601030101010101" charset="-122"/>
              </a:rPr>
              <a:t>讨论：</a:t>
            </a:r>
            <a:endParaRPr lang="zh-CN" altLang="en-US" sz="44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叶根友毛笔行书2.0版" panose="02010601030101010101" charset="-122"/>
              <a:ea typeface="叶根友毛笔行书2.0版" panose="02010601030101010101" charset="-122"/>
            </a:endParaRPr>
          </a:p>
          <a:p>
            <a:pPr algn="l"/>
            <a:r>
              <a:rPr lang="zh-CN" altLang="en-US" sz="4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你如何看待现实生活中的不平等现象呢？</a:t>
            </a:r>
            <a:endParaRPr lang="zh-CN" altLang="en-US" sz="44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578293" y="2561590"/>
            <a:ext cx="8599805" cy="10147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6000" b="1"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alpha val="40000"/>
                      <a:lumMod val="50000"/>
                    </a:schemeClr>
                  </a:outerShdw>
                </a:effectLst>
                <a:latin typeface="叶根友毛笔行书2.0版" panose="02010601030101010101" charset="-122"/>
                <a:ea typeface="叶根友毛笔行书2.0版" panose="02010601030101010101" charset="-122"/>
              </a:rPr>
              <a:t>一、什么是真正平等待人</a:t>
            </a:r>
            <a:endParaRPr lang="zh-CN" altLang="en-US" sz="6000" b="1"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alpha val="40000"/>
                    <a:lumMod val="50000"/>
                  </a:schemeClr>
                </a:outerShdw>
              </a:effectLst>
              <a:latin typeface="叶根友毛笔行书2.0版" panose="02010601030101010101" charset="-122"/>
              <a:ea typeface="叶根友毛笔行书2.0版" panose="02010601030101010101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3" name="Picture 2" descr="43dc7ede793004d677c6382c"/>
          <p:cNvPicPr>
            <a:picLocks noChangeAspect="1" noChangeArrowheads="1"/>
          </p:cNvPicPr>
          <p:nvPr/>
        </p:nvPicPr>
        <p:blipFill>
          <a:blip r:embed="rId1"/>
          <a:srcRect b="7463"/>
          <a:stretch>
            <a:fillRect/>
          </a:stretch>
        </p:blipFill>
        <p:spPr bwMode="auto">
          <a:xfrm>
            <a:off x="215900" y="99060"/>
            <a:ext cx="2830830" cy="27082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9" name="矩形 38"/>
          <p:cNvSpPr/>
          <p:nvPr/>
        </p:nvSpPr>
        <p:spPr>
          <a:xfrm>
            <a:off x="3269615" y="99060"/>
            <a:ext cx="8770620" cy="3449955"/>
          </a:xfrm>
          <a:prstGeom prst="rect">
            <a:avLst/>
          </a:prstGeom>
        </p:spPr>
        <p:txBody>
          <a:bodyPr wrap="square">
            <a:spAutoFit/>
          </a:bodyPr>
          <a:p>
            <a:pPr defTabSz="108839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世界著名的文学家萧伯纳一次到苏联访问，在街头遇见一位聪明伶俐的小姑娘，就和她一起玩耍。离别时对小姑娘说：</a:t>
            </a:r>
            <a:r>
              <a:rPr lang="zh-CN" altLang="en-US" sz="2800" b="1" dirty="0">
                <a:latin typeface="Arial" panose="020B0604020202020204"/>
                <a:ea typeface="黑体" panose="02010609060101010101" charset="-122"/>
              </a:rPr>
              <a:t>“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回去告诉你妈妈 ，今天和你玩的是世界著名的萧伯纳。</a:t>
            </a:r>
            <a:r>
              <a:rPr lang="zh-CN" altLang="en-US" sz="2800" b="1" dirty="0">
                <a:latin typeface="Arial" panose="020B0604020202020204"/>
                <a:ea typeface="黑体" panose="02010609060101010101" charset="-122"/>
              </a:rPr>
              <a:t>”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不料那位小姑娘竟学着萧伯纳的语气说：</a:t>
            </a:r>
            <a:r>
              <a:rPr lang="zh-CN" altLang="en-US" sz="2800" b="1" dirty="0">
                <a:latin typeface="Arial" panose="020B0604020202020204"/>
                <a:ea typeface="黑体" panose="02010609060101010101" charset="-122"/>
              </a:rPr>
              <a:t>“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你回去告诉你妈妈，今天和你玩的是苏联小姑娘卡嘉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。</a:t>
            </a:r>
            <a:r>
              <a:rPr lang="zh-CN" altLang="en-US" sz="2800" b="1" dirty="0">
                <a:latin typeface="Arial" panose="020B0604020202020204"/>
                <a:ea typeface="黑体" panose="02010609060101010101" charset="-122"/>
              </a:rPr>
              <a:t>”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这件事给萧伯纳很大的震动</a:t>
            </a:r>
            <a:r>
              <a:rPr lang="zh-CN" altLang="en-US" sz="2800" b="1" dirty="0">
                <a:solidFill>
                  <a:srgbClr val="0000FF"/>
                </a:solidFill>
                <a:latin typeface="+mn-lt"/>
                <a:ea typeface="黑体" panose="02010609060101010101" charset="-122"/>
              </a:rPr>
              <a:t>。</a:t>
            </a:r>
            <a:endParaRPr lang="zh-CN" altLang="zh-CN" sz="2800" b="1" spc="-15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913130" y="2974340"/>
            <a:ext cx="1452245" cy="460375"/>
          </a:xfrm>
          <a:prstGeom prst="rect">
            <a:avLst/>
          </a:prstGeom>
        </p:spPr>
        <p:txBody>
          <a:bodyPr wrap="square">
            <a:spAutoFit/>
          </a:bodyPr>
          <a:p>
            <a:pPr defTabSz="108839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萧伯纳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8677" name="Picture 2" descr="43dc7ede793004d677c6382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5265" y="3436620"/>
            <a:ext cx="2830830" cy="30238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474980" y="6460490"/>
            <a:ext cx="2312670" cy="460375"/>
          </a:xfrm>
          <a:prstGeom prst="rect">
            <a:avLst/>
          </a:prstGeom>
        </p:spPr>
        <p:txBody>
          <a:bodyPr wrap="square">
            <a:spAutoFit/>
          </a:bodyPr>
          <a:p>
            <a:pPr defTabSz="108839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美国总统林肯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69615" y="3570605"/>
            <a:ext cx="8770620" cy="2889885"/>
          </a:xfrm>
          <a:prstGeom prst="rect">
            <a:avLst/>
          </a:prstGeom>
        </p:spPr>
        <p:txBody>
          <a:bodyPr wrap="square">
            <a:spAutoFit/>
          </a:bodyPr>
          <a:p>
            <a:pPr defTabSz="108839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n-lt"/>
                <a:ea typeface="黑体" panose="02010609060101010101" charset="-122"/>
              </a:rPr>
              <a:t>已故美国总统林肯有一次外出，路边有一个身穿破衣烂衫的黑人老乞丐对其行鞠躬礼。林肯总统一丝不苟地脱帽对其回礼。随员对总统的举止表示不解。林肯总统说：“</a:t>
            </a:r>
            <a:r>
              <a:rPr lang="zh-CN" altLang="en-US" sz="2800" b="1" dirty="0">
                <a:solidFill>
                  <a:srgbClr val="0000FF"/>
                </a:solidFill>
                <a:latin typeface="+mn-lt"/>
                <a:ea typeface="黑体" panose="02010609060101010101" charset="-122"/>
              </a:rPr>
              <a:t>即使是一个乞丐，我也不愿意他认为我是一个不懂礼貌的人”。</a:t>
            </a:r>
            <a:endParaRPr lang="zh-CN" altLang="zh-CN" sz="2800" b="1" spc="-15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9" grpId="0"/>
      <p:bldP spid="2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64465" y="149860"/>
            <a:ext cx="375666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请同学们总结：</a:t>
            </a:r>
            <a:endParaRPr lang="zh-CN" altLang="en-US" sz="4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9701" name="TextBox 6"/>
          <p:cNvSpPr txBox="1">
            <a:spLocks noChangeArrowheads="1"/>
          </p:cNvSpPr>
          <p:nvPr/>
        </p:nvSpPr>
        <p:spPr bwMode="auto">
          <a:xfrm>
            <a:off x="4170680" y="162560"/>
            <a:ext cx="3451860" cy="681990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平等待人的表现</a:t>
            </a:r>
            <a:endParaRPr lang="zh-CN" altLang="en-US" sz="32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163830" y="1323340"/>
            <a:ext cx="5351145" cy="452310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20000"/>
              </a:lnSpc>
            </a:pPr>
            <a:r>
              <a:rPr lang="zh-CN" altLang="en-US" sz="4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平等待人表现为：与他人相处时，无论对方的天赋、出身、贫富、职务如何，都本着真诚、尊重、友善、礼貌的态度相待。</a:t>
            </a:r>
            <a:endParaRPr lang="zh-CN" altLang="en-US" sz="4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9698" name="图片 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515610" y="1323340"/>
            <a:ext cx="6685915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795780" y="2524760"/>
            <a:ext cx="8599805" cy="10147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6000" b="1">
                <a:solidFill>
                  <a:srgbClr val="80C417"/>
                </a:solidFill>
                <a:latin typeface="叶根友毛笔行书2.0版" panose="02010601030101010101" charset="-122"/>
                <a:ea typeface="叶根友毛笔行书2.0版" panose="02010601030101010101" charset="-122"/>
                <a:sym typeface="+mn-ea"/>
              </a:rPr>
              <a:t>二、如何做到平等待人？</a:t>
            </a:r>
            <a:endParaRPr lang="zh-CN" altLang="en-US" sz="6000" b="1">
              <a:solidFill>
                <a:srgbClr val="80C417"/>
              </a:solidFill>
              <a:latin typeface="叶根友毛笔行书2.0版" panose="02010601030101010101" charset="-122"/>
              <a:ea typeface="叶根友毛笔行书2.0版" panose="02010601030101010101" charset="-122"/>
              <a:sym typeface="+mn-ea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简约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3170</Words>
  <Application>WPS 演示</Application>
  <PresentationFormat>宽屏</PresentationFormat>
  <Paragraphs>168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7" baseType="lpstr">
      <vt:lpstr>Arial</vt:lpstr>
      <vt:lpstr>宋体</vt:lpstr>
      <vt:lpstr>Wingdings</vt:lpstr>
      <vt:lpstr>叶根友毛笔行书2.0版</vt:lpstr>
      <vt:lpstr>微软雅黑</vt:lpstr>
      <vt:lpstr>Times New Roman</vt:lpstr>
      <vt:lpstr>黑体</vt:lpstr>
      <vt:lpstr>Arial</vt:lpstr>
      <vt:lpstr>华康俪金黑W8(P)</vt:lpstr>
      <vt:lpstr>Arial Unicode MS</vt:lpstr>
      <vt:lpstr>Calibri</vt:lpstr>
      <vt:lpstr>Arial Unicode MS</vt:lpstr>
      <vt:lpstr>楷体</vt:lpstr>
      <vt:lpstr>简约绿</vt:lpstr>
      <vt:lpstr>欢迎来到趣味的思品课课堂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政治备课大师【全免费】</dc:title>
  <dc:creator>政治备课大师【全免费】</dc:creator>
  <cp:keywords>政治备课大师【全免费】</cp:keywords>
  <dc:description>政治备课大师【全免费】</dc:description>
  <cp:lastModifiedBy>Administrator</cp:lastModifiedBy>
  <cp:revision>政治备课大师【全免费】</cp:revision>
  <dcterms:created xsi:type="dcterms:W3CDTF">2017-10-18T12:09:00Z</dcterms:created>
  <dcterms:modified xsi:type="dcterms:W3CDTF">2017-10-18T14:47:51Z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2052-10.1.0.6874</vt:lpwstr>
  </property>
</Properties>
</file>