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59" r:id="rId3"/>
    <p:sldId id="260" r:id="rId4"/>
    <p:sldId id="261" r:id="rId5"/>
    <p:sldId id="271" r:id="rId6"/>
    <p:sldId id="272" r:id="rId7"/>
    <p:sldId id="264" r:id="rId8"/>
    <p:sldId id="266" r:id="rId9"/>
    <p:sldId id="262" r:id="rId10"/>
    <p:sldId id="263" r:id="rId11"/>
    <p:sldId id="270" r:id="rId12"/>
    <p:sldId id="268" r:id="rId13"/>
    <p:sldId id="267" r:id="rId14"/>
    <p:sldId id="269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4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B066426-7F5D-4EC5-BC30-8FBD704DE376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B86E9C3-5B50-4A61-A218-D802FEE311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73729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85788" y="611188"/>
            <a:ext cx="5445125" cy="3063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文本占位符 73730"/>
          <p:cNvSpPr>
            <a:spLocks noGrp="1" noRot="1"/>
          </p:cNvSpPr>
          <p:nvPr>
            <p:ph type="body" idx="1"/>
          </p:nvPr>
        </p:nvSpPr>
        <p:spPr bwMode="auto">
          <a:xfrm>
            <a:off x="660400" y="3879850"/>
            <a:ext cx="5295900" cy="3675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导入</a:t>
            </a:r>
            <a:r>
              <a:rPr lang="en-US" altLang="zh-CN" smtClean="0"/>
              <a:t>:1+1</a:t>
            </a:r>
            <a:r>
              <a:rPr lang="zh-CN" altLang="en-US" smtClean="0"/>
              <a:t>什么时候大于等于</a:t>
            </a:r>
            <a:r>
              <a:rPr lang="en-US" altLang="zh-CN" smtClean="0"/>
              <a:t>2?</a:t>
            </a:r>
            <a:r>
              <a:rPr lang="zh-CN" altLang="en-US" smtClean="0"/>
              <a:t>查关于</a:t>
            </a:r>
            <a:r>
              <a:rPr lang="en-US" altLang="zh-CN" smtClean="0"/>
              <a:t>4×100</a:t>
            </a:r>
            <a:r>
              <a:rPr lang="zh-CN" altLang="en-US" smtClean="0"/>
              <a:t>的世界记录</a:t>
            </a:r>
            <a:r>
              <a:rPr lang="en-US" altLang="zh-CN" smtClean="0"/>
              <a:t>.</a:t>
            </a:r>
            <a:r>
              <a:rPr lang="zh-CN" altLang="en-US" smtClean="0"/>
              <a:t>查关于数学和接力的图片     合作与竞争的关系    “在合作中竞争，在竞争中合作”的原因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3C7C5-0F6D-4676-A2D6-B9DB1E0B7F48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C3F76-A539-43B0-954F-7703F2F33F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27022-6678-4BEF-A9B4-0261FF0A461F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593DC-2593-4883-AC7C-2AADE628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2BA60-E821-4A6A-8599-EBFB3C64ABCE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75810-0A60-45B0-A42B-2E64E1470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D2214-5661-4D8F-8919-BD36E97D0E13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EC1C3-8717-482C-AB57-E90D90B2E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48B9E-E98F-40BB-95C3-8882050BFB01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7CD97-101A-47DB-AA2D-017F05F33E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10942-4479-4F72-95D2-1AD8B8DF70D2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0FEE-ABD5-44E7-B5AD-97FC8E344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F73B-FC37-4FD6-8027-CACC2F5F88F0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96AD7-A2E3-46A6-BB76-8F1E0C70F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FF069-C64C-4F48-85A2-84614AA17554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44B1B-FAC0-4049-8FAA-5DA87E20E2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280A0-0308-49FD-A1FB-0115FF2690A1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08B5-835E-4322-9015-A730FC062B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41D14-4E7C-4A6B-BA75-6461F827ABB7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86FA1-8B10-489B-8E0C-064D80128A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D2FA4-6166-4070-BD95-FD6D61CDB8D4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B72F-5941-42F9-9353-D8F8D7711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FAA131-104D-4369-95D1-F900BC2A6109}" type="datetimeFigureOut">
              <a:rPr lang="zh-CN" altLang="en-US"/>
              <a:pPr>
                <a:defRPr/>
              </a:pPr>
              <a:t>2017-11-01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B3B385-8FA6-4BF7-A649-36244BE0BE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istrator\Desktop\P71026-170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3" descr="C:\Users\Administrator\Desktop\P71027-1713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0"/>
            <a:ext cx="47148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Administrator\Desktop\mmexport15090990777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38" y="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571604" y="-142893"/>
            <a:ext cx="3429024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合作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4"/>
          <p:cNvSpPr txBox="1">
            <a:spLocks noChangeArrowheads="1"/>
          </p:cNvSpPr>
          <p:nvPr/>
        </p:nvSpPr>
        <p:spPr bwMode="auto">
          <a:xfrm>
            <a:off x="0" y="1000125"/>
            <a:ext cx="9013825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）竞争与合作是不可分割的，</a:t>
            </a:r>
            <a:r>
              <a:rPr lang="zh-CN" altLang="en-US" sz="36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竞争中有合作，合作中有竞争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）团队内部合作好，有利于团队取胜。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）团队中的个体竞争，能保持团队活力和优势。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勇于竞争，善于合作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，才能共同进步。</a:t>
            </a:r>
          </a:p>
        </p:txBody>
      </p:sp>
      <p:sp>
        <p:nvSpPr>
          <p:cNvPr id="24578" name="文本框 11268"/>
          <p:cNvSpPr txBox="1">
            <a:spLocks noChangeArrowheads="1"/>
          </p:cNvSpPr>
          <p:nvPr/>
        </p:nvSpPr>
        <p:spPr bwMode="auto">
          <a:xfrm>
            <a:off x="77788" y="282575"/>
            <a:ext cx="8280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、竞争与合作的关系？</a:t>
            </a:r>
          </a:p>
        </p:txBody>
      </p:sp>
      <p:sp>
        <p:nvSpPr>
          <p:cNvPr id="4" name="云形 3"/>
          <p:cNvSpPr/>
          <p:nvPr/>
        </p:nvSpPr>
        <p:spPr>
          <a:xfrm>
            <a:off x="5715000" y="0"/>
            <a:ext cx="3429000" cy="847725"/>
          </a:xfrm>
          <a:prstGeom prst="cloud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自主提升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charRg st="6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charRg st="6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89535" y="258604"/>
            <a:ext cx="3429000" cy="847725"/>
          </a:xfrm>
          <a:prstGeom prst="cloud">
            <a:avLst/>
          </a:prstGeom>
          <a:solidFill>
            <a:srgbClr val="FFFF00"/>
          </a:solidFill>
          <a:ln w="571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课堂延伸</a:t>
            </a:r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14313" y="1214438"/>
            <a:ext cx="8858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分享我们身边体现竞争与合作关系的例子</a:t>
            </a:r>
          </a:p>
        </p:txBody>
      </p:sp>
      <p:pic>
        <p:nvPicPr>
          <p:cNvPr id="25603" name="Picture 6" descr="1e351790edc14a7c983b14985ec786c8_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066925"/>
            <a:ext cx="39608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071688"/>
            <a:ext cx="40719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yzzxjyjt.com/upload/2012/6/6143543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1997075"/>
            <a:ext cx="4714875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1268"/>
          <p:cNvSpPr txBox="1">
            <a:spLocks noChangeArrowheads="1"/>
          </p:cNvSpPr>
          <p:nvPr/>
        </p:nvSpPr>
        <p:spPr bwMode="auto">
          <a:xfrm>
            <a:off x="77788" y="282575"/>
            <a:ext cx="8280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、如何在竞争中合作，在合作中竞争？</a:t>
            </a:r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14313" y="1030288"/>
            <a:ext cx="87868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勇于竞争，善于合作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，是社会生活对我们的要求；</a:t>
            </a:r>
            <a:endParaRPr lang="en-US" altLang="zh-CN" sz="36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600" b="1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尊重竞争对手，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相互学习，取长补短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36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600" b="1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虚心向他人学习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，学会欣赏他人的有点，理解和体谅他人；</a:t>
            </a:r>
            <a:endParaRPr lang="en-US" altLang="zh-CN" sz="36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600" b="1"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以诚相待，求得共同发展，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共同提高，达到双赢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/>
        </p:nvSpPr>
        <p:spPr>
          <a:xfrm>
            <a:off x="2376488" y="1998663"/>
            <a:ext cx="3062287" cy="160020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竞争</a:t>
            </a:r>
            <a:r>
              <a:rPr lang="zh-CN" altLang="en-US" sz="28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zh-CN" altLang="en-US" sz="44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合作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76725" y="1460500"/>
            <a:ext cx="1325563" cy="57785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19740000">
            <a:off x="3981450" y="1255713"/>
            <a:ext cx="1538288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554663" y="414338"/>
            <a:ext cx="1157287" cy="107950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18660000">
            <a:off x="5302249" y="147638"/>
            <a:ext cx="1657351" cy="920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相互配合</a:t>
            </a:r>
          </a:p>
        </p:txBody>
      </p:sp>
      <p:sp>
        <p:nvSpPr>
          <p:cNvPr id="12" name="矩形 11"/>
          <p:cNvSpPr/>
          <p:nvPr/>
        </p:nvSpPr>
        <p:spPr>
          <a:xfrm rot="20880000">
            <a:off x="5945188" y="785813"/>
            <a:ext cx="1806575" cy="531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达成目标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03875" y="1209675"/>
            <a:ext cx="1714500" cy="261938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357813" y="3000375"/>
            <a:ext cx="1500187" cy="428625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 rot="957536">
            <a:off x="5411788" y="2628900"/>
            <a:ext cx="1536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明合作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858000" y="2857500"/>
            <a:ext cx="857250" cy="5715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58000" y="3429000"/>
            <a:ext cx="785813" cy="214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200000" flipH="1">
            <a:off x="6536531" y="3750469"/>
            <a:ext cx="714375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429500" y="2428875"/>
            <a:ext cx="1714500" cy="482600"/>
          </a:xfrm>
          <a:prstGeom prst="rect">
            <a:avLst/>
          </a:prstGeom>
          <a:noFill/>
          <a:ln w="349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共同目标</a:t>
            </a:r>
          </a:p>
        </p:txBody>
      </p:sp>
      <p:sp>
        <p:nvSpPr>
          <p:cNvPr id="24" name="矩形 23"/>
          <p:cNvSpPr/>
          <p:nvPr/>
        </p:nvSpPr>
        <p:spPr>
          <a:xfrm>
            <a:off x="7408863" y="3143250"/>
            <a:ext cx="1735137" cy="92868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理解、沟通与宽容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857875" y="4143375"/>
            <a:ext cx="2071688" cy="482600"/>
          </a:xfrm>
          <a:prstGeom prst="rect">
            <a:avLst/>
          </a:prstGeom>
          <a:noFill/>
          <a:ln w="349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奉献、团队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0" y="1428750"/>
            <a:ext cx="2349500" cy="954088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竞争中有合作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合作中有竞争</a:t>
            </a:r>
          </a:p>
        </p:txBody>
      </p:sp>
      <p:cxnSp>
        <p:nvCxnSpPr>
          <p:cNvPr id="52" name="直接连接符 51"/>
          <p:cNvCxnSpPr>
            <a:endCxn id="51" idx="3"/>
          </p:cNvCxnSpPr>
          <p:nvPr/>
        </p:nvCxnSpPr>
        <p:spPr>
          <a:xfrm rot="16200000" flipV="1">
            <a:off x="2306638" y="1949450"/>
            <a:ext cx="450850" cy="365125"/>
          </a:xfrm>
          <a:prstGeom prst="line">
            <a:avLst/>
          </a:prstGeom>
          <a:ln w="444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云形 52"/>
          <p:cNvSpPr/>
          <p:nvPr/>
        </p:nvSpPr>
        <p:spPr>
          <a:xfrm>
            <a:off x="89535" y="258604"/>
            <a:ext cx="3429000" cy="847725"/>
          </a:xfrm>
          <a:prstGeom prst="cloud">
            <a:avLst/>
          </a:prstGeom>
          <a:solidFill>
            <a:srgbClr val="FFFF00"/>
          </a:solidFill>
          <a:ln w="571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课堂小结</a:t>
            </a:r>
          </a:p>
        </p:txBody>
      </p:sp>
      <p:sp>
        <p:nvSpPr>
          <p:cNvPr id="55" name="矩形 54"/>
          <p:cNvSpPr/>
          <p:nvPr/>
        </p:nvSpPr>
        <p:spPr>
          <a:xfrm rot="19740000">
            <a:off x="4079875" y="1074738"/>
            <a:ext cx="1538288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识合作</a:t>
            </a:r>
          </a:p>
        </p:txBody>
      </p:sp>
      <p:cxnSp>
        <p:nvCxnSpPr>
          <p:cNvPr id="21" name="直接连接符 20"/>
          <p:cNvCxnSpPr/>
          <p:nvPr/>
        </p:nvCxnSpPr>
        <p:spPr>
          <a:xfrm rot="10800000" flipV="1">
            <a:off x="2286000" y="3286125"/>
            <a:ext cx="571500" cy="500063"/>
          </a:xfrm>
          <a:prstGeom prst="line">
            <a:avLst/>
          </a:prstGeom>
          <a:ln w="444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9" name="TextBox 26"/>
          <p:cNvSpPr txBox="1">
            <a:spLocks noChangeArrowheads="1"/>
          </p:cNvSpPr>
          <p:nvPr/>
        </p:nvSpPr>
        <p:spPr bwMode="auto">
          <a:xfrm>
            <a:off x="1143000" y="3786188"/>
            <a:ext cx="2286000" cy="1077912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勇于竞争</a:t>
            </a:r>
            <a:endParaRPr lang="en-US" altLang="zh-CN" sz="32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善于合作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38" grpId="0" bldLvl="0" animBg="1"/>
      <p:bldP spid="23" grpId="0" bldLvl="0" animBg="1"/>
      <p:bldP spid="24" grpId="0" bldLvl="0" animBg="1"/>
      <p:bldP spid="31" grpId="0" bldLvl="0" animBg="1"/>
      <p:bldP spid="51" grpId="0" animBg="1"/>
      <p:bldP spid="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44"/>
          <p:cNvGraphicFramePr>
            <a:graphicFrameLocks noGrp="1"/>
          </p:cNvGraphicFramePr>
          <p:nvPr/>
        </p:nvGraphicFramePr>
        <p:xfrm>
          <a:off x="3286125" y="1000125"/>
          <a:ext cx="4378325" cy="1477963"/>
        </p:xfrm>
        <a:graphic>
          <a:graphicData uri="http://schemas.openxmlformats.org/drawingml/2006/table">
            <a:tbl>
              <a:tblPr/>
              <a:tblGrid>
                <a:gridCol w="874713"/>
                <a:gridCol w="876300"/>
                <a:gridCol w="874712"/>
                <a:gridCol w="876300"/>
                <a:gridCol w="876300"/>
              </a:tblGrid>
              <a:tr h="70485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1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2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3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4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5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B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857375" y="1143000"/>
            <a:ext cx="1104900" cy="1025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zh-CN" sz="3600" b="1" noProof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  <a:endParaRPr lang="zh-CN" altLang="en-US" sz="36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Group 145"/>
          <p:cNvGraphicFramePr>
            <a:graphicFrameLocks noGrp="1"/>
          </p:cNvGraphicFramePr>
          <p:nvPr/>
        </p:nvGraphicFramePr>
        <p:xfrm>
          <a:off x="1217613" y="3373438"/>
          <a:ext cx="6343650" cy="1477962"/>
        </p:xfrm>
        <a:graphic>
          <a:graphicData uri="http://schemas.openxmlformats.org/drawingml/2006/table">
            <a:tbl>
              <a:tblPr/>
              <a:tblGrid>
                <a:gridCol w="538162"/>
                <a:gridCol w="560388"/>
                <a:gridCol w="560387"/>
                <a:gridCol w="584200"/>
                <a:gridCol w="623888"/>
                <a:gridCol w="631825"/>
                <a:gridCol w="615950"/>
                <a:gridCol w="623887"/>
                <a:gridCol w="600075"/>
                <a:gridCol w="1004888"/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A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179513" y="2352675"/>
            <a:ext cx="1984375" cy="1027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课后训练</a:t>
            </a:r>
          </a:p>
        </p:txBody>
      </p:sp>
      <p:sp>
        <p:nvSpPr>
          <p:cNvPr id="7" name="云形 6"/>
          <p:cNvSpPr/>
          <p:nvPr/>
        </p:nvSpPr>
        <p:spPr>
          <a:xfrm>
            <a:off x="0" y="142858"/>
            <a:ext cx="3429000" cy="847725"/>
          </a:xfrm>
          <a:prstGeom prst="cloud">
            <a:avLst/>
          </a:prstGeom>
          <a:solidFill>
            <a:srgbClr val="FFFF00"/>
          </a:solidFill>
          <a:ln w="571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课堂检测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85813" y="285750"/>
            <a:ext cx="7332662" cy="1039813"/>
          </a:xfrm>
          <a:solidFill>
            <a:schemeClr val="bg1">
              <a:alpha val="25098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8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2.3  </a:t>
            </a:r>
            <a:r>
              <a:rPr lang="zh-CN" altLang="zh-CN" sz="8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竞争与合作</a:t>
            </a:r>
          </a:p>
        </p:txBody>
      </p:sp>
      <p:sp>
        <p:nvSpPr>
          <p:cNvPr id="15362" name="副标题 5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1071563" y="3892550"/>
            <a:ext cx="6792912" cy="536575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ebdings" pitchFamily="18" charset="2"/>
              <a:buNone/>
            </a:pPr>
            <a:r>
              <a:rPr lang="zh-CN" altLang="en-US" sz="3200" b="1">
                <a:solidFill>
                  <a:srgbClr val="6600CC"/>
                </a:solidFill>
                <a:latin typeface="微软雅黑" pitchFamily="34" charset="-122"/>
                <a:ea typeface="微软雅黑" pitchFamily="34" charset="-122"/>
              </a:rPr>
              <a:t>主题词：合作  团队精神  竞争</a:t>
            </a: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717550" y="1644650"/>
            <a:ext cx="7626350" cy="1784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第二课时  合作，进步的基石</a:t>
            </a:r>
            <a:endParaRPr lang="en-US" altLang="zh-CN" sz="44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40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竞争中合作，合作中竞争</a:t>
            </a:r>
            <a:endParaRPr lang="en-US" altLang="zh-CN" sz="40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92075" y="989013"/>
            <a:ext cx="8909050" cy="34401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Webdings" pitchFamily="18" charset="2"/>
              <a:buAutoNum type="arabicPeriod"/>
            </a:pPr>
            <a:r>
              <a:rPr lang="zh-CN" altLang="en-US" sz="3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认识合作的力量，形成合作意识。</a:t>
            </a:r>
            <a:endParaRPr lang="en-US" altLang="zh-CN" sz="3600" b="1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ebdings" pitchFamily="18" charset="2"/>
              <a:buAutoNum type="arabicPeriod"/>
            </a:pPr>
            <a:r>
              <a:rPr lang="zh-CN" altLang="en-US" sz="3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理解竞争与合作的关系，懂得勇于竞争，善于合作。</a:t>
            </a:r>
            <a:endParaRPr lang="zh-CN" altLang="en-US" sz="4000" b="1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重点：</a:t>
            </a:r>
            <a:r>
              <a:rPr lang="zh-CN" altLang="en-US" sz="3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形成合作意识，培养合作精神；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难点：</a:t>
            </a:r>
            <a:r>
              <a:rPr lang="zh-CN" altLang="en-US" sz="3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理解竞争与合作的关系。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294956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28575"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928688" y="1071563"/>
            <a:ext cx="8035925" cy="3659187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什么是合作？（含义）</a:t>
            </a:r>
            <a:endParaRPr lang="en-US" altLang="zh-CN" sz="3600" b="1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合作的重要性        </a:t>
            </a:r>
            <a:endParaRPr lang="en-US" altLang="zh-CN" sz="3600" b="1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如何建立良好的合作关系？    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 竞争与合作的关系</a:t>
            </a:r>
            <a:endParaRPr lang="en-US" altLang="zh-CN" sz="3600" b="1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如何在竞争中合作，在合作中竞争？</a:t>
            </a:r>
            <a:endParaRPr lang="en-US" altLang="zh-CN" sz="3600" b="1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</a:pPr>
            <a:endParaRPr lang="en-US" altLang="zh-CN" sz="3600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</a:pPr>
            <a:endParaRPr lang="zh-CN" altLang="en-US" sz="36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五角星 9"/>
          <p:cNvSpPr/>
          <p:nvPr/>
        </p:nvSpPr>
        <p:spPr>
          <a:xfrm>
            <a:off x="500063" y="2571750"/>
            <a:ext cx="371475" cy="36195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五角星 10"/>
          <p:cNvSpPr/>
          <p:nvPr/>
        </p:nvSpPr>
        <p:spPr>
          <a:xfrm>
            <a:off x="500063" y="3929063"/>
            <a:ext cx="371475" cy="36195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294956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28575"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自主学习</a:t>
            </a: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2786063" y="428625"/>
            <a:ext cx="6215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阅读课本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P56—P57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，时间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7"/>
          <p:cNvSpPr txBox="1">
            <a:spLocks noChangeArrowheads="1"/>
          </p:cNvSpPr>
          <p:nvPr/>
        </p:nvSpPr>
        <p:spPr bwMode="auto">
          <a:xfrm>
            <a:off x="176213" y="1131888"/>
            <a:ext cx="8967787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、以大组为单位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。在规定的时间内站的人数最多为胜。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、必须站在纸板内，身体任何部位不得碰到地板。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、时间为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分钟。</a:t>
            </a:r>
            <a:endParaRPr lang="en-US" altLang="zh-CN" sz="3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4" name="WordArt 11"/>
          <p:cNvSpPr>
            <a:spLocks noChangeArrowheads="1" noChangeShapeType="1" noTextEdit="1"/>
          </p:cNvSpPr>
          <p:nvPr/>
        </p:nvSpPr>
        <p:spPr bwMode="auto">
          <a:xfrm>
            <a:off x="323850" y="268288"/>
            <a:ext cx="2409825" cy="735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活动导学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6"/>
          <p:cNvSpPr txBox="1">
            <a:spLocks noChangeArrowheads="1"/>
          </p:cNvSpPr>
          <p:nvPr/>
        </p:nvSpPr>
        <p:spPr bwMode="auto">
          <a:xfrm>
            <a:off x="61913" y="425450"/>
            <a:ext cx="6153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、什么是合作？（含义）</a:t>
            </a:r>
          </a:p>
        </p:txBody>
      </p:sp>
      <p:sp>
        <p:nvSpPr>
          <p:cNvPr id="4" name="云形 3"/>
          <p:cNvSpPr/>
          <p:nvPr/>
        </p:nvSpPr>
        <p:spPr>
          <a:xfrm>
            <a:off x="5636895" y="134303"/>
            <a:ext cx="3429000" cy="929164"/>
          </a:xfrm>
          <a:prstGeom prst="cloud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启导精思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6738" y="1143000"/>
            <a:ext cx="75946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 合作就是人们通过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相互配合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完成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某件事情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或达到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某个目标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79375" y="2452688"/>
            <a:ext cx="79930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、合作的重要性</a:t>
            </a:r>
            <a:endParaRPr lang="en-US" altLang="zh-CN" sz="36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①人际交往的重要内容，人类生存发展的基本条件和手段。</a:t>
            </a:r>
            <a:endParaRPr lang="en-US" altLang="zh-CN" sz="3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②团结合作才能成就伟大事业。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5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196850" y="690563"/>
            <a:ext cx="8459788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、怎样才能建立良好的合作关系？</a:t>
            </a:r>
          </a:p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需要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确立共同目标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，齐心协力。</a:t>
            </a:r>
          </a:p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需要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理解、沟通与宽容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，分工协作，凝聚强大的力量。</a:t>
            </a:r>
          </a:p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需要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奉献精神、团队精神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，是取得胜利的重要条件。</a:t>
            </a:r>
          </a:p>
          <a:p>
            <a:pPr>
              <a:lnSpc>
                <a:spcPct val="125000"/>
              </a:lnSpc>
            </a:pPr>
            <a:endParaRPr lang="zh-CN" altLang="en-US" sz="3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5636895" y="55721"/>
            <a:ext cx="3429000" cy="806768"/>
          </a:xfrm>
          <a:prstGeom prst="cloud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启导精思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72400" cy="1195387"/>
          </a:xfrm>
        </p:spPr>
        <p:txBody>
          <a:bodyPr/>
          <a:lstStyle/>
          <a:p>
            <a:pPr eaLnBrk="1" hangingPunct="1"/>
            <a:r>
              <a:rPr lang="zh-CN" altLang="zh-CN" sz="4500" b="1" smtClean="0">
                <a:latin typeface="微软雅黑" pitchFamily="34" charset="-122"/>
                <a:ea typeface="微软雅黑" pitchFamily="34" charset="-122"/>
              </a:rPr>
              <a:t>什么是团队精神？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428750"/>
            <a:ext cx="8583613" cy="256857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5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集体中相互团结合作的精神</a:t>
            </a:r>
            <a:endParaRPr lang="zh-CN" altLang="zh-CN" sz="54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665663" y="1101725"/>
            <a:ext cx="0" cy="316865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28938" y="4214813"/>
            <a:ext cx="329247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100" b="1">
                <a:latin typeface="微软雅黑" pitchFamily="34" charset="-122"/>
                <a:ea typeface="微软雅黑" pitchFamily="34" charset="-122"/>
              </a:rPr>
              <a:t>个人英雄主义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14800" y="3938588"/>
            <a:ext cx="1174750" cy="12049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78288" y="3913188"/>
            <a:ext cx="1247775" cy="12065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utoUpdateAnimBg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72705"/>
          <p:cNvSpPr>
            <a:spLocks noChangeArrowheads="1"/>
          </p:cNvSpPr>
          <p:nvPr/>
        </p:nvSpPr>
        <p:spPr bwMode="auto">
          <a:xfrm>
            <a:off x="0" y="-6350"/>
            <a:ext cx="91440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4×100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的体育比赛中，世界纪录的成绩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优于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个人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单独跑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400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米成绩。</a:t>
            </a:r>
          </a:p>
        </p:txBody>
      </p:sp>
      <p:sp>
        <p:nvSpPr>
          <p:cNvPr id="72707" name="文本框 72706"/>
          <p:cNvSpPr txBox="1">
            <a:spLocks noChangeArrowheads="1"/>
          </p:cNvSpPr>
          <p:nvPr/>
        </p:nvSpPr>
        <p:spPr bwMode="auto">
          <a:xfrm>
            <a:off x="1258888" y="4137025"/>
            <a:ext cx="3529012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共生效应</a:t>
            </a:r>
          </a:p>
        </p:txBody>
      </p:sp>
      <p:pic>
        <p:nvPicPr>
          <p:cNvPr id="2253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763" y="1154113"/>
            <a:ext cx="54641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1688" y="1154113"/>
            <a:ext cx="2681287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57188" y="2068513"/>
            <a:ext cx="8524875" cy="3003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中国男子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4X100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米取得突破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是</a:t>
            </a:r>
            <a:r>
              <a:rPr lang="zh-CN" altLang="en-US" sz="4400" b="1" dirty="0">
                <a:solidFill>
                  <a:srgbClr val="008000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竞争</a:t>
            </a: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的结果？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还是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合作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的结果？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华文新魏" panose="02010800040101010101" charset="-122"/>
                <a:sym typeface="+mn-ea"/>
              </a:rPr>
              <a:t>或者是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……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  <a:sym typeface="+mn-ea"/>
              </a:rPr>
              <a:t>的结果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华文新魏" panose="02010800040101010101" charset="-122"/>
                <a:sym typeface="+mn-ea"/>
              </a:rPr>
              <a:t>？</a:t>
            </a:r>
            <a:r>
              <a:rPr lang="zh-CN" altLang="en-US" sz="4400" dirty="0">
                <a:solidFill>
                  <a:schemeClr val="bg2"/>
                </a:solidFill>
                <a:latin typeface="Times New Roman" panose="02020603050405020304" pitchFamily="18" charset="0"/>
                <a:sym typeface="+mn-ea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7"/>
  <p:tag name="KSO_WM_UNIT_TYPE" val="a"/>
  <p:tag name="KSO_WM_UNIT_INDEX" val="1"/>
  <p:tag name="KSO_WM_UNIT_ID" val="custom137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7"/>
  <p:tag name="KSO_WM_UNIT_TYPE" val="b"/>
  <p:tag name="KSO_WM_UNIT_INDEX" val="1"/>
  <p:tag name="KSO_WM_UNIT_ID" val="custom137_1*b*1"/>
  <p:tag name="KSO_WM_UNIT_CLEAR" val="1"/>
  <p:tag name="KSO_WM_UNIT_LAYERLEVEL" val="1"/>
  <p:tag name="KSO_WM_UNIT_VALUE" val="11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744</Words>
  <Application>Microsoft Office PowerPoint</Application>
  <PresentationFormat>全屏显示(16:9)</PresentationFormat>
  <Paragraphs>91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华文新魏</vt:lpstr>
      <vt:lpstr>微软雅黑</vt:lpstr>
      <vt:lpstr>Webdings</vt:lpstr>
      <vt:lpstr>+mn-ea</vt:lpstr>
      <vt:lpstr>黑体</vt:lpstr>
      <vt:lpstr>Wingdings</vt:lpstr>
      <vt:lpstr>Times New Roman</vt:lpstr>
      <vt:lpstr>Office 主题</vt:lpstr>
      <vt:lpstr>幻灯片 1</vt:lpstr>
      <vt:lpstr>2.3  竞争与合作</vt:lpstr>
      <vt:lpstr>幻灯片 3</vt:lpstr>
      <vt:lpstr>幻灯片 4</vt:lpstr>
      <vt:lpstr>幻灯片 5</vt:lpstr>
      <vt:lpstr>幻灯片 6</vt:lpstr>
      <vt:lpstr>幻灯片 7</vt:lpstr>
      <vt:lpstr>什么是团队精神？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P R 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a</cp:lastModifiedBy>
  <cp:revision>政治备课大师【全免费】</cp:revision>
  <dcterms:created xsi:type="dcterms:W3CDTF">2017-10-29T13:18:23Z</dcterms:created>
  <dcterms:modified xsi:type="dcterms:W3CDTF">2017-11-01T05:54:27Z</dcterms:modified>
</cp:coreProperties>
</file>