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3"/>
    <p:sldId id="258" r:id="rId4"/>
    <p:sldId id="259" r:id="rId5"/>
    <p:sldId id="260" r:id="rId6"/>
    <p:sldId id="261"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304800" y="2076450"/>
            <a:ext cx="7105650" cy="1733550"/>
          </a:xfrm>
        </p:spPr>
        <p:txBody>
          <a:bodyPr anchor="b">
            <a:normAutofit/>
          </a:bodyPr>
          <a:lstStyle>
            <a:lvl1pPr algn="ctr">
              <a:defRPr sz="5400">
                <a:solidFill>
                  <a:schemeClr val="bg1"/>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304800" y="3810000"/>
            <a:ext cx="7105650" cy="641350"/>
          </a:xfrm>
        </p:spPr>
        <p:txBody>
          <a:bodyPr>
            <a:norm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838200" y="1219200"/>
            <a:ext cx="10515600" cy="4884962"/>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22250" y="2095501"/>
            <a:ext cx="7321550" cy="2284412"/>
          </a:xfrm>
        </p:spPr>
        <p:txBody>
          <a:bodyPr anchor="ctr" anchorCtr="0">
            <a:normAutofit/>
          </a:bodyPr>
          <a:lstStyle>
            <a:lvl1pPr>
              <a:defRPr sz="4400">
                <a:solidFill>
                  <a:schemeClr val="bg1"/>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222250" y="4589463"/>
            <a:ext cx="7321550" cy="1500187"/>
          </a:xfrm>
        </p:spPr>
        <p:txBody>
          <a:bodyPr>
            <a:normAutofit/>
          </a:bodyPr>
          <a:lstStyle>
            <a:lvl1pPr marL="0" indent="0">
              <a:buNone/>
              <a:defRPr sz="3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443789"/>
            <a:ext cx="5181600" cy="4733174"/>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6172200" y="1443789"/>
            <a:ext cx="5181600" cy="473317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344281"/>
            <a:ext cx="5157787"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168192"/>
            <a:ext cx="5157787" cy="399197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344281"/>
            <a:ext cx="5183188"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168192"/>
            <a:ext cx="5183188" cy="3991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54D154-DEB9-4DCD-801B-B3341D74A27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6779" y="2040773"/>
            <a:ext cx="7066547" cy="1745163"/>
          </a:xfrm>
        </p:spPr>
        <p:txBody>
          <a:bodyPr anchor="b" anchorCtr="0">
            <a:normAutofit/>
          </a:bodyPr>
          <a:lstStyle>
            <a:lvl1pPr algn="ctr">
              <a:defRPr sz="5400"/>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1275343"/>
            <a:ext cx="4165200" cy="1600200"/>
          </a:xfrm>
        </p:spPr>
        <p:txBody>
          <a:bodyPr anchor="t" anchorCtr="0"/>
          <a:lstStyle>
            <a:lvl1pPr>
              <a:defRPr sz="3200">
                <a:solidFill>
                  <a:schemeClr val="accent2"/>
                </a:solidFill>
              </a:defRPr>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184000" y="1275343"/>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875543"/>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753600" y="1267325"/>
            <a:ext cx="1600200" cy="4909637"/>
          </a:xfrm>
        </p:spPr>
        <p:txBody>
          <a:bodyPr vert="eaVert"/>
          <a:lstStyle>
            <a:lvl1pPr>
              <a:defRPr>
                <a:solidFill>
                  <a:schemeClr val="accent2"/>
                </a:solidFill>
              </a:defRPr>
            </a:lvl1p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199" y="1267325"/>
            <a:ext cx="8771021" cy="49096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199" y="131763"/>
            <a:ext cx="9685421" cy="801688"/>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838200" y="1428750"/>
            <a:ext cx="10515600" cy="474821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15BB4C91-A4CA-4EBE-8AF8-1DBB3ECEA66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2654D154-DEB9-4DCD-801B-B3341D74A2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b="1" kern="1200">
          <a:solidFill>
            <a:schemeClr val="bg1"/>
          </a:solidFill>
          <a:latin typeface="+mj-lt"/>
          <a:ea typeface="+mj-ea"/>
          <a:cs typeface="+mj-cs"/>
        </a:defRPr>
      </a:lvl1pPr>
    </p:titleStyle>
    <p:bodyStyle>
      <a:lvl1pPr marL="228600" indent="-228600" algn="just"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标题 13"/>
          <p:cNvSpPr>
            <a:spLocks noGrp="1"/>
          </p:cNvSpPr>
          <p:nvPr>
            <p:ph type="ctrTitle"/>
            <p:custDataLst>
              <p:tags r:id="rId1"/>
            </p:custDataLst>
          </p:nvPr>
        </p:nvSpPr>
        <p:spPr/>
        <p:txBody>
          <a:bodyPr>
            <a:normAutofit fontScale="90000"/>
          </a:bodyPr>
          <a:p>
            <a:pPr>
              <a:defRPr/>
            </a:pPr>
            <a:r>
              <a:rPr lang="zh-CN" altLang="en-US" smtClean="0">
                <a:sym typeface="+mn-ea"/>
              </a:rPr>
              <a:t>第三单元 定分止争 依法有据</a:t>
            </a:r>
            <a:br>
              <a:rPr lang="zh-CN" altLang="en-US" smtClean="0">
                <a:sym typeface="+mn-ea"/>
              </a:rPr>
            </a:br>
            <a:r>
              <a:rPr lang="zh-CN" altLang="en-US" smtClean="0">
                <a:sym typeface="+mn-ea"/>
              </a:rPr>
              <a:t>3.2 侵权要负责</a:t>
            </a:r>
            <a:endParaRPr lang="zh-CN" altLang="en-US" smtClean="0">
              <a:sym typeface="+mn-ea"/>
            </a:endParaRPr>
          </a:p>
        </p:txBody>
      </p:sp>
      <p:sp>
        <p:nvSpPr>
          <p:cNvPr id="15" name="副标题 14"/>
          <p:cNvSpPr>
            <a:spLocks noGrp="1"/>
          </p:cNvSpPr>
          <p:nvPr>
            <p:ph type="subTitle" idx="1"/>
            <p:custDataLst>
              <p:tags r:id="rId2"/>
            </p:custDataLst>
          </p:nvPr>
        </p:nvSpPr>
        <p:spPr/>
        <p:txBody>
          <a:bodyPr>
            <a:noAutofit/>
          </a:bodyPr>
          <a:p>
            <a:r>
              <a:rPr lang="zh-CN" altLang="en-US" sz="4000" smtClean="0">
                <a:solidFill>
                  <a:srgbClr val="FF0000"/>
                </a:solidFill>
              </a:rPr>
              <a:t>第一课时 明辨侵权行为</a:t>
            </a:r>
            <a:endParaRPr lang="zh-CN" altLang="en-US" sz="4000" smtClean="0">
              <a:solidFill>
                <a:srgbClr val="FF0000"/>
              </a:solidFill>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归纳总结</a:t>
            </a:r>
            <a:endParaRPr lang="zh-CN" altLang="en-US"/>
          </a:p>
        </p:txBody>
      </p:sp>
      <p:sp>
        <p:nvSpPr>
          <p:cNvPr id="3" name="内容占位符 2"/>
          <p:cNvSpPr>
            <a:spLocks noGrp="1"/>
          </p:cNvSpPr>
          <p:nvPr>
            <p:ph idx="1"/>
          </p:nvPr>
        </p:nvSpPr>
        <p:spPr/>
        <p:txBody>
          <a:bodyPr>
            <a:normAutofit fontScale="80000"/>
          </a:bodyPr>
          <a:p>
            <a:r>
              <a:rPr lang="zh-CN" altLang="en-US"/>
              <a:t>侵权行为是指人们侵害他人的合法权益，依法应当承担法律责任的行为。我国法律对侵权行为和侵权责任作了明确规定。侵权行为的类型是多种多样的。</a:t>
            </a:r>
            <a:endParaRPr lang="zh-CN" altLang="en-US"/>
          </a:p>
          <a:p>
            <a:r>
              <a:rPr lang="zh-CN" altLang="en-US"/>
              <a:t>（1）侵权行为有的是侵犯人身权的行为，有的是侵犯财产权的行为。侵犯人身权的行为包括损害他人生命健康、损害他人名誉、侵犯他人隐私等行为；侵犯财产权的行为包括损毁公私财物等行为。</a:t>
            </a:r>
            <a:endParaRPr lang="zh-CN" altLang="en-US"/>
          </a:p>
          <a:p>
            <a:r>
              <a:rPr lang="zh-CN" altLang="en-US"/>
              <a:t>（2）侵权行为可以分为作为的侵权行为和不作为侵权行为。当行为人实施了某种违法行为，侵害了他人的合法权益时，就构成了作为的侵权行为；在某些情况下，由于没有根据相应的义务采取必要的行为，而造成他人合法权益的损害，这种行为称为不作为的侵权行为。</a:t>
            </a:r>
            <a:endParaRPr lang="zh-CN" altLang="en-US"/>
          </a:p>
          <a:p>
            <a:r>
              <a:rPr lang="zh-CN" altLang="en-US"/>
              <a:t>（3）侵权行为可能由一个人单独实施，也可能由多人共同实施。由一个人单独实施的侵权行为称为单独侵权行为；由两个以上的人共同实施侵害他人合法权益的行为称为共同侵权行为。</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a:sym typeface="黑体" panose="02010609060101010101" pitchFamily="2" charset="-122"/>
              </a:rPr>
              <a:t>知识结构</a:t>
            </a:r>
            <a:br>
              <a:rPr lang="zh-CN" altLang="en-US">
                <a:sym typeface="+mn-ea"/>
              </a:rPr>
            </a:br>
            <a:endParaRPr lang="zh-CN" altLang="en-US"/>
          </a:p>
        </p:txBody>
      </p:sp>
      <p:pic>
        <p:nvPicPr>
          <p:cNvPr id="4" name="内容占位符 3"/>
          <p:cNvPicPr>
            <a:picLocks noChangeAspect="1"/>
          </p:cNvPicPr>
          <p:nvPr>
            <p:ph idx="1"/>
          </p:nvPr>
        </p:nvPicPr>
        <p:blipFill>
          <a:blip r:embed="rId1"/>
          <a:stretch>
            <a:fillRect/>
          </a:stretch>
        </p:blipFill>
        <p:spPr>
          <a:xfrm>
            <a:off x="838200" y="2327910"/>
            <a:ext cx="10515600" cy="2948940"/>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zh-CN" dirty="0" smtClean="0">
                <a:sym typeface="宋体" panose="02010600030101010101" pitchFamily="2" charset="-122"/>
              </a:rPr>
              <a:t>典例精析</a:t>
            </a:r>
            <a:br>
              <a:rPr lang="zh-CN" altLang="zh-CN" dirty="0" smtClean="0">
                <a:sym typeface="宋体" panose="02010600030101010101" pitchFamily="2" charset="-122"/>
              </a:rPr>
            </a:br>
            <a:endParaRPr lang="zh-CN" altLang="en-US"/>
          </a:p>
        </p:txBody>
      </p:sp>
      <p:sp>
        <p:nvSpPr>
          <p:cNvPr id="3" name="内容占位符 2"/>
          <p:cNvSpPr>
            <a:spLocks noGrp="1"/>
          </p:cNvSpPr>
          <p:nvPr>
            <p:ph idx="1"/>
          </p:nvPr>
        </p:nvSpPr>
        <p:spPr/>
        <p:txBody>
          <a:bodyPr/>
          <a:p>
            <a:r>
              <a:rPr lang="zh-CN" altLang="en-US"/>
              <a:t>例</a:t>
            </a:r>
            <a:r>
              <a:rPr lang="en-US" altLang="zh-CN"/>
              <a:t>1</a:t>
            </a:r>
            <a:r>
              <a:rPr lang="zh-CN" altLang="en-US"/>
              <a:t>、（2017黑龙江齐齐哈尔中考）网购给我们的生活带来了便捷，但是部分商家为谋求个人利益，贩卖客户信息，该行为侵犯了公民的（　　）</a:t>
            </a:r>
            <a:endParaRPr lang="zh-CN" altLang="en-US"/>
          </a:p>
          <a:p>
            <a:r>
              <a:rPr lang="zh-CN" altLang="en-US"/>
              <a:t>A．受教育权	           B．隐私权	   </a:t>
            </a:r>
            <a:endParaRPr lang="zh-CN" altLang="en-US"/>
          </a:p>
          <a:p>
            <a:pPr marL="0" indent="0">
              <a:buNone/>
            </a:pPr>
            <a:r>
              <a:rPr lang="zh-CN" altLang="en-US"/>
              <a:t>  C．智力成果权       	D．知情权</a:t>
            </a:r>
            <a:endParaRPr lang="zh-CN" altLang="en-US"/>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【解析】部分商家贩卖客户信息，该行为侵犯了公民的隐私权，要承担一定的责任，所以B符合题意；A、C、D与题干不符。故选B。</a:t>
            </a:r>
            <a:endParaRPr lang="zh-CN" altLang="en-US"/>
          </a:p>
          <a:p>
            <a:r>
              <a:rPr lang="zh-CN" altLang="en-US"/>
              <a:t>答案：B</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例</a:t>
            </a:r>
            <a:r>
              <a:rPr lang="en-US" altLang="zh-CN"/>
              <a:t>2</a:t>
            </a:r>
            <a:r>
              <a:rPr lang="zh-CN" altLang="en-US"/>
              <a:t>、（2017山东威海中考）2016年11月，教育部联合九部委印发《关于防治中小学生欺凌和暴力的指导意见》。该意见强调，必须加强教育预防、依法惩戒和综合治理。这（　　）</a:t>
            </a:r>
            <a:endParaRPr lang="zh-CN" altLang="en-US"/>
          </a:p>
          <a:p>
            <a:r>
              <a:rPr lang="zh-CN" altLang="en-US"/>
              <a:t>A．可以从根本上杜绝校园暴力</a:t>
            </a:r>
            <a:endParaRPr lang="zh-CN" altLang="en-US"/>
          </a:p>
          <a:p>
            <a:r>
              <a:rPr lang="zh-CN" altLang="en-US"/>
              <a:t>B．为受害学生自我保护提供了法律依据</a:t>
            </a:r>
            <a:endParaRPr lang="zh-CN" altLang="en-US"/>
          </a:p>
          <a:p>
            <a:r>
              <a:rPr lang="zh-CN" altLang="en-US"/>
              <a:t>C．有利于保护学生的生命健康权和人格尊严</a:t>
            </a:r>
            <a:endParaRPr lang="zh-CN" altLang="en-US"/>
          </a:p>
          <a:p>
            <a:r>
              <a:rPr lang="zh-CN" altLang="en-US"/>
              <a:t>D．能保证学生的权利不受非法侵害</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1.【解析】欺凌和暴力行为对中小学生的身体健康、人格尊严造成危害，侵犯了中小学生的生命健康权、人格尊严权。题干中《关于防治中小学生欺凌和暴力的指导意见》的发布实施，有利于保护学生的生命健康权和人格尊严权。C说法正确，符合题意。AD说法错误，过于绝对；B指导意见不是法律法规，说法错误。故选C。</a:t>
            </a:r>
            <a:endParaRPr lang="zh-CN" altLang="en-US"/>
          </a:p>
          <a:p>
            <a:r>
              <a:rPr lang="zh-CN" altLang="en-US"/>
              <a:t>答案：C</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课后训练</a:t>
            </a:r>
            <a:endParaRPr lang="zh-CN" altLang="en-US"/>
          </a:p>
        </p:txBody>
      </p:sp>
      <p:sp>
        <p:nvSpPr>
          <p:cNvPr id="3" name="内容占位符 2"/>
          <p:cNvSpPr>
            <a:spLocks noGrp="1"/>
          </p:cNvSpPr>
          <p:nvPr>
            <p:ph idx="1"/>
          </p:nvPr>
        </p:nvSpPr>
        <p:spPr/>
        <p:txBody>
          <a:bodyPr/>
          <a:p>
            <a:r>
              <a:rPr lang="en-US" altLang="zh-CN"/>
              <a:t>1</a:t>
            </a:r>
            <a:r>
              <a:rPr lang="zh-CN" altLang="en-US"/>
              <a:t>、关于侵权行为的说法正确的有（    ）</a:t>
            </a:r>
            <a:endParaRPr lang="zh-CN" altLang="en-US"/>
          </a:p>
          <a:p>
            <a:r>
              <a:rPr lang="zh-CN" altLang="en-US"/>
              <a:t>①侵权行为可分为作为的侵权行为和不作为的侵权行为</a:t>
            </a:r>
            <a:endParaRPr lang="zh-CN" altLang="en-US"/>
          </a:p>
          <a:p>
            <a:r>
              <a:rPr lang="zh-CN" altLang="en-US"/>
              <a:t>②侵权行为是指人们侵害他人的合法权益，依法应当承担法律责任的行为</a:t>
            </a:r>
            <a:endParaRPr lang="zh-CN" altLang="en-US"/>
          </a:p>
          <a:p>
            <a:r>
              <a:rPr lang="zh-CN" altLang="en-US"/>
              <a:t>③侵权行为可能由一个人单独实施，也可能由多人共同实施</a:t>
            </a:r>
            <a:endParaRPr lang="zh-CN" altLang="en-US"/>
          </a:p>
          <a:p>
            <a:r>
              <a:rPr lang="zh-CN" altLang="en-US"/>
              <a:t>④侵权行为就是指侵犯人身权的行为</a:t>
            </a:r>
            <a:endParaRPr lang="zh-CN" altLang="en-US"/>
          </a:p>
          <a:p>
            <a:r>
              <a:rPr lang="zh-CN" altLang="en-US"/>
              <a:t>A．①②③        B．②④         C．②③④        D．①③</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2</a:t>
            </a:r>
            <a:r>
              <a:rPr lang="zh-CN" altLang="en-US"/>
              <a:t>、陈某和李某同住一室，陈某因病住院，李某从陈某的抽屉中看到一本日记和一本相册，便偷偷看其中的内容，并将日记和相册在同学中到处扩散和传看，造成极坏影响。李某的行为侵犯了陈某的（    ）</a:t>
            </a:r>
            <a:endParaRPr lang="zh-CN" altLang="en-US"/>
          </a:p>
          <a:p>
            <a:r>
              <a:rPr lang="zh-CN" altLang="en-US"/>
              <a:t>①肖像权   ②隐私权   ③姓名权    ④名誉权</a:t>
            </a:r>
            <a:endParaRPr lang="zh-CN" altLang="en-US"/>
          </a:p>
          <a:p>
            <a:r>
              <a:rPr lang="zh-CN" altLang="en-US"/>
              <a:t>A．①②③    B．①②④     C．②③④        D．①②③④</a:t>
            </a:r>
            <a:endParaRPr lang="zh-CN" altLang="en-US"/>
          </a:p>
          <a:p>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5565" y="46990"/>
            <a:ext cx="11278235" cy="6130290"/>
          </a:xfrm>
        </p:spPr>
        <p:txBody>
          <a:bodyPr>
            <a:normAutofit fontScale="75000"/>
          </a:bodyPr>
          <a:p>
            <a:endParaRPr lang="en-US" altLang="zh-CN"/>
          </a:p>
          <a:p>
            <a:endParaRPr lang="en-US" altLang="zh-CN"/>
          </a:p>
          <a:p>
            <a:endParaRPr lang="en-US" altLang="zh-CN"/>
          </a:p>
          <a:p>
            <a:endParaRPr lang="en-US" altLang="zh-CN" sz="4400"/>
          </a:p>
          <a:p>
            <a:r>
              <a:rPr lang="en-US" altLang="zh-CN" sz="4400"/>
              <a:t>3</a:t>
            </a:r>
            <a:r>
              <a:rPr lang="zh-CN" altLang="en-US" sz="4400"/>
              <a:t>、如图漫画中兜售光盘者的行为(　 　)</a:t>
            </a:r>
            <a:endParaRPr lang="zh-CN" altLang="en-US" sz="4400"/>
          </a:p>
          <a:p>
            <a:pPr marL="0" indent="0">
              <a:buNone/>
            </a:pPr>
            <a:r>
              <a:rPr lang="zh-CN" altLang="en-US" sz="4400"/>
              <a:t>A.是违法行为,侵犯了他人的人格尊严</a:t>
            </a:r>
            <a:endParaRPr lang="zh-CN" altLang="en-US" sz="4400"/>
          </a:p>
          <a:p>
            <a:r>
              <a:rPr lang="zh-CN" altLang="en-US" sz="4400"/>
              <a:t>B.只是不道德行为,并没有触犯法律</a:t>
            </a:r>
            <a:endParaRPr lang="zh-CN" altLang="en-US" sz="4400"/>
          </a:p>
          <a:p>
            <a:r>
              <a:rPr lang="zh-CN" altLang="en-US" sz="4400"/>
              <a:t>C.是违法行为,侵犯了他人的智力成果权</a:t>
            </a:r>
            <a:endParaRPr lang="zh-CN" altLang="en-US" sz="4400"/>
          </a:p>
          <a:p>
            <a:r>
              <a:rPr lang="zh-CN" altLang="en-US" sz="4400"/>
              <a:t>D.是违法行为,侵犯了他人的合法财产权</a:t>
            </a:r>
            <a:endParaRPr lang="zh-CN" altLang="en-US" sz="4400"/>
          </a:p>
        </p:txBody>
      </p:sp>
      <p:pic>
        <p:nvPicPr>
          <p:cNvPr id="1073742938" name="F13XCZTBXX8XYJZZ14.eps"/>
          <p:cNvPicPr>
            <a:picLocks noChangeAspect="1"/>
          </p:cNvPicPr>
          <p:nvPr/>
        </p:nvPicPr>
        <p:blipFill>
          <a:blip r:embed="rId1"/>
          <a:stretch>
            <a:fillRect/>
          </a:stretch>
        </p:blipFill>
        <p:spPr>
          <a:xfrm>
            <a:off x="8008620" y="2693670"/>
            <a:ext cx="2496820" cy="2339340"/>
          </a:xfrm>
          <a:prstGeom prst="rect">
            <a:avLst/>
          </a:prstGeom>
          <a:noFill/>
          <a:ln w="9525">
            <a:noFill/>
          </a:ln>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0340" y="99060"/>
            <a:ext cx="11134090" cy="6090920"/>
          </a:xfrm>
        </p:spPr>
        <p:txBody>
          <a:bodyPr>
            <a:normAutofit/>
          </a:bodyPr>
          <a:p>
            <a:endParaRPr lang="en-US" altLang="zh-CN"/>
          </a:p>
          <a:p>
            <a:endParaRPr lang="en-US" altLang="zh-CN"/>
          </a:p>
          <a:p>
            <a:r>
              <a:rPr lang="en-US" altLang="zh-CN"/>
              <a:t>4</a:t>
            </a:r>
            <a:r>
              <a:rPr lang="zh-CN" altLang="en-US"/>
              <a:t>、小张和小林是同班同学，有一天小林自修课吵，被小张记下后受到老师的批评。于是小林怀恨在心，想寻机报复。碍于面子他既不敢和小张正面吵，又怕打架受处分，终于想了一个操作简单的“万全之策”，即在网上臭骂小张。小林骂得解气，越骂越过瘾，可第二天小张难过了，面对同学们的指指点点，他是有口难辩，心灵受到了很大的伤害，最终请病假在家休息。小张还得意地说：“我君子动口不动手，骂死了也不犯法。”</a:t>
            </a:r>
            <a:endParaRPr lang="zh-CN" altLang="en-US"/>
          </a:p>
          <a:p>
            <a:r>
              <a:rPr lang="zh-CN" altLang="en-US"/>
              <a:t>（1）小林的做法和说法对吗？为什么？</a:t>
            </a:r>
            <a:endParaRPr lang="zh-CN" altLang="en-US"/>
          </a:p>
          <a:p>
            <a:r>
              <a:rPr lang="zh-CN" altLang="en-US"/>
              <a:t>（2）侵犯人身权的行为包括哪些内容？</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 Box 17">
            <a:hlinkClick r:id="rId1" action="ppaction://hlinksldjump"/>
          </p:cNvPr>
          <p:cNvSpPr txBox="1"/>
          <p:nvPr/>
        </p:nvSpPr>
        <p:spPr>
          <a:xfrm>
            <a:off x="5600700" y="3038475"/>
            <a:ext cx="23971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rPr>
              <a:t>课前预习</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2" name="Text Box 17"/>
          <p:cNvSpPr txBox="1"/>
          <p:nvPr/>
        </p:nvSpPr>
        <p:spPr>
          <a:xfrm>
            <a:off x="5600700" y="4171950"/>
            <a:ext cx="2414588"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rPr>
              <a:t>典例精析</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3" name="Text Box 17"/>
          <p:cNvSpPr txBox="1"/>
          <p:nvPr/>
        </p:nvSpPr>
        <p:spPr>
          <a:xfrm>
            <a:off x="5600700" y="4533900"/>
            <a:ext cx="2414588"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rPr>
              <a:t>课后训练</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4" name="Text Box 17">
            <a:hlinkClick r:id="rId1" action="ppaction://hlinksldjump"/>
          </p:cNvPr>
          <p:cNvSpPr txBox="1"/>
          <p:nvPr/>
        </p:nvSpPr>
        <p:spPr>
          <a:xfrm>
            <a:off x="5600700" y="2657475"/>
            <a:ext cx="2411413"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en-US" altLang="zh-CN" sz="2200" b="1" dirty="0">
                <a:solidFill>
                  <a:srgbClr val="FF0000"/>
                </a:solidFill>
                <a:latin typeface="楷体" panose="02010609060101010101" charset="-122"/>
                <a:ea typeface="楷体" panose="02010609060101010101" charset="-122"/>
                <a:sym typeface="宋体" panose="02010600030101010101" pitchFamily="2" charset="-122"/>
              </a:rPr>
              <a:t> </a:t>
            </a:r>
            <a:r>
              <a:rPr lang="zh-CN"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endParaRPr lang="zh-CN" altLang="en-US" sz="2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0245" name="矩形 1"/>
          <p:cNvSpPr/>
          <p:nvPr/>
        </p:nvSpPr>
        <p:spPr>
          <a:xfrm>
            <a:off x="5224463" y="1706563"/>
            <a:ext cx="642620" cy="368300"/>
          </a:xfrm>
          <a:prstGeom prst="rect">
            <a:avLst/>
          </a:prstGeom>
          <a:noFill/>
          <a:ln w="9525">
            <a:noFill/>
          </a:ln>
        </p:spPr>
        <p:txBody>
          <a:bodyPr wrap="none" anchor="t">
            <a:spAutoFit/>
          </a:bodyPr>
          <a:p>
            <a:r>
              <a:rPr lang="zh-CN" altLang="en-US" b="1" dirty="0">
                <a:latin typeface="Calibri" panose="020F0502020204030204" charset="0"/>
                <a:ea typeface="黑体" panose="02010609060101010101" pitchFamily="2" charset="-122"/>
              </a:rPr>
              <a:t>目录</a:t>
            </a:r>
            <a:endParaRPr lang="zh-CN" altLang="en-US" b="1" dirty="0">
              <a:latin typeface="Calibri" panose="020F0502020204030204" charset="0"/>
              <a:ea typeface="黑体" panose="02010609060101010101" pitchFamily="2" charset="-122"/>
            </a:endParaRPr>
          </a:p>
        </p:txBody>
      </p:sp>
      <p:sp>
        <p:nvSpPr>
          <p:cNvPr id="10246" name="Text Box 17">
            <a:hlinkClick r:id="rId1" action="ppaction://hlinksldjump"/>
          </p:cNvPr>
          <p:cNvSpPr txBox="1"/>
          <p:nvPr/>
        </p:nvSpPr>
        <p:spPr>
          <a:xfrm>
            <a:off x="5600700" y="3811588"/>
            <a:ext cx="241300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rPr>
              <a:t>知识结构</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7" name="Text Box 17">
            <a:hlinkClick r:id="rId1" action="ppaction://hlinksldjump"/>
          </p:cNvPr>
          <p:cNvSpPr txBox="1"/>
          <p:nvPr/>
        </p:nvSpPr>
        <p:spPr>
          <a:xfrm>
            <a:off x="5600700" y="2259013"/>
            <a:ext cx="241617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en-US" altLang="zh-CN" sz="2200" b="1" dirty="0">
                <a:solidFill>
                  <a:srgbClr val="FF0000"/>
                </a:solidFill>
                <a:latin typeface="楷体" panose="02010609060101010101" charset="-122"/>
                <a:ea typeface="楷体" panose="02010609060101010101" charset="-122"/>
                <a:sym typeface="宋体" panose="02010600030101010101" pitchFamily="2" charset="-122"/>
              </a:rPr>
              <a:t> </a:t>
            </a:r>
            <a:r>
              <a:rPr lang="zh-CN"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endParaRPr lang="zh-CN" altLang="en-US" sz="2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0248" name="Text Box 17">
            <a:hlinkClick r:id="rId1" action="ppaction://hlinksldjump"/>
          </p:cNvPr>
          <p:cNvSpPr txBox="1"/>
          <p:nvPr/>
        </p:nvSpPr>
        <p:spPr>
          <a:xfrm>
            <a:off x="5600700" y="3413125"/>
            <a:ext cx="2436813"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en-US" altLang="zh-CN" sz="2200" b="1" dirty="0">
                <a:solidFill>
                  <a:srgbClr val="FF0000"/>
                </a:solidFill>
                <a:latin typeface="楷体" panose="02010609060101010101" charset="-122"/>
                <a:ea typeface="楷体" panose="02010609060101010101" charset="-122"/>
                <a:sym typeface="宋体" panose="02010600030101010101" pitchFamily="2" charset="-122"/>
              </a:rPr>
              <a:t> </a:t>
            </a:r>
            <a:r>
              <a:rPr lang="zh-CN"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endParaRPr lang="zh-CN" altLang="en-US" sz="2200" b="1" dirty="0">
              <a:solidFill>
                <a:srgbClr val="FF0000"/>
              </a:solidFill>
              <a:latin typeface="楷体" panose="02010609060101010101" charset="-122"/>
              <a:ea typeface="楷体" panose="02010609060101010101" charset="-122"/>
              <a:sym typeface="宋体" panose="02010600030101010101" pitchFamily="2" charset="-122"/>
            </a:endParaRPr>
          </a:p>
        </p:txBody>
      </p:sp>
    </p:spTree>
    <p:custDataLst>
      <p:tags r:id="rId2"/>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参考答案</a:t>
            </a:r>
            <a:endParaRPr lang="zh-CN" altLang="en-US"/>
          </a:p>
        </p:txBody>
      </p:sp>
      <p:sp>
        <p:nvSpPr>
          <p:cNvPr id="3" name="内容占位符 2"/>
          <p:cNvSpPr>
            <a:spLocks noGrp="1"/>
          </p:cNvSpPr>
          <p:nvPr>
            <p:ph idx="1"/>
          </p:nvPr>
        </p:nvSpPr>
        <p:spPr/>
        <p:txBody>
          <a:bodyPr/>
          <a:p>
            <a:r>
              <a:rPr lang="en-US" altLang="zh-CN"/>
              <a:t>1.A2.B3.C</a:t>
            </a:r>
            <a:endParaRPr lang="en-US" altLang="zh-CN"/>
          </a:p>
          <a:p>
            <a:r>
              <a:rPr lang="en-US" altLang="zh-CN"/>
              <a:t>4.（1）小林的做法和说法不正确。公民的人格尊严不受侵犯，禁止用任何方法对公民进行侮辱、诽谤和诬告陷害。（2）侵犯人身权的行为包括损害他人生命健康、损害他人名言、侵犯他人隐私等。</a:t>
            </a:r>
            <a:endParaRPr lang="en-US" altLang="zh-CN"/>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标题 14"/>
          <p:cNvSpPr>
            <a:spLocks noGrp="1"/>
          </p:cNvSpPr>
          <p:nvPr>
            <p:ph type="title"/>
            <p:custDataLst>
              <p:tags r:id="rId1"/>
            </p:custDataLst>
          </p:nvPr>
        </p:nvSpPr>
        <p:spPr/>
        <p:txBody>
          <a:bodyPr>
            <a:normAutofit fontScale="90000"/>
          </a:bodyPr>
          <a:p>
            <a:r>
              <a:rPr lang="zh-CN" altLang="en-US" dirty="0" smtClean="0">
                <a:sym typeface="黑体" panose="02010609060101010101" pitchFamily="2" charset="-122"/>
              </a:rPr>
              <a:t>情境导入</a:t>
            </a:r>
            <a:br>
              <a:rPr lang="zh-CN" altLang="en-US" dirty="0" smtClean="0">
                <a:sym typeface="黑体" panose="02010609060101010101" pitchFamily="2" charset="-122"/>
              </a:rPr>
            </a:br>
            <a:endParaRPr lang="zh-CN" altLang="en-US" dirty="0" smtClean="0">
              <a:sym typeface="黑体" panose="02010609060101010101" pitchFamily="2" charset="-122"/>
            </a:endParaRPr>
          </a:p>
        </p:txBody>
      </p:sp>
      <p:sp>
        <p:nvSpPr>
          <p:cNvPr id="16" name="内容占位符 15"/>
          <p:cNvSpPr>
            <a:spLocks noGrp="1"/>
          </p:cNvSpPr>
          <p:nvPr>
            <p:ph idx="1"/>
            <p:custDataLst>
              <p:tags r:id="rId2"/>
            </p:custDataLst>
          </p:nvPr>
        </p:nvSpPr>
        <p:spPr/>
        <p:txBody>
          <a:bodyPr>
            <a:normAutofit/>
          </a:bodyPr>
          <a:p>
            <a:r>
              <a:rPr lang="en-US" altLang="zh-CN" dirty="0" smtClean="0"/>
              <a:t>莉莉自上初中后，就把自己的东西锁在一个小柜子里，钥匙总是藏起来。一天晚上，妈妈发现女儿的钥匙放在桌子上，又惊又喜，准备打开柜子看看女儿究竟藏着什么秘密。这时，丈夫制止说：“你这样做必然会引起女儿的反感。” 果然，第二天一大早，女儿醒来就大叫起来：“你们偷看了我的东西!”妈妈不容置疑地说：“没看!” 女儿叫道：“我在钥匙上放了一根头发丝，怎么不见了?” 母亲猛地倒吸一口凉气：幸亏听了丈夫的话。  </a:t>
            </a:r>
            <a:endParaRPr lang="en-US" altLang="zh-CN" dirty="0" smtClean="0"/>
          </a:p>
          <a:p>
            <a:r>
              <a:rPr lang="en-US" altLang="zh-CN" dirty="0" smtClean="0"/>
              <a:t>莉莉的做法对吗？为什么？</a:t>
            </a:r>
            <a:endParaRPr lang="en-US" altLang="zh-CN" dirty="0" smtClean="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标题 14"/>
          <p:cNvSpPr>
            <a:spLocks noGrp="1"/>
          </p:cNvSpPr>
          <p:nvPr>
            <p:ph type="title"/>
            <p:custDataLst>
              <p:tags r:id="rId1"/>
            </p:custDataLst>
          </p:nvPr>
        </p:nvSpPr>
        <p:spPr/>
        <p:txBody>
          <a:bodyPr>
            <a:normAutofit fontScale="90000"/>
          </a:bodyPr>
          <a:p>
            <a:r>
              <a:rPr lang="zh-CN" altLang="en-US" dirty="0" smtClean="0">
                <a:sym typeface="黑体" panose="02010609060101010101" pitchFamily="2" charset="-122"/>
              </a:rPr>
              <a:t>学习目标</a:t>
            </a:r>
            <a:br>
              <a:rPr lang="zh-CN" altLang="en-US" dirty="0" smtClean="0">
                <a:sym typeface="黑体" panose="02010609060101010101" pitchFamily="2" charset="-122"/>
              </a:rPr>
            </a:br>
            <a:endParaRPr lang="zh-CN" altLang="en-US" dirty="0" smtClean="0">
              <a:sym typeface="黑体" panose="02010609060101010101" pitchFamily="2" charset="-122"/>
            </a:endParaRPr>
          </a:p>
        </p:txBody>
      </p:sp>
      <p:sp>
        <p:nvSpPr>
          <p:cNvPr id="16" name="内容占位符 15"/>
          <p:cNvSpPr>
            <a:spLocks noGrp="1"/>
          </p:cNvSpPr>
          <p:nvPr>
            <p:ph idx="1"/>
            <p:custDataLst>
              <p:tags r:id="rId2"/>
            </p:custDataLst>
          </p:nvPr>
        </p:nvSpPr>
        <p:spPr/>
        <p:txBody>
          <a:bodyPr>
            <a:normAutofit/>
          </a:bodyPr>
          <a:p>
            <a:r>
              <a:rPr lang="en-US" altLang="zh-CN" dirty="0" smtClean="0"/>
              <a:t>1、知道什么是侵权行为，了解侵权行为的分类及表现。</a:t>
            </a:r>
            <a:endParaRPr lang="en-US" altLang="zh-CN" dirty="0" smtClean="0"/>
          </a:p>
          <a:p>
            <a:r>
              <a:rPr lang="en-US" altLang="zh-CN" dirty="0" smtClean="0"/>
              <a:t>2、学会明辨侵权行为，能分析日常生活中的侵权现象所属的侵权行为。</a:t>
            </a:r>
            <a:endParaRPr lang="en-US" altLang="zh-CN" dirty="0" smtClean="0"/>
          </a:p>
          <a:p>
            <a:r>
              <a:rPr lang="en-US" altLang="zh-CN" dirty="0" smtClean="0"/>
              <a:t>3、树立权利意识，学会维护自身合法权益，做一个有法治观念的公民。</a:t>
            </a:r>
            <a:endParaRPr lang="en-US" altLang="zh-CN" dirty="0" smtClean="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标题 14"/>
          <p:cNvSpPr>
            <a:spLocks noGrp="1"/>
          </p:cNvSpPr>
          <p:nvPr>
            <p:ph type="title"/>
            <p:custDataLst>
              <p:tags r:id="rId1"/>
            </p:custDataLst>
          </p:nvPr>
        </p:nvSpPr>
        <p:spPr/>
        <p:txBody>
          <a:bodyPr>
            <a:normAutofit fontScale="90000"/>
          </a:bodyPr>
          <a:p>
            <a:r>
              <a:rPr lang="zh-CN" altLang="en-US" dirty="0" smtClean="0">
                <a:sym typeface="黑体" panose="02010609060101010101" pitchFamily="2" charset="-122"/>
              </a:rPr>
              <a:t>课前预习</a:t>
            </a:r>
            <a:br>
              <a:rPr lang="zh-CN" altLang="en-US" dirty="0" smtClean="0">
                <a:sym typeface="黑体" panose="02010609060101010101" pitchFamily="2" charset="-122"/>
              </a:rPr>
            </a:br>
            <a:endParaRPr lang="zh-CN" altLang="en-US" dirty="0" smtClean="0">
              <a:sym typeface="黑体" panose="02010609060101010101" pitchFamily="2" charset="-122"/>
            </a:endParaRPr>
          </a:p>
        </p:txBody>
      </p:sp>
      <p:sp>
        <p:nvSpPr>
          <p:cNvPr id="16" name="内容占位符 15"/>
          <p:cNvSpPr>
            <a:spLocks noGrp="1"/>
          </p:cNvSpPr>
          <p:nvPr>
            <p:ph idx="1"/>
            <p:custDataLst>
              <p:tags r:id="rId2"/>
            </p:custDataLst>
          </p:nvPr>
        </p:nvSpPr>
        <p:spPr/>
        <p:txBody>
          <a:bodyPr>
            <a:normAutofit/>
          </a:bodyPr>
          <a:p>
            <a:r>
              <a:rPr lang="en-US" altLang="zh-CN" dirty="0" smtClean="0"/>
              <a:t>1、日常生活中，合法权益被侵害的现象_____。一旦发生侵权，造成侵权的一方要依法承担相应的______。</a:t>
            </a:r>
            <a:endParaRPr lang="en-US" altLang="zh-CN" dirty="0" smtClean="0"/>
          </a:p>
          <a:p>
            <a:r>
              <a:rPr lang="en-US" altLang="zh-CN" dirty="0" smtClean="0"/>
              <a:t>2、侵权行为是指人们侵害他人的______，依法应当承担法律责任的行为。我国法律对侵权行为和侵权责任作了_______。</a:t>
            </a:r>
            <a:endParaRPr lang="en-US" altLang="zh-CN" dirty="0" smtClean="0"/>
          </a:p>
          <a:p>
            <a:r>
              <a:rPr lang="en-US" altLang="zh-CN" dirty="0" smtClean="0"/>
              <a:t>3、侵犯人身权的行为包括损害他人________、损害他人_______、侵犯他人_______等行为；侵犯财产权的行为包括损毁__________等行为。</a:t>
            </a:r>
            <a:endParaRPr lang="en-US" altLang="zh-CN" dirty="0" smtClean="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4、侵权行为可以分为______侵权行为和_____侵权行为。当行为人实施了某种违法行为，侵害了他人的合法权益时，就构成了_____侵权行为；在某些情况下，由于没有根据相应的____采取必要的行为，而造成他人合法权益的损害，这种行为称为不作为的侵权行为。</a:t>
            </a:r>
            <a:endParaRPr lang="zh-CN" altLang="en-US"/>
          </a:p>
          <a:p>
            <a:r>
              <a:rPr lang="zh-CN" altLang="en-US"/>
              <a:t>5、由一个人单独实施的侵权行为称为________侵权行为；由两个以上的人共同实施侵害他人合法权益的行为称为________侵权行为。</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a:t>
            </a:r>
            <a:endParaRPr lang="zh-CN" altLang="en-US"/>
          </a:p>
        </p:txBody>
      </p:sp>
      <p:sp>
        <p:nvSpPr>
          <p:cNvPr id="3" name="内容占位符 2"/>
          <p:cNvSpPr>
            <a:spLocks noGrp="1"/>
          </p:cNvSpPr>
          <p:nvPr>
            <p:ph idx="1"/>
          </p:nvPr>
        </p:nvSpPr>
        <p:spPr/>
        <p:txBody>
          <a:bodyPr/>
          <a:p>
            <a:r>
              <a:rPr lang="zh-CN" altLang="en-US"/>
              <a:t>1.时有发生 责任</a:t>
            </a:r>
            <a:endParaRPr lang="zh-CN" altLang="en-US"/>
          </a:p>
          <a:p>
            <a:r>
              <a:rPr lang="zh-CN" altLang="en-US"/>
              <a:t>2.合法权益 明确规定 </a:t>
            </a:r>
            <a:endParaRPr lang="zh-CN" altLang="en-US"/>
          </a:p>
          <a:p>
            <a:r>
              <a:rPr lang="zh-CN" altLang="en-US"/>
              <a:t>3.生命健康 名誉 隐私 公私财物</a:t>
            </a:r>
            <a:endParaRPr lang="zh-CN" altLang="en-US"/>
          </a:p>
          <a:p>
            <a:r>
              <a:rPr lang="zh-CN" altLang="en-US"/>
              <a:t>4.作为的 不作为作为的 义务</a:t>
            </a:r>
            <a:endParaRPr lang="zh-CN" altLang="en-US"/>
          </a:p>
          <a:p>
            <a:r>
              <a:rPr lang="zh-CN" altLang="en-US"/>
              <a:t> 5.单独 共同</a:t>
            </a: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smtClean="0">
                <a:sym typeface="黑体" panose="02010609060101010101" pitchFamily="2" charset="-122"/>
              </a:rPr>
              <a:t>疑难解答</a:t>
            </a:r>
            <a:br>
              <a:rPr lang="zh-CN" altLang="en-US" dirty="0" smtClean="0">
                <a:sym typeface="黑体" panose="02010609060101010101" pitchFamily="2" charset="-122"/>
              </a:rPr>
            </a:br>
            <a:endParaRPr lang="zh-CN" altLang="en-US"/>
          </a:p>
        </p:txBody>
      </p:sp>
      <p:sp>
        <p:nvSpPr>
          <p:cNvPr id="3" name="内容占位符 2"/>
          <p:cNvSpPr>
            <a:spLocks noGrp="1"/>
          </p:cNvSpPr>
          <p:nvPr>
            <p:ph idx="1"/>
          </p:nvPr>
        </p:nvSpPr>
        <p:spPr/>
        <p:txBody>
          <a:bodyPr/>
          <a:p>
            <a:r>
              <a:rPr lang="zh-CN" altLang="en-US"/>
              <a:t>青少年如何保护自己的隐私权？</a:t>
            </a:r>
            <a:endParaRPr lang="zh-CN" altLang="en-US"/>
          </a:p>
          <a:p>
            <a:r>
              <a:rPr lang="zh-CN" altLang="en-US"/>
              <a:t>①青少年保护自己的隐私权，首先要管理好含有自己隐私的物品，一旦发现有人披露自己的个人隐私，要依法制止，学会运用法律武器维护自己的隐私权。</a:t>
            </a:r>
            <a:endParaRPr lang="zh-CN" altLang="en-US"/>
          </a:p>
          <a:p>
            <a:r>
              <a:rPr lang="zh-CN" altLang="en-US"/>
              <a:t>②尊重他人的隐私权。只有大家互相维护，互相尊重，才能保证每个人生活的自由与安宁。</a:t>
            </a:r>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问题：如何明辨侵权行为？</a:t>
            </a:r>
            <a:endParaRPr lang="zh-CN" altLang="en-US"/>
          </a:p>
        </p:txBody>
      </p:sp>
      <p:sp>
        <p:nvSpPr>
          <p:cNvPr id="3" name="内容占位符 2"/>
          <p:cNvSpPr>
            <a:spLocks noGrp="1"/>
          </p:cNvSpPr>
          <p:nvPr>
            <p:ph idx="1"/>
          </p:nvPr>
        </p:nvSpPr>
        <p:spPr/>
        <p:txBody>
          <a:bodyPr/>
          <a:p>
            <a:r>
              <a:rPr lang="zh-CN" altLang="en-US" sz="4800" dirty="0" smtClean="0">
                <a:solidFill>
                  <a:srgbClr val="FF0000"/>
                </a:solidFill>
                <a:sym typeface="黑体" panose="02010609060101010101" pitchFamily="2" charset="-122"/>
              </a:rPr>
              <a:t>指导学生分组结合自己的实际展开讨论。</a:t>
            </a:r>
            <a:endParaRPr lang="zh-CN" altLang="en-US" sz="4800" dirty="0" smtClean="0">
              <a:solidFill>
                <a:srgbClr val="FF0000"/>
              </a:solidFill>
              <a:sym typeface="黑体" panose="02010609060101010101" pitchFamily="2" charset="-122"/>
            </a:endParaRPr>
          </a:p>
          <a:p>
            <a:endParaRPr lang="zh-CN" altLang="en-US" sz="4800"/>
          </a:p>
        </p:txBody>
      </p:sp>
    </p:spTree>
    <p:custDataLst>
      <p:tags r:id="rId1"/>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160499"/>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499"/>
  <p:tag name="KSO_WM_UNIT_TYPE" val="a"/>
  <p:tag name="KSO_WM_UNIT_INDEX" val="1"/>
  <p:tag name="KSO_WM_UNIT_ID" val="custom160499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99"/>
  <p:tag name="KSO_WM_UNIT_TYPE" val="f"/>
  <p:tag name="KSO_WM_UNIT_INDEX" val="1"/>
  <p:tag name="KSO_WM_UNIT_ID" val="custom160499_2*f*1"/>
  <p:tag name="KSO_WM_UNIT_CLEAR" val="1"/>
  <p:tag name="KSO_WM_UNIT_LAYERLEVEL" val="1"/>
  <p:tag name="KSO_WM_UNIT_VALUE" val="297"/>
  <p:tag name="KSO_WM_UNIT_HIGHLIGHT" val="0"/>
  <p:tag name="KSO_WM_UNIT_COMPATIBLE" val="0"/>
  <p:tag name="KSO_WM_UNIT_PRESET_TEXT_INDEX" val="5"/>
  <p:tag name="KSO_WM_UNIT_PRESET_TEXT_LEN" val="232"/>
</p:tagLst>
</file>

<file path=ppt/tags/tag12.xml><?xml version="1.0" encoding="utf-8"?>
<p:tagLst xmlns:p="http://schemas.openxmlformats.org/presentationml/2006/main">
  <p:tag name="KSO_WM_BEAUTIFY_FLAG" val="#wm#"/>
  <p:tag name="KSO_WM_TEMPLATE_CATEGORY" val="custom"/>
  <p:tag name="KSO_WM_TEMPLATE_INDEX" val="160499"/>
  <p:tag name="KSO_WM_TAG_VERSION" val="1.0"/>
  <p:tag name="KSO_WM_SLIDE_ID" val="custom160499_2"/>
  <p:tag name="KSO_WM_SLIDE_INDEX" val="2"/>
  <p:tag name="KSO_WM_SLIDE_ITEM_CNT" val="1"/>
  <p:tag name="KSO_WM_SLIDE_LAYOUT" val="a_f"/>
  <p:tag name="KSO_WM_SLIDE_LAYOUT_CNT" val="1_1"/>
  <p:tag name="KSO_WM_SLIDE_TYPE" val="text"/>
  <p:tag name="KSO_WM_SLIDE_POSITION" val="66*112"/>
  <p:tag name="KSO_WM_SLIDE_SIZE" val="828*374"/>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99"/>
  <p:tag name="KSO_WM_UNIT_TYPE" val="a"/>
  <p:tag name="KSO_WM_UNIT_INDEX" val="1"/>
  <p:tag name="KSO_WM_UNIT_ID" val="custom160499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99"/>
  <p:tag name="KSO_WM_UNIT_TYPE" val="f"/>
  <p:tag name="KSO_WM_UNIT_INDEX" val="1"/>
  <p:tag name="KSO_WM_UNIT_ID" val="custom160499_2*f*1"/>
  <p:tag name="KSO_WM_UNIT_CLEAR" val="1"/>
  <p:tag name="KSO_WM_UNIT_LAYERLEVEL" val="1"/>
  <p:tag name="KSO_WM_UNIT_VALUE" val="297"/>
  <p:tag name="KSO_WM_UNIT_HIGHLIGHT" val="0"/>
  <p:tag name="KSO_WM_UNIT_COMPATIBLE" val="0"/>
  <p:tag name="KSO_WM_UNIT_PRESET_TEXT_INDEX" val="5"/>
  <p:tag name="KSO_WM_UNIT_PRESET_TEXT_LEN" val="232"/>
</p:tagLst>
</file>

<file path=ppt/tags/tag15.xml><?xml version="1.0" encoding="utf-8"?>
<p:tagLst xmlns:p="http://schemas.openxmlformats.org/presentationml/2006/main">
  <p:tag name="KSO_WM_BEAUTIFY_FLAG" val="#wm#"/>
  <p:tag name="KSO_WM_TEMPLATE_CATEGORY" val="custom"/>
  <p:tag name="KSO_WM_TEMPLATE_INDEX" val="160499"/>
  <p:tag name="KSO_WM_TAG_VERSION" val="1.0"/>
  <p:tag name="KSO_WM_SLIDE_ID" val="custom160499_2"/>
  <p:tag name="KSO_WM_SLIDE_INDEX" val="2"/>
  <p:tag name="KSO_WM_SLIDE_ITEM_CNT" val="1"/>
  <p:tag name="KSO_WM_SLIDE_LAYOUT" val="a_f"/>
  <p:tag name="KSO_WM_SLIDE_LAYOUT_CNT" val="1_1"/>
  <p:tag name="KSO_WM_SLIDE_TYPE" val="text"/>
  <p:tag name="KSO_WM_SLIDE_POSITION" val="66*112"/>
  <p:tag name="KSO_WM_SLIDE_SIZE" val="828*374"/>
</p:tagLst>
</file>

<file path=ppt/tags/tag16.xml><?xml version="1.0" encoding="utf-8"?>
<p:tagLst xmlns:p="http://schemas.openxmlformats.org/presentationml/2006/main">
  <p:tag name="KSO_WM_BEAUTIFY_FLAG" val="#wm#"/>
  <p:tag name="KSO_WM_TEMPLATE_CATEGORY" val="custom"/>
  <p:tag name="KSO_WM_TEMPLATE_INDEX" val="160499"/>
</p:tagLst>
</file>

<file path=ppt/tags/tag17.xml><?xml version="1.0" encoding="utf-8"?>
<p:tagLst xmlns:p="http://schemas.openxmlformats.org/presentationml/2006/main">
  <p:tag name="KSO_WM_BEAUTIFY_FLAG" val="#wm#"/>
  <p:tag name="KSO_WM_TEMPLATE_CATEGORY" val="custom"/>
  <p:tag name="KSO_WM_TEMPLATE_INDEX" val="160499"/>
</p:tagLst>
</file>

<file path=ppt/tags/tag18.xml><?xml version="1.0" encoding="utf-8"?>
<p:tagLst xmlns:p="http://schemas.openxmlformats.org/presentationml/2006/main">
  <p:tag name="KSO_WM_BEAUTIFY_FLAG" val="#wm#"/>
  <p:tag name="KSO_WM_TEMPLATE_CATEGORY" val="custom"/>
  <p:tag name="KSO_WM_TEMPLATE_INDEX" val="160499"/>
</p:tagLst>
</file>

<file path=ppt/tags/tag19.xml><?xml version="1.0" encoding="utf-8"?>
<p:tagLst xmlns:p="http://schemas.openxmlformats.org/presentationml/2006/main">
  <p:tag name="KSO_WM_BEAUTIFY_FLAG" val="#wm#"/>
  <p:tag name="KSO_WM_TEMPLATE_CATEGORY" val="custom"/>
  <p:tag name="KSO_WM_TEMPLATE_INDEX" val="160499"/>
</p:tagLst>
</file>

<file path=ppt/tags/tag2.xml><?xml version="1.0" encoding="utf-8"?>
<p:tagLst xmlns:p="http://schemas.openxmlformats.org/presentationml/2006/main">
  <p:tag name="KSO_WM_TAG_VERSION" val="1.0"/>
  <p:tag name="KSO_WM_TEMPLATE_CATEGORY" val="custom"/>
  <p:tag name="KSO_WM_TEMPLATE_INDEX" val="160499"/>
</p:tagLst>
</file>

<file path=ppt/tags/tag20.xml><?xml version="1.0" encoding="utf-8"?>
<p:tagLst xmlns:p="http://schemas.openxmlformats.org/presentationml/2006/main">
  <p:tag name="KSO_WM_BEAUTIFY_FLAG" val="#wm#"/>
  <p:tag name="KSO_WM_TEMPLATE_CATEGORY" val="custom"/>
  <p:tag name="KSO_WM_TEMPLATE_INDEX" val="160499"/>
</p:tagLst>
</file>

<file path=ppt/tags/tag21.xml><?xml version="1.0" encoding="utf-8"?>
<p:tagLst xmlns:p="http://schemas.openxmlformats.org/presentationml/2006/main">
  <p:tag name="KSO_WM_BEAUTIFY_FLAG" val="#wm#"/>
  <p:tag name="KSO_WM_TEMPLATE_CATEGORY" val="custom"/>
  <p:tag name="KSO_WM_TEMPLATE_INDEX" val="160499"/>
</p:tagLst>
</file>

<file path=ppt/tags/tag22.xml><?xml version="1.0" encoding="utf-8"?>
<p:tagLst xmlns:p="http://schemas.openxmlformats.org/presentationml/2006/main">
  <p:tag name="KSO_WM_BEAUTIFY_FLAG" val="#wm#"/>
  <p:tag name="KSO_WM_TEMPLATE_CATEGORY" val="custom"/>
  <p:tag name="KSO_WM_TEMPLATE_INDEX" val="160499"/>
</p:tagLst>
</file>

<file path=ppt/tags/tag23.xml><?xml version="1.0" encoding="utf-8"?>
<p:tagLst xmlns:p="http://schemas.openxmlformats.org/presentationml/2006/main">
  <p:tag name="KSO_WM_BEAUTIFY_FLAG" val="#wm#"/>
  <p:tag name="KSO_WM_TEMPLATE_CATEGORY" val="custom"/>
  <p:tag name="KSO_WM_TEMPLATE_INDEX" val="160499"/>
</p:tagLst>
</file>

<file path=ppt/tags/tag24.xml><?xml version="1.0" encoding="utf-8"?>
<p:tagLst xmlns:p="http://schemas.openxmlformats.org/presentationml/2006/main">
  <p:tag name="KSO_WM_BEAUTIFY_FLAG" val="#wm#"/>
  <p:tag name="KSO_WM_TEMPLATE_CATEGORY" val="custom"/>
  <p:tag name="KSO_WM_TEMPLATE_INDEX" val="160499"/>
</p:tagLst>
</file>

<file path=ppt/tags/tag25.xml><?xml version="1.0" encoding="utf-8"?>
<p:tagLst xmlns:p="http://schemas.openxmlformats.org/presentationml/2006/main">
  <p:tag name="KSO_WM_BEAUTIFY_FLAG" val="#wm#"/>
  <p:tag name="KSO_WM_TEMPLATE_CATEGORY" val="custom"/>
  <p:tag name="KSO_WM_TEMPLATE_INDEX" val="160499"/>
</p:tagLst>
</file>

<file path=ppt/tags/tag26.xml><?xml version="1.0" encoding="utf-8"?>
<p:tagLst xmlns:p="http://schemas.openxmlformats.org/presentationml/2006/main">
  <p:tag name="KSO_WM_BEAUTIFY_FLAG" val="#wm#"/>
  <p:tag name="KSO_WM_TEMPLATE_CATEGORY" val="custom"/>
  <p:tag name="KSO_WM_TEMPLATE_INDEX" val="160499"/>
</p:tagLst>
</file>

<file path=ppt/tags/tag27.xml><?xml version="1.0" encoding="utf-8"?>
<p:tagLst xmlns:p="http://schemas.openxmlformats.org/presentationml/2006/main">
  <p:tag name="KSO_WM_BEAUTIFY_FLAG" val="#wm#"/>
  <p:tag name="KSO_WM_TEMPLATE_CATEGORY" val="custom"/>
  <p:tag name="KSO_WM_TEMPLATE_INDEX" val="160499"/>
</p:tagLst>
</file>

<file path=ppt/tags/tag28.xml><?xml version="1.0" encoding="utf-8"?>
<p:tagLst xmlns:p="http://schemas.openxmlformats.org/presentationml/2006/main">
  <p:tag name="KSO_WM_BEAUTIFY_FLAG" val="#wm#"/>
  <p:tag name="KSO_WM_TEMPLATE_CATEGORY" val="custom"/>
  <p:tag name="KSO_WM_TEMPLATE_INDEX" val="160499"/>
</p:tagLst>
</file>

<file path=ppt/tags/tag29.xml><?xml version="1.0" encoding="utf-8"?>
<p:tagLst xmlns:p="http://schemas.openxmlformats.org/presentationml/2006/main">
  <p:tag name="KSO_WM_BEAUTIFY_FLAG" val="#wm#"/>
  <p:tag name="KSO_WM_TEMPLATE_CATEGORY" val="custom"/>
  <p:tag name="KSO_WM_TEMPLATE_INDEX" val="160499"/>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499"/>
  <p:tag name="KSO_WM_UNIT_TYPE" val="a"/>
  <p:tag name="KSO_WM_UNIT_INDEX" val="1"/>
  <p:tag name="KSO_WM_UNIT_ID" val="custom160499_1*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2"/>
</p:tagLst>
</file>

<file path=ppt/tags/tag30.xml><?xml version="1.0" encoding="utf-8"?>
<p:tagLst xmlns:p="http://schemas.openxmlformats.org/presentationml/2006/main">
  <p:tag name="KSO_WM_BEAUTIFY_FLAG" val="#wm#"/>
  <p:tag name="KSO_WM_TEMPLATE_CATEGORY" val="custom"/>
  <p:tag name="KSO_WM_TEMPLATE_INDEX" val="160499"/>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499"/>
  <p:tag name="KSO_WM_UNIT_TYPE" val="b"/>
  <p:tag name="KSO_WM_UNIT_INDEX" val="1"/>
  <p:tag name="KSO_WM_UNIT_ID" val="custom160499_1*b*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KSO_WM_TEMPLATE_CATEGORY" val="custom"/>
  <p:tag name="KSO_WM_TEMPLATE_INDEX" val="160499"/>
  <p:tag name="KSO_WM_TAG_VERSION" val="1.0"/>
  <p:tag name="KSO_WM_SLIDE_ID" val="custom160499_1"/>
  <p:tag name="KSO_WM_SLIDE_INDEX" val="1"/>
  <p:tag name="KSO_WM_SLIDE_ITEM_CNT" val="2"/>
  <p:tag name="KSO_WM_SLIDE_LAYOUT" val="a_b"/>
  <p:tag name="KSO_WM_SLIDE_LAYOUT_CNT" val="1_1"/>
  <p:tag name="KSO_WM_SLIDE_TYPE" val="title"/>
  <p:tag name="KSO_WM_BEAUTIFY_FLAG" val="#wm#"/>
  <p:tag name="KSO_WM_TEMPLATE_THUMBS_INDEX" val="1、10、12、18、24、25、26、28、29"/>
  <p:tag name="KSO_WM_SLIDE_POSITION" val="66*144"/>
  <p:tag name="KSO_WM_SLIDE_SIZE" val="828*343"/>
</p:tagLst>
</file>

<file path=ppt/tags/tag6.xml><?xml version="1.0" encoding="utf-8"?>
<p:tagLst xmlns:p="http://schemas.openxmlformats.org/presentationml/2006/main">
  <p:tag name="KSO_WM_TEMPLATE_CATEGORY" val="custom"/>
  <p:tag name="KSO_WM_TEMPLATE_INDEX" val="160499"/>
</p:tagLst>
</file>

<file path=ppt/tags/tag7.xml><?xml version="1.0" encoding="utf-8"?>
<p:tagLst xmlns:p="http://schemas.openxmlformats.org/presentationml/2006/main">
  <p:tag name="KSO_WM_TAG_VERSION" val="1.0"/>
  <p:tag name="KSO_WM_BEAUTIFY_FLAG" val="#wm#"/>
  <p:tag name="KSO_WM_TEMPLATE_CATEGORY" val="custom"/>
  <p:tag name="KSO_WM_TEMPLATE_INDEX" val="160499"/>
  <p:tag name="KSO_WM_UNIT_TYPE" val="a"/>
  <p:tag name="KSO_WM_UNIT_INDEX" val="1"/>
  <p:tag name="KSO_WM_UNIT_ID" val="custom160499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99"/>
  <p:tag name="KSO_WM_UNIT_TYPE" val="f"/>
  <p:tag name="KSO_WM_UNIT_INDEX" val="1"/>
  <p:tag name="KSO_WM_UNIT_ID" val="custom160499_2*f*1"/>
  <p:tag name="KSO_WM_UNIT_CLEAR" val="1"/>
  <p:tag name="KSO_WM_UNIT_LAYERLEVEL" val="1"/>
  <p:tag name="KSO_WM_UNIT_VALUE" val="297"/>
  <p:tag name="KSO_WM_UNIT_HIGHLIGHT" val="0"/>
  <p:tag name="KSO_WM_UNIT_COMPATIBLE" val="0"/>
  <p:tag name="KSO_WM_UNIT_PRESET_TEXT_INDEX" val="5"/>
  <p:tag name="KSO_WM_UNIT_PRESET_TEXT_LEN" val="232"/>
</p:tagLst>
</file>

<file path=ppt/tags/tag9.xml><?xml version="1.0" encoding="utf-8"?>
<p:tagLst xmlns:p="http://schemas.openxmlformats.org/presentationml/2006/main">
  <p:tag name="KSO_WM_BEAUTIFY_FLAG" val="#wm#"/>
  <p:tag name="KSO_WM_TEMPLATE_CATEGORY" val="custom"/>
  <p:tag name="KSO_WM_TEMPLATE_INDEX" val="160499"/>
  <p:tag name="KSO_WM_TAG_VERSION" val="1.0"/>
  <p:tag name="KSO_WM_SLIDE_ID" val="custom160499_2"/>
  <p:tag name="KSO_WM_SLIDE_INDEX" val="2"/>
  <p:tag name="KSO_WM_SLIDE_ITEM_CNT" val="1"/>
  <p:tag name="KSO_WM_SLIDE_LAYOUT" val="a_f"/>
  <p:tag name="KSO_WM_SLIDE_LAYOUT_CNT" val="1_1"/>
  <p:tag name="KSO_WM_SLIDE_TYPE" val="text"/>
  <p:tag name="KSO_WM_SLIDE_POSITION" val="66*112"/>
  <p:tag name="KSO_WM_SLIDE_SIZE" val="828*374"/>
</p:tagLst>
</file>

<file path=ppt/theme/theme1.xml><?xml version="1.0" encoding="utf-8"?>
<a:theme xmlns:a="http://schemas.openxmlformats.org/drawingml/2006/main" name="Office 主题">
  <a:themeElements>
    <a:clrScheme name="自定义 231">
      <a:dk1>
        <a:sysClr val="windowText" lastClr="000000"/>
      </a:dk1>
      <a:lt1>
        <a:sysClr val="window" lastClr="FFFFFF"/>
      </a:lt1>
      <a:dk2>
        <a:srgbClr val="44546A"/>
      </a:dk2>
      <a:lt2>
        <a:srgbClr val="E7E6E6"/>
      </a:lt2>
      <a:accent1>
        <a:srgbClr val="0094E6"/>
      </a:accent1>
      <a:accent2>
        <a:srgbClr val="0076B8"/>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2594</Words>
  <Application>WPS 演示</Application>
  <PresentationFormat>宽屏</PresentationFormat>
  <Paragraphs>123</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Arial Unicode MS</vt:lpstr>
      <vt:lpstr>Calibri Light</vt:lpstr>
      <vt:lpstr>Calibri</vt:lpstr>
      <vt:lpstr>微软雅黑</vt:lpstr>
      <vt:lpstr>楷体</vt:lpstr>
      <vt:lpstr>黑体</vt:lpstr>
      <vt:lpstr>幼圆</vt:lpstr>
      <vt:lpstr>Times New Roman</vt:lpstr>
      <vt:lpstr>Webdings</vt:lpstr>
      <vt:lpstr>Bell MT</vt:lpstr>
      <vt:lpstr>Segoe Print</vt:lpstr>
      <vt:lpstr>Office 主题</vt:lpstr>
      <vt:lpstr>第三单元 定分止争 依法有据 3.2 侵权要负责</vt:lpstr>
      <vt:lpstr>PowerPoint 演示文稿</vt:lpstr>
      <vt:lpstr>情境导入 </vt:lpstr>
      <vt:lpstr>学习目标 </vt:lpstr>
      <vt:lpstr>课前预习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revision>政治备课大师【全免费】</cp:revision>
  <dcterms:created xsi:type="dcterms:W3CDTF">2017-09-27T09:52:43Z</dcterms:created>
  <dcterms:modified xsi:type="dcterms:W3CDTF">2017-09-27T11:36:03Z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