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44" r:id="rId2"/>
    <p:sldId id="348" r:id="rId3"/>
    <p:sldId id="349" r:id="rId4"/>
    <p:sldId id="256" r:id="rId5"/>
    <p:sldId id="258" r:id="rId6"/>
    <p:sldId id="257" r:id="rId7"/>
    <p:sldId id="350" r:id="rId8"/>
    <p:sldId id="351" r:id="rId9"/>
    <p:sldId id="346" r:id="rId10"/>
    <p:sldId id="353" r:id="rId11"/>
    <p:sldId id="354" r:id="rId12"/>
    <p:sldId id="355" r:id="rId13"/>
    <p:sldId id="327" r:id="rId14"/>
    <p:sldId id="329" r:id="rId15"/>
    <p:sldId id="307" r:id="rId16"/>
    <p:sldId id="356" r:id="rId17"/>
    <p:sldId id="331" r:id="rId18"/>
    <p:sldId id="320" r:id="rId19"/>
    <p:sldId id="359" r:id="rId20"/>
    <p:sldId id="333" r:id="rId21"/>
    <p:sldId id="360" r:id="rId22"/>
    <p:sldId id="361" r:id="rId23"/>
    <p:sldId id="338" r:id="rId24"/>
    <p:sldId id="324" r:id="rId25"/>
    <p:sldId id="336" r:id="rId26"/>
    <p:sldId id="339" r:id="rId27"/>
    <p:sldId id="362" r:id="rId28"/>
    <p:sldId id="342" r:id="rId29"/>
    <p:sldId id="358" r:id="rId30"/>
    <p:sldId id="343" r:id="rId31"/>
    <p:sldId id="312" r:id="rId32"/>
    <p:sldId id="314" r:id="rId33"/>
    <p:sldId id="357" r:id="rId34"/>
  </p:sldIdLst>
  <p:sldSz cx="1219517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28" y="-77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2629BFE-40A2-4FDA-BA4B-E31577C6234E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C52D5A6-39AF-4C87-8EF5-F264323FAA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图一：狩猎；图二：采集；图三：建筑。（人类生存）</a:t>
            </a:r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D964B9-8616-433E-9442-1BC2AFB372C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D50092-2A52-4B0D-8642-AFBD511EB71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6359525"/>
            <a:ext cx="12195175" cy="500063"/>
          </a:xfrm>
          <a:prstGeom prst="rect">
            <a:avLst/>
          </a:prstGeom>
          <a:solidFill>
            <a:srgbClr val="3B7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TextBox 6"/>
          <p:cNvSpPr txBox="1"/>
          <p:nvPr userDrawn="1"/>
        </p:nvSpPr>
        <p:spPr>
          <a:xfrm>
            <a:off x="5811838" y="2825750"/>
            <a:ext cx="609758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请同学们阅读课本</a:t>
            </a:r>
            <a:r>
              <a:rPr lang="zh-CN" altLang="en-US" sz="28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sz="28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en-US" altLang="zh-CN" sz="28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sz="28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28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r>
              <a:rPr lang="zh-CN" altLang="en-US" sz="2800" b="1" spc="3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并</a:t>
            </a:r>
            <a:endParaRPr lang="en-US" altLang="zh-CN" sz="2800" b="1" spc="3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完成练习案中</a:t>
            </a:r>
            <a:r>
              <a:rPr lang="zh-CN" altLang="en-US" sz="28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“先学检测”</a:t>
            </a:r>
            <a:r>
              <a:rPr lang="zh-CN" altLang="en-US" sz="2800" b="1" spc="3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部分</a:t>
            </a:r>
            <a:endParaRPr lang="en-US" sz="3600" b="1" spc="3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 userDrawn="1"/>
        </p:nvSpPr>
        <p:spPr>
          <a:xfrm>
            <a:off x="5883275" y="4137025"/>
            <a:ext cx="5786438" cy="1508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在教材中用</a:t>
            </a:r>
            <a:r>
              <a:rPr lang="zh-CN" altLang="en-US" sz="2800" b="1" spc="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红色笔</a:t>
            </a:r>
            <a:r>
              <a:rPr lang="zh-CN" altLang="en-US" sz="2800" b="1" spc="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标出关键词和存在的疑问</a:t>
            </a:r>
            <a:endParaRPr lang="en-US" altLang="zh-CN" sz="2800" b="1" spc="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8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(8</a:t>
            </a:r>
            <a:r>
              <a:rPr lang="zh-CN" altLang="en-US" sz="28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分钟）</a:t>
            </a:r>
            <a:r>
              <a:rPr lang="en-US" sz="36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spc="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9"/>
          <p:cNvSpPr/>
          <p:nvPr userDrawn="1"/>
        </p:nvSpPr>
        <p:spPr>
          <a:xfrm>
            <a:off x="5811838" y="1874838"/>
            <a:ext cx="5829300" cy="768350"/>
          </a:xfrm>
          <a:prstGeom prst="roundRect">
            <a:avLst>
              <a:gd name="adj" fmla="val 4375"/>
            </a:avLst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TextBox 10"/>
          <p:cNvSpPr txBox="1"/>
          <p:nvPr userDrawn="1"/>
        </p:nvSpPr>
        <p:spPr>
          <a:xfrm>
            <a:off x="7551738" y="1831975"/>
            <a:ext cx="6332537" cy="811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 学 指 导</a:t>
            </a:r>
            <a:endParaRPr lang="zh-CN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11"/>
          <p:cNvSpPr/>
          <p:nvPr userDrawn="1"/>
        </p:nvSpPr>
        <p:spPr>
          <a:xfrm>
            <a:off x="5811838" y="5716588"/>
            <a:ext cx="5757862" cy="71437"/>
          </a:xfrm>
          <a:prstGeom prst="rect">
            <a:avLst/>
          </a:prstGeom>
          <a:solidFill>
            <a:srgbClr val="80C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25463" y="1643063"/>
            <a:ext cx="4929187" cy="414496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>
            <a:outerShdw algn="ctr" rotWithShape="0">
              <a:srgbClr val="000000">
                <a:alpha val="39999"/>
              </a:srgbClr>
            </a:outerShdw>
          </a:effectLst>
        </p:spPr>
      </p:pic>
      <p:sp>
        <p:nvSpPr>
          <p:cNvPr id="9" name="矩形 72"/>
          <p:cNvSpPr/>
          <p:nvPr userDrawn="1"/>
        </p:nvSpPr>
        <p:spPr>
          <a:xfrm>
            <a:off x="119063" y="68263"/>
            <a:ext cx="360362" cy="360362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10" name="矩形 73"/>
          <p:cNvSpPr/>
          <p:nvPr userDrawn="1"/>
        </p:nvSpPr>
        <p:spPr>
          <a:xfrm>
            <a:off x="395288" y="395288"/>
            <a:ext cx="165100" cy="1651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cxnSp>
        <p:nvCxnSpPr>
          <p:cNvPr id="11" name="直接连接符 75"/>
          <p:cNvCxnSpPr/>
          <p:nvPr userDrawn="1"/>
        </p:nvCxnSpPr>
        <p:spPr>
          <a:xfrm>
            <a:off x="9999663" y="635000"/>
            <a:ext cx="103187" cy="0"/>
          </a:xfrm>
          <a:prstGeom prst="line">
            <a:avLst/>
          </a:prstGeom>
          <a:ln w="22479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弧形 76"/>
          <p:cNvSpPr/>
          <p:nvPr userDrawn="1"/>
        </p:nvSpPr>
        <p:spPr>
          <a:xfrm>
            <a:off x="9424988" y="71438"/>
            <a:ext cx="673100" cy="673100"/>
          </a:xfrm>
          <a:prstGeom prst="arc">
            <a:avLst>
              <a:gd name="adj1" fmla="val 2537820"/>
              <a:gd name="adj2" fmla="val 8360135"/>
            </a:avLst>
          </a:prstGeom>
          <a:ln w="22479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77"/>
          <p:cNvSpPr/>
          <p:nvPr userDrawn="1"/>
        </p:nvSpPr>
        <p:spPr>
          <a:xfrm>
            <a:off x="9521825" y="190500"/>
            <a:ext cx="479425" cy="4810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4" name="直接连接符 78"/>
          <p:cNvCxnSpPr/>
          <p:nvPr userDrawn="1"/>
        </p:nvCxnSpPr>
        <p:spPr>
          <a:xfrm flipH="1">
            <a:off x="0" y="635000"/>
            <a:ext cx="9512300" cy="0"/>
          </a:xfrm>
          <a:prstGeom prst="line">
            <a:avLst/>
          </a:prstGeom>
          <a:ln w="22479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79"/>
          <p:cNvSpPr/>
          <p:nvPr userDrawn="1"/>
        </p:nvSpPr>
        <p:spPr>
          <a:xfrm>
            <a:off x="10104438" y="190500"/>
            <a:ext cx="481012" cy="481013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80"/>
          <p:cNvSpPr/>
          <p:nvPr userDrawn="1"/>
        </p:nvSpPr>
        <p:spPr>
          <a:xfrm>
            <a:off x="10688638" y="190500"/>
            <a:ext cx="481012" cy="481013"/>
          </a:xfrm>
          <a:prstGeom prst="ellipse">
            <a:avLst/>
          </a:prstGeom>
          <a:solidFill>
            <a:srgbClr val="8B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81"/>
          <p:cNvSpPr/>
          <p:nvPr userDrawn="1"/>
        </p:nvSpPr>
        <p:spPr>
          <a:xfrm>
            <a:off x="11272838" y="190500"/>
            <a:ext cx="481012" cy="481013"/>
          </a:xfrm>
          <a:prstGeom prst="ellipse">
            <a:avLst/>
          </a:prstGeom>
          <a:solidFill>
            <a:srgbClr val="FF8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弧形 82"/>
          <p:cNvSpPr/>
          <p:nvPr userDrawn="1"/>
        </p:nvSpPr>
        <p:spPr>
          <a:xfrm>
            <a:off x="10009188" y="71438"/>
            <a:ext cx="673100" cy="673100"/>
          </a:xfrm>
          <a:prstGeom prst="arc">
            <a:avLst>
              <a:gd name="adj1" fmla="val 2537820"/>
              <a:gd name="adj2" fmla="val 8360135"/>
            </a:avLst>
          </a:prstGeom>
          <a:ln w="22479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83"/>
          <p:cNvCxnSpPr/>
          <p:nvPr userDrawn="1"/>
        </p:nvCxnSpPr>
        <p:spPr>
          <a:xfrm>
            <a:off x="10583863" y="635000"/>
            <a:ext cx="103187" cy="0"/>
          </a:xfrm>
          <a:prstGeom prst="line">
            <a:avLst/>
          </a:prstGeom>
          <a:ln w="22479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84"/>
          <p:cNvCxnSpPr/>
          <p:nvPr userDrawn="1"/>
        </p:nvCxnSpPr>
        <p:spPr>
          <a:xfrm>
            <a:off x="11169650" y="635000"/>
            <a:ext cx="103188" cy="0"/>
          </a:xfrm>
          <a:prstGeom prst="line">
            <a:avLst/>
          </a:prstGeom>
          <a:ln w="22479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弧形 85"/>
          <p:cNvSpPr/>
          <p:nvPr userDrawn="1"/>
        </p:nvSpPr>
        <p:spPr>
          <a:xfrm>
            <a:off x="10593388" y="71438"/>
            <a:ext cx="671512" cy="673100"/>
          </a:xfrm>
          <a:prstGeom prst="arc">
            <a:avLst>
              <a:gd name="adj1" fmla="val 2537820"/>
              <a:gd name="adj2" fmla="val 8360135"/>
            </a:avLst>
          </a:prstGeom>
          <a:ln w="22479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弧形 86"/>
          <p:cNvSpPr/>
          <p:nvPr userDrawn="1"/>
        </p:nvSpPr>
        <p:spPr>
          <a:xfrm>
            <a:off x="11177588" y="71438"/>
            <a:ext cx="671512" cy="673100"/>
          </a:xfrm>
          <a:prstGeom prst="arc">
            <a:avLst>
              <a:gd name="adj1" fmla="val 2537820"/>
              <a:gd name="adj2" fmla="val 8360135"/>
            </a:avLst>
          </a:prstGeom>
          <a:ln w="22479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3" name="直接连接符 87"/>
          <p:cNvCxnSpPr/>
          <p:nvPr userDrawn="1"/>
        </p:nvCxnSpPr>
        <p:spPr>
          <a:xfrm>
            <a:off x="11753850" y="635000"/>
            <a:ext cx="438150" cy="0"/>
          </a:xfrm>
          <a:prstGeom prst="line">
            <a:avLst/>
          </a:prstGeom>
          <a:ln w="22479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88"/>
          <p:cNvSpPr txBox="1"/>
          <p:nvPr userDrawn="1"/>
        </p:nvSpPr>
        <p:spPr>
          <a:xfrm>
            <a:off x="11117263" y="246063"/>
            <a:ext cx="7921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方 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TextBox 89"/>
          <p:cNvSpPr txBox="1"/>
          <p:nvPr userDrawn="1"/>
        </p:nvSpPr>
        <p:spPr>
          <a:xfrm>
            <a:off x="9553575" y="246063"/>
            <a:ext cx="4159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90"/>
          <p:cNvSpPr txBox="1"/>
          <p:nvPr userDrawn="1"/>
        </p:nvSpPr>
        <p:spPr>
          <a:xfrm>
            <a:off x="10137775" y="246063"/>
            <a:ext cx="4159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91"/>
          <p:cNvSpPr txBox="1"/>
          <p:nvPr userDrawn="1"/>
        </p:nvSpPr>
        <p:spPr>
          <a:xfrm>
            <a:off x="10721975" y="246063"/>
            <a:ext cx="4159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638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650E320-7AFB-4E41-95DF-3328E1A22286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2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63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4CA2850-04C2-4DFF-969D-133777EB02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638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CE271A-1305-404B-B778-0E947B33A52A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63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283455C-C6AC-40B1-8F5A-CA775703A9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638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A745F2-16AD-4FEB-BF50-96C6608A1819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63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7BB303-1AC8-486D-9A2B-009E4BD92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793133B-5177-4B25-943C-BFB69DDA355F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644AEC1-0375-4A6F-9A47-9773ACEF80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6572250"/>
            <a:ext cx="12195175" cy="287338"/>
          </a:xfrm>
          <a:prstGeom prst="rect">
            <a:avLst/>
          </a:prstGeom>
          <a:solidFill>
            <a:srgbClr val="3B7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63"/>
          <p:cNvSpPr/>
          <p:nvPr userDrawn="1"/>
        </p:nvSpPr>
        <p:spPr>
          <a:xfrm>
            <a:off x="119063" y="68263"/>
            <a:ext cx="360362" cy="360362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64"/>
          <p:cNvSpPr/>
          <p:nvPr userDrawn="1"/>
        </p:nvSpPr>
        <p:spPr>
          <a:xfrm>
            <a:off x="395288" y="395288"/>
            <a:ext cx="165100" cy="1651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119063" y="68263"/>
            <a:ext cx="360362" cy="360362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3" name="矩形 8"/>
          <p:cNvSpPr/>
          <p:nvPr userDrawn="1"/>
        </p:nvSpPr>
        <p:spPr>
          <a:xfrm>
            <a:off x="395288" y="395288"/>
            <a:ext cx="165100" cy="1651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638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61C13E5-89F1-4EE1-BCFE-9667295E010D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63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C302DA-3ED9-4D04-BA17-B46A349657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638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6E3230E-524E-4613-9EE9-6DB1B0639046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63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DE2832C-952C-49A6-8220-DFE267F427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638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FF1ED0-E066-42FD-AA9B-A5277EA69E2A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63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A3F1409-B739-4973-BC19-0382B30A59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6388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FA56431-6D59-4E84-AD47-A1039E638762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6387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2B0A811-5193-48CE-A7DD-0CBCEF1513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1" r:id="rId4"/>
    <p:sldLayoutId id="2147483660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F:\&#21776;&#35799;&#33714;\&#20843;&#19978;&#25919;&#27835;\&#35838;&#20214;\&#31532;&#20108;&#21333;&#20803;%20&#12298;&#21892;&#24453;&#20182;&#20154;&#12299;\2.3&#31454;&#20105;&#19982;&#21512;&#20316;\&#20843;&#19978;&#31454;&#20105;&#19982;&#21512;&#20316;&#31532;&#20108;&#35838;&#26102;\&#31454;&#20105;&#19982;&#21512;&#20316;&#31532;&#20108;&#35838;&#26102;\&#20013;&#22269;&#8220;&#26379;&#21451;&#22280;&#8221;&#25193;&#22823;%20&#20249;&#20276;&#36941;&#24067;&#20840;&#29699;.mp4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3.png"/><Relationship Id="rId2" Type="http://schemas.openxmlformats.org/officeDocument/2006/relationships/audio" Target="file:///F:\&#21776;&#35799;&#33714;\&#20843;&#19978;&#25919;&#27835;\&#35838;&#20214;\&#31532;&#20108;&#21333;&#20803;%20&#12298;&#21892;&#24453;&#20182;&#20154;&#12299;\2.3&#31454;&#20105;&#19982;&#21512;&#20316;\&#20843;&#19978;&#31454;&#20105;&#19982;&#21512;&#20316;&#31532;&#20108;&#35838;&#26102;\&#31454;&#20105;&#19982;&#21512;&#20316;&#31532;&#20108;&#35838;&#26102;\&#20799;&#31461;&#27468;&#26354;%20-%20&#34434;&#34433;&#25644;&#23478;.mp3" TargetMode="External"/><Relationship Id="rId1" Type="http://schemas.openxmlformats.org/officeDocument/2006/relationships/video" Target="file:///F:\&#21776;&#35799;&#33714;\&#20843;&#19978;&#25919;&#27835;\&#35838;&#20214;\&#31532;&#20108;&#21333;&#20803;%20&#12298;&#21892;&#24453;&#20182;&#20154;&#12299;\2.3&#31454;&#20105;&#19982;&#21512;&#20316;\&#20843;&#19978;&#31454;&#20105;&#19982;&#21512;&#20316;&#31532;&#20108;&#35838;&#26102;\&#31454;&#20105;&#19982;&#21512;&#20316;&#31532;&#20108;&#35838;&#26102;\&#19977;&#20010;&#21644;&#23578;-art--&#31461;&#30495;&#20048;&#22253;--art-812ce149d89c3dc3fb034506505c9.mp4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F:\&#21776;&#35799;&#33714;\&#20843;&#19978;&#25919;&#27835;\&#35838;&#20214;\&#31532;&#20108;&#21333;&#20803;%20&#12298;&#21892;&#24453;&#20182;&#20154;&#12299;\2.3&#31454;&#20105;&#19982;&#21512;&#20316;\&#20843;&#19978;&#31454;&#20105;&#19982;&#21512;&#20316;&#31532;&#20108;&#35838;&#26102;\&#31454;&#20105;&#19982;&#21512;&#20316;&#31532;&#20108;&#35838;&#26102;\&#21160;&#29289;&#38388;&#30340;&#21512;&#20316;.mp4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2"/>
          <p:cNvSpPr txBox="1">
            <a:spLocks noChangeArrowheads="1"/>
          </p:cNvSpPr>
          <p:nvPr/>
        </p:nvSpPr>
        <p:spPr bwMode="auto">
          <a:xfrm>
            <a:off x="4441825" y="6237288"/>
            <a:ext cx="7559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中国“朋友圈” 扩大，伙伴遍天下</a:t>
            </a:r>
          </a:p>
        </p:txBody>
      </p:sp>
      <p:pic>
        <p:nvPicPr>
          <p:cNvPr id="16386" name="图片 3"/>
          <p:cNvPicPr>
            <a:picLocks noChangeAspect="1"/>
          </p:cNvPicPr>
          <p:nvPr/>
        </p:nvPicPr>
        <p:blipFill>
          <a:blip r:embed="rId3"/>
          <a:srcRect b="2489"/>
          <a:stretch>
            <a:fillRect/>
          </a:stretch>
        </p:blipFill>
        <p:spPr bwMode="auto">
          <a:xfrm>
            <a:off x="3721100" y="6186488"/>
            <a:ext cx="557213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中国“朋友圈”扩大 伙伴遍布全球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39775" y="0"/>
            <a:ext cx="107870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78263" y="911225"/>
            <a:ext cx="7847012" cy="617538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时光穿梭机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79863" y="1989138"/>
            <a:ext cx="774065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胡颖是一个缺乏合作意识的孩子，对此胡颖妈妈很担忧，希望能够改变胡颖的思想，让她能够意识到合作的重要意义，从而成为一个懂得合作的人。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蓝老师知道了胡颖妈妈的担忧后，决定带胡颖穿越时光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860800" y="1844675"/>
            <a:ext cx="17463" cy="381635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2001500" y="1844675"/>
            <a:ext cx="0" cy="3671888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588" y="6650038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606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528763"/>
            <a:ext cx="3524250" cy="462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661988" y="835025"/>
            <a:ext cx="10890250" cy="44450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26626" name="TextBox 6"/>
          <p:cNvSpPr txBox="1">
            <a:spLocks noChangeArrowheads="1"/>
          </p:cNvSpPr>
          <p:nvPr/>
        </p:nvSpPr>
        <p:spPr bwMode="auto">
          <a:xfrm>
            <a:off x="663575" y="22225"/>
            <a:ext cx="113712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胡颖首先穿梭到了</a:t>
            </a:r>
            <a:r>
              <a:rPr lang="en-US" altLang="zh-CN" sz="3600" b="1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年级（</a:t>
            </a:r>
            <a:r>
              <a:rPr lang="en-US" altLang="zh-CN" sz="36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）班，她看到了这些景象</a:t>
            </a:r>
          </a:p>
        </p:txBody>
      </p:sp>
      <p:sp>
        <p:nvSpPr>
          <p:cNvPr id="9" name="矩形 8"/>
          <p:cNvSpPr/>
          <p:nvPr/>
        </p:nvSpPr>
        <p:spPr>
          <a:xfrm>
            <a:off x="3175" y="6634163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650" y="1397000"/>
            <a:ext cx="10796588" cy="954088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甲向乙请教数学问题，乙明明会做却只说“你去问老师吧”。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乙向甲请教语文问题，甲也会做却也只说“你去问老师吧”。</a:t>
            </a:r>
          </a:p>
        </p:txBody>
      </p:sp>
      <p:sp>
        <p:nvSpPr>
          <p:cNvPr id="26629" name="矩形 2"/>
          <p:cNvSpPr>
            <a:spLocks noChangeArrowheads="1"/>
          </p:cNvSpPr>
          <p:nvPr/>
        </p:nvSpPr>
        <p:spPr bwMode="auto">
          <a:xfrm>
            <a:off x="688975" y="949325"/>
            <a:ext cx="121126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片段一：</a:t>
            </a:r>
          </a:p>
        </p:txBody>
      </p:sp>
      <p:sp>
        <p:nvSpPr>
          <p:cNvPr id="13" name="矩形 12"/>
          <p:cNvSpPr/>
          <p:nvPr/>
        </p:nvSpPr>
        <p:spPr>
          <a:xfrm>
            <a:off x="744538" y="2913063"/>
            <a:ext cx="10807700" cy="954087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值日时，甲站在桌子上擦玻璃，希望乙帮忙扶桌子却被拒绝。乙装垃圾时，需要甲帮忙提着袋子口，却被甲拒绝了。</a:t>
            </a:r>
          </a:p>
        </p:txBody>
      </p:sp>
      <p:sp>
        <p:nvSpPr>
          <p:cNvPr id="26631" name="矩形 13"/>
          <p:cNvSpPr>
            <a:spLocks noChangeArrowheads="1"/>
          </p:cNvSpPr>
          <p:nvPr/>
        </p:nvSpPr>
        <p:spPr bwMode="auto">
          <a:xfrm>
            <a:off x="688975" y="2428875"/>
            <a:ext cx="121126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片段二：</a:t>
            </a:r>
          </a:p>
        </p:txBody>
      </p:sp>
      <p:sp>
        <p:nvSpPr>
          <p:cNvPr id="15" name="矩形 14"/>
          <p:cNvSpPr/>
          <p:nvPr/>
        </p:nvSpPr>
        <p:spPr>
          <a:xfrm>
            <a:off x="728663" y="4351338"/>
            <a:ext cx="10823575" cy="523875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由于班级成员各干各的，因此文明班总与他们无缘。</a:t>
            </a:r>
          </a:p>
        </p:txBody>
      </p:sp>
      <p:sp>
        <p:nvSpPr>
          <p:cNvPr id="26633" name="矩形 15"/>
          <p:cNvSpPr>
            <a:spLocks noChangeArrowheads="1"/>
          </p:cNvSpPr>
          <p:nvPr/>
        </p:nvSpPr>
        <p:spPr bwMode="auto">
          <a:xfrm>
            <a:off x="688975" y="3905250"/>
            <a:ext cx="121126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片段三：</a:t>
            </a:r>
          </a:p>
        </p:txBody>
      </p:sp>
      <p:sp>
        <p:nvSpPr>
          <p:cNvPr id="17" name="矩形 16"/>
          <p:cNvSpPr/>
          <p:nvPr/>
        </p:nvSpPr>
        <p:spPr>
          <a:xfrm>
            <a:off x="728663" y="5514975"/>
            <a:ext cx="10898187" cy="952500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年后的班级聚会，甲与乙发现大家都在从事同样的工作，于是在后来的联系当中都隐瞒了自己知道的讯息，生怕对方做得比自己好。</a:t>
            </a:r>
          </a:p>
        </p:txBody>
      </p:sp>
      <p:sp>
        <p:nvSpPr>
          <p:cNvPr id="26635" name="矩形 17"/>
          <p:cNvSpPr>
            <a:spLocks noChangeArrowheads="1"/>
          </p:cNvSpPr>
          <p:nvPr/>
        </p:nvSpPr>
        <p:spPr bwMode="auto">
          <a:xfrm>
            <a:off x="661988" y="4999038"/>
            <a:ext cx="12112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片段四：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5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661988" y="835025"/>
            <a:ext cx="10890250" cy="44450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27650" name="TextBox 6"/>
          <p:cNvSpPr txBox="1">
            <a:spLocks noChangeArrowheads="1"/>
          </p:cNvSpPr>
          <p:nvPr/>
        </p:nvSpPr>
        <p:spPr bwMode="auto">
          <a:xfrm>
            <a:off x="912813" y="133350"/>
            <a:ext cx="11371262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胡颖接着来到了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年级（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）班，她看到了截然不同的景象</a:t>
            </a:r>
          </a:p>
        </p:txBody>
      </p:sp>
      <p:sp>
        <p:nvSpPr>
          <p:cNvPr id="9" name="矩形 8"/>
          <p:cNvSpPr/>
          <p:nvPr/>
        </p:nvSpPr>
        <p:spPr>
          <a:xfrm>
            <a:off x="3175" y="6688138"/>
            <a:ext cx="12192000" cy="153987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650" y="1397000"/>
            <a:ext cx="10796588" cy="954088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大课间上，同学们纷纷为下一节课做预习准备，同学之间相互解疑，合作学习。</a:t>
            </a:r>
          </a:p>
        </p:txBody>
      </p:sp>
      <p:sp>
        <p:nvSpPr>
          <p:cNvPr id="27653" name="矩形 2"/>
          <p:cNvSpPr>
            <a:spLocks noChangeArrowheads="1"/>
          </p:cNvSpPr>
          <p:nvPr/>
        </p:nvSpPr>
        <p:spPr bwMode="auto">
          <a:xfrm>
            <a:off x="688975" y="949325"/>
            <a:ext cx="121126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片段一：</a:t>
            </a:r>
          </a:p>
        </p:txBody>
      </p:sp>
      <p:sp>
        <p:nvSpPr>
          <p:cNvPr id="13" name="矩形 12"/>
          <p:cNvSpPr/>
          <p:nvPr/>
        </p:nvSpPr>
        <p:spPr>
          <a:xfrm>
            <a:off x="744538" y="2913063"/>
            <a:ext cx="10807700" cy="523875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下午值日，同学们互帮互助，齐力合作，很快就把卫生搞完。</a:t>
            </a:r>
          </a:p>
        </p:txBody>
      </p:sp>
      <p:sp>
        <p:nvSpPr>
          <p:cNvPr id="27655" name="矩形 13"/>
          <p:cNvSpPr>
            <a:spLocks noChangeArrowheads="1"/>
          </p:cNvSpPr>
          <p:nvPr/>
        </p:nvSpPr>
        <p:spPr bwMode="auto">
          <a:xfrm>
            <a:off x="688975" y="2428875"/>
            <a:ext cx="121126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片段二：</a:t>
            </a:r>
          </a:p>
        </p:txBody>
      </p:sp>
      <p:sp>
        <p:nvSpPr>
          <p:cNvPr id="15" name="矩形 14"/>
          <p:cNvSpPr/>
          <p:nvPr/>
        </p:nvSpPr>
        <p:spPr>
          <a:xfrm>
            <a:off x="755650" y="3879850"/>
            <a:ext cx="10825163" cy="523875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班主任正在祝贺班级连续五次获得文明班。</a:t>
            </a:r>
          </a:p>
        </p:txBody>
      </p:sp>
      <p:sp>
        <p:nvSpPr>
          <p:cNvPr id="27657" name="矩形 15"/>
          <p:cNvSpPr>
            <a:spLocks noChangeArrowheads="1"/>
          </p:cNvSpPr>
          <p:nvPr/>
        </p:nvSpPr>
        <p:spPr bwMode="auto">
          <a:xfrm>
            <a:off x="717550" y="3433763"/>
            <a:ext cx="12112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片段三：</a:t>
            </a:r>
          </a:p>
        </p:txBody>
      </p:sp>
      <p:sp>
        <p:nvSpPr>
          <p:cNvPr id="17" name="矩形 16"/>
          <p:cNvSpPr/>
          <p:nvPr/>
        </p:nvSpPr>
        <p:spPr>
          <a:xfrm>
            <a:off x="755650" y="5043488"/>
            <a:ext cx="10898188" cy="952500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年后的班级聚会，小李与小林发现大家都在从事同样的工作，于是决定强强联手，合作创办他们的企业。</a:t>
            </a:r>
          </a:p>
        </p:txBody>
      </p:sp>
      <p:sp>
        <p:nvSpPr>
          <p:cNvPr id="27659" name="矩形 17"/>
          <p:cNvSpPr>
            <a:spLocks noChangeArrowheads="1"/>
          </p:cNvSpPr>
          <p:nvPr/>
        </p:nvSpPr>
        <p:spPr bwMode="auto">
          <a:xfrm>
            <a:off x="690563" y="4527550"/>
            <a:ext cx="121126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片段四：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704975" y="6080125"/>
            <a:ext cx="92170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思考：你更赞同哪种做法？它们分别有什么好处和危害？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5" grpId="0" animBg="1"/>
      <p:bldP spid="17" grpId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"/>
          <p:cNvSpPr txBox="1">
            <a:spLocks noChangeArrowheads="1"/>
          </p:cNvSpPr>
          <p:nvPr/>
        </p:nvSpPr>
        <p:spPr bwMode="auto">
          <a:xfrm>
            <a:off x="4206875" y="706438"/>
            <a:ext cx="7824788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世纪，合作的意识与能力是人的重要素质。未来社会竞争将更加激烈，但竞争愈是激烈，合作的意识就愈重要，合作的范围就愈广阔。心理学家告诫我们，一个人如何不能学会合作指导，必然会走向孤独之旅，并产生强烈的自卑情绪，也将失去进一步发展的机会和能力。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在社会生活中，谁都不可能脱离群体而单独存在，因为个人的力量比较是有限的。在许多情况下，个人能力的充分发挥，还需要依靠集体的合作。我们只有与他人合作，才能有面对困难的勇气和战胜困难的力量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993900" y="5876925"/>
            <a:ext cx="8351838" cy="523875"/>
          </a:xfrm>
          <a:prstGeom prst="rect">
            <a:avLst/>
          </a:prstGeom>
          <a:noFill/>
          <a:ln w="9525">
            <a:solidFill>
              <a:srgbClr val="FF0000"/>
            </a:solidFill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合作的重要性：（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）合作是人际交往的重要内容；</a:t>
            </a:r>
          </a:p>
        </p:txBody>
      </p:sp>
      <p:pic>
        <p:nvPicPr>
          <p:cNvPr id="2867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1857375"/>
            <a:ext cx="3979863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525" y="2606675"/>
            <a:ext cx="3810000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0475" y="2574925"/>
            <a:ext cx="84963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53400" y="-3175"/>
            <a:ext cx="4056063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9525" y="-12700"/>
            <a:ext cx="4078288" cy="263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68763" y="-12700"/>
            <a:ext cx="4087812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417638" y="5732463"/>
            <a:ext cx="9963150" cy="523875"/>
          </a:xfrm>
          <a:prstGeom prst="rect">
            <a:avLst/>
          </a:prstGeom>
          <a:noFill/>
          <a:ln w="9525">
            <a:solidFill>
              <a:srgbClr val="FF0000"/>
            </a:solidFill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合作的重要性：（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）合作是人类生存发展的基本条件和手段；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097588" y="5500688"/>
            <a:ext cx="5929312" cy="1143000"/>
          </a:xfrm>
          <a:prstGeom prst="rect">
            <a:avLst/>
          </a:prstGeom>
          <a:solidFill>
            <a:srgbClr val="92D050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275" y="1500188"/>
            <a:ext cx="5643563" cy="3929062"/>
          </a:xfrm>
          <a:prstGeom prst="rect">
            <a:avLst/>
          </a:prstGeom>
          <a:solidFill>
            <a:srgbClr val="92D05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721" name="Picture 1" descr="C:\Users\Administrator\Desktop\20070816094725n69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963" y="1547813"/>
            <a:ext cx="4876800" cy="3865562"/>
          </a:xfrm>
          <a:prstGeom prst="rect">
            <a:avLst/>
          </a:prstGeom>
          <a:noFill/>
        </p:spPr>
      </p:pic>
      <p:sp>
        <p:nvSpPr>
          <p:cNvPr id="5" name="文本占位符 3"/>
          <p:cNvSpPr txBox="1">
            <a:spLocks/>
          </p:cNvSpPr>
          <p:nvPr/>
        </p:nvSpPr>
        <p:spPr bwMode="auto">
          <a:xfrm>
            <a:off x="6459538" y="1500188"/>
            <a:ext cx="41862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BD3C"/>
                </a:solidFill>
                <a:latin typeface="Calibri" pitchFamily="34" charset="0"/>
                <a:ea typeface="微软雅黑" pitchFamily="34" charset="-122"/>
              </a:rPr>
              <a:t>登上珠穆朗玛峰</a:t>
            </a:r>
          </a:p>
        </p:txBody>
      </p:sp>
      <p:sp>
        <p:nvSpPr>
          <p:cNvPr id="6" name="文本占位符 5"/>
          <p:cNvSpPr txBox="1">
            <a:spLocks/>
          </p:cNvSpPr>
          <p:nvPr/>
        </p:nvSpPr>
        <p:spPr>
          <a:xfrm>
            <a:off x="6122988" y="2857500"/>
            <a:ext cx="6072187" cy="200342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rPr>
              <a:t>珠穆朗玛峰北坡在中国境内，因地势险要，虽然登山者前仆后继，但都被挡在</a:t>
            </a:r>
            <a:r>
              <a:rPr lang="en-US" altLang="zh-CN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rPr>
              <a:t>8600</a:t>
            </a:r>
            <a:r>
              <a:rPr lang="zh-CN" alt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rPr>
              <a:t>米处那个被叫做“第二台阶”的地方，没有一名登山队员由此登顶。 </a:t>
            </a:r>
            <a:endParaRPr lang="en-US" altLang="zh-CN" sz="2400" b="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zh-CN" alt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rPr>
              <a:t>终于，在</a:t>
            </a:r>
            <a:r>
              <a:rPr lang="en-US" altLang="zh-CN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rPr>
              <a:t>1960</a:t>
            </a:r>
            <a:r>
              <a:rPr lang="zh-CN" alt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rPr>
              <a:t>年，一支中国的登山队跨越了“第二台阶”，把五星红旗插在了珠穆朗玛峰峰顶，首创了从北坡登珠穆朗玛峰峰顶的世界记录。</a:t>
            </a:r>
            <a:r>
              <a:rPr lang="zh-CN" alt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rPr>
              <a:t>	</a:t>
            </a:r>
          </a:p>
        </p:txBody>
      </p:sp>
      <p:sp>
        <p:nvSpPr>
          <p:cNvPr id="7" name="矩形 6"/>
          <p:cNvSpPr/>
          <p:nvPr/>
        </p:nvSpPr>
        <p:spPr>
          <a:xfrm>
            <a:off x="6457950" y="2125663"/>
            <a:ext cx="4535488" cy="20637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5668963" y="1500188"/>
            <a:ext cx="285750" cy="3929062"/>
          </a:xfrm>
          <a:prstGeom prst="rect">
            <a:avLst/>
          </a:prstGeom>
          <a:solidFill>
            <a:srgbClr val="92D050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97650" y="5500688"/>
            <a:ext cx="600075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登山队员们怎样战胜了</a:t>
            </a:r>
            <a:endParaRPr lang="en-US" altLang="zh-CN" sz="3200" b="1" spc="3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“第二台阶”？</a:t>
            </a:r>
            <a:endParaRPr lang="zh-CN" altLang="en-US" sz="3200" b="1" spc="3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5" grpId="0"/>
      <p:bldP spid="6" grpId="0" uiExpand="1" build="p"/>
      <p:bldP spid="7" grpId="0" animBg="1"/>
      <p:bldP spid="9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475" y="1319213"/>
            <a:ext cx="11085513" cy="74612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32770" name="TextBox 6"/>
          <p:cNvSpPr txBox="1">
            <a:spLocks noChangeArrowheads="1"/>
          </p:cNvSpPr>
          <p:nvPr/>
        </p:nvSpPr>
        <p:spPr bwMode="auto">
          <a:xfrm>
            <a:off x="1047750" y="506413"/>
            <a:ext cx="107235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中国姑娘获世界格斗冠军 实现中国金牌零的突破</a:t>
            </a:r>
          </a:p>
        </p:txBody>
      </p:sp>
      <p:sp>
        <p:nvSpPr>
          <p:cNvPr id="2" name="矩形 1"/>
          <p:cNvSpPr/>
          <p:nvPr/>
        </p:nvSpPr>
        <p:spPr>
          <a:xfrm>
            <a:off x="4625975" y="1700213"/>
            <a:ext cx="7085013" cy="31940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年世界综合格斗</a:t>
            </a: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(MMA)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锦标赛决赛当地时间</a:t>
            </a: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日晚在阿斯塔纳落幕，中国队经两天奋战斩获</a:t>
            </a: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</a:t>
            </a: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铜创造历史。来自温州高颜值的</a:t>
            </a: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后姑娘林荷琴击败了劲旅俄罗斯队选手获得了金牌，实现了中国在世锦赛金牌零的突破。</a:t>
            </a:r>
          </a:p>
        </p:txBody>
      </p:sp>
      <p:sp>
        <p:nvSpPr>
          <p:cNvPr id="9" name="矩形 8"/>
          <p:cNvSpPr/>
          <p:nvPr/>
        </p:nvSpPr>
        <p:spPr>
          <a:xfrm>
            <a:off x="1588" y="6650038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773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3" y="1720850"/>
            <a:ext cx="3671887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441825" y="5132388"/>
            <a:ext cx="7513638" cy="523875"/>
          </a:xfrm>
          <a:prstGeom prst="rect">
            <a:avLst/>
          </a:prstGeom>
          <a:noFill/>
          <a:ln w="9525">
            <a:solidFill>
              <a:srgbClr val="FF0000"/>
            </a:solidFill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思考：林荷琴夺冠的背后有多少人在共同努力？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888" y="746125"/>
            <a:ext cx="3535362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3225" y="746125"/>
            <a:ext cx="3554413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49738" y="3190875"/>
            <a:ext cx="3573462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07363" y="3190875"/>
            <a:ext cx="357505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83550" y="762000"/>
            <a:ext cx="357822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3538" y="3119438"/>
            <a:ext cx="3517900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201738" y="5638800"/>
            <a:ext cx="10171112" cy="954088"/>
          </a:xfrm>
          <a:prstGeom prst="rect">
            <a:avLst/>
          </a:prstGeom>
          <a:noFill/>
          <a:ln w="9525">
            <a:solidFill>
              <a:srgbClr val="FF0000"/>
            </a:solidFill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合作的重要性：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）古往今来，每一项伟大事业的成功无不取决于团结合作。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5822950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文本框 1"/>
          <p:cNvSpPr txBox="1">
            <a:spLocks noChangeArrowheads="1"/>
          </p:cNvSpPr>
          <p:nvPr/>
        </p:nvSpPr>
        <p:spPr bwMode="auto">
          <a:xfrm>
            <a:off x="4513263" y="1557338"/>
            <a:ext cx="8137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说说你知道的一些合作关系？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90588" y="5194300"/>
            <a:ext cx="98647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小组合作、家校合作、校际合作、校企合作、跨国公司、国际合作、政治合作、经济合作、文化合作、军事合作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4718050"/>
            <a:ext cx="121951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1975" y="1774825"/>
            <a:ext cx="10947400" cy="45974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自</a:t>
            </a:r>
            <a:r>
              <a:rPr lang="en-US" altLang="zh-CN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月，万博科技职业学院与合肥晓阳工贸公司签订了合作项目协议，并建立了万博科技职业学院实践教学基地。运行一年多来，该院财经分院的老师先后</a:t>
            </a:r>
            <a:r>
              <a:rPr lang="en-US" altLang="zh-CN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次为该企业提供管理咨询服务、专题讲座服务，涉及财务、企业管理、营销等课题，均受到好评</a:t>
            </a:r>
            <a:r>
              <a:rPr lang="zh-CN" altLang="en-US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而在校企合作过程中，该院教师也从中感受到了当前企业管理现状，使教学活动更接近最新的企业管理前沿，更具实践性。该公司</a:t>
            </a:r>
            <a:r>
              <a:rPr lang="en-US" altLang="zh-CN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年以来销售收入、利润双双递增，并于</a:t>
            </a:r>
            <a:r>
              <a:rPr lang="en-US" altLang="zh-CN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8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月获得“高新技术企业”称号。</a:t>
            </a:r>
          </a:p>
        </p:txBody>
      </p:sp>
      <p:sp>
        <p:nvSpPr>
          <p:cNvPr id="9" name="矩形 8"/>
          <p:cNvSpPr/>
          <p:nvPr/>
        </p:nvSpPr>
        <p:spPr>
          <a:xfrm>
            <a:off x="1714500" y="503238"/>
            <a:ext cx="107950" cy="395287"/>
          </a:xfrm>
          <a:prstGeom prst="rect">
            <a:avLst/>
          </a:prstGeom>
          <a:solidFill>
            <a:srgbClr val="8B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3" name="文本框 9"/>
          <p:cNvSpPr txBox="1">
            <a:spLocks noChangeArrowheads="1"/>
          </p:cNvSpPr>
          <p:nvPr/>
        </p:nvSpPr>
        <p:spPr bwMode="auto">
          <a:xfrm>
            <a:off x="1839913" y="358775"/>
            <a:ext cx="4924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5F5E5C"/>
                </a:solidFill>
                <a:latin typeface="华康俪金黑W8(P)"/>
                <a:ea typeface="华康俪金黑W8(P)"/>
                <a:cs typeface="华康俪金黑W8(P)"/>
              </a:rPr>
              <a:t>校企合作</a:t>
            </a:r>
          </a:p>
        </p:txBody>
      </p:sp>
      <p:grpSp>
        <p:nvGrpSpPr>
          <p:cNvPr id="35844" name="组合 10"/>
          <p:cNvGrpSpPr>
            <a:grpSpLocks/>
          </p:cNvGrpSpPr>
          <p:nvPr/>
        </p:nvGrpSpPr>
        <p:grpSpPr bwMode="auto">
          <a:xfrm>
            <a:off x="554038" y="133350"/>
            <a:ext cx="1008062" cy="1008063"/>
            <a:chOff x="192931" y="838301"/>
            <a:chExt cx="1008112" cy="1008112"/>
          </a:xfrm>
        </p:grpSpPr>
        <p:sp>
          <p:nvSpPr>
            <p:cNvPr id="12" name="椭圆 11"/>
            <p:cNvSpPr/>
            <p:nvPr/>
          </p:nvSpPr>
          <p:spPr>
            <a:xfrm>
              <a:off x="192931" y="838301"/>
              <a:ext cx="1008112" cy="1008112"/>
            </a:xfrm>
            <a:prstGeom prst="ellipse">
              <a:avLst/>
            </a:prstGeom>
            <a:solidFill>
              <a:srgbClr val="8BAB0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48" name="文本框 12"/>
            <p:cNvSpPr txBox="1">
              <a:spLocks noChangeArrowheads="1"/>
            </p:cNvSpPr>
            <p:nvPr/>
          </p:nvSpPr>
          <p:spPr bwMode="auto">
            <a:xfrm rot="-1268207">
              <a:off x="194399" y="1049972"/>
              <a:ext cx="1005171" cy="584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华康俪金黑W8(P)"/>
                  <a:ea typeface="华康俪金黑W8(P)"/>
                  <a:cs typeface="华康俪金黑W8(P)"/>
                </a:rPr>
                <a:t>案例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588" y="6632575"/>
            <a:ext cx="12192000" cy="2254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6" name="矩形 13"/>
          <p:cNvSpPr>
            <a:spLocks noChangeArrowheads="1"/>
          </p:cNvSpPr>
          <p:nvPr/>
        </p:nvSpPr>
        <p:spPr bwMode="auto">
          <a:xfrm>
            <a:off x="3792538" y="1058863"/>
            <a:ext cx="6096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智力资源反哺企业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78263" y="911225"/>
            <a:ext cx="7847012" cy="617538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中国“朋友圈”不断扩大</a:t>
            </a:r>
          </a:p>
        </p:txBody>
      </p:sp>
      <p:sp>
        <p:nvSpPr>
          <p:cNvPr id="5" name="矩形 4"/>
          <p:cNvSpPr/>
          <p:nvPr/>
        </p:nvSpPr>
        <p:spPr>
          <a:xfrm>
            <a:off x="4057650" y="1797050"/>
            <a:ext cx="7742238" cy="41560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年新年贺词中，国家主席习近平说：“我真诚希望，国际社会携起手来，秉持人类命运共同体的理念，把我们这个星球建设得更加和平、更加繁荣。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今年的政府工作报告提出，中国将始终站在和平稳定一边，站在公道正义一边，做世界和平的建设者、全球发展的贡献者、国际秩序的维护者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代表委员认为，近年来中国秉持“人类命运共同体”“合作共赢”理念，深入参与全球治理进程，在国际社会赢得了更多的认可和尊重，国际影响力越来越大，在世界上的“朋友圈”越来越大。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860800" y="1844675"/>
            <a:ext cx="17463" cy="381635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2001500" y="1844675"/>
            <a:ext cx="0" cy="3671888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588" y="6650038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414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113" y="1844675"/>
            <a:ext cx="3311525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1"/>
          <p:cNvSpPr>
            <a:spLocks noChangeArrowheads="1"/>
          </p:cNvSpPr>
          <p:nvPr/>
        </p:nvSpPr>
        <p:spPr bwMode="auto">
          <a:xfrm>
            <a:off x="5033963" y="1654175"/>
            <a:ext cx="6615112" cy="397033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据统计，美国福特汽车主要部件生产商分布于美、欧、亚三大洲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多个国家，美国制造的波音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747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飞机，由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450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个零部件组成，这些零部件除自制外，还有来自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个国家的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万家企业制造。日本丰田汽车是世界著名的汽车品牌，但汽车零部件大多数并非日本国产，而是来自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多个国家的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160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家工厂，汽车轮胎等产品甚至是马来西亚等第三世界国家生产的。</a:t>
            </a:r>
          </a:p>
        </p:txBody>
      </p:sp>
      <p:pic>
        <p:nvPicPr>
          <p:cNvPr id="36866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621826">
            <a:off x="125413" y="231775"/>
            <a:ext cx="5483225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4450" y="2781300"/>
            <a:ext cx="5078413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0"/>
            <a:ext cx="12192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1"/>
          <p:cNvPicPr>
            <a:picLocks noChangeAspect="1"/>
          </p:cNvPicPr>
          <p:nvPr/>
        </p:nvPicPr>
        <p:blipFill>
          <a:blip r:embed="rId3"/>
          <a:srcRect b="5956"/>
          <a:stretch>
            <a:fillRect/>
          </a:stretch>
        </p:blipFill>
        <p:spPr bwMode="auto">
          <a:xfrm>
            <a:off x="-15875" y="-12700"/>
            <a:ext cx="12187238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-20638" y="3924300"/>
            <a:ext cx="12192001" cy="774700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V="1">
            <a:off x="-65088" y="4652963"/>
            <a:ext cx="12192001" cy="46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893" name="TextBox 6"/>
          <p:cNvSpPr txBox="1">
            <a:spLocks noChangeArrowheads="1"/>
          </p:cNvSpPr>
          <p:nvPr/>
        </p:nvSpPr>
        <p:spPr bwMode="auto">
          <a:xfrm>
            <a:off x="4441825" y="3905250"/>
            <a:ext cx="743426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合作无处不在</a:t>
            </a:r>
            <a:endParaRPr lang="en-US" altLang="zh-CN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4" name="矩形 10"/>
          <p:cNvSpPr>
            <a:spLocks noChangeArrowheads="1"/>
          </p:cNvSpPr>
          <p:nvPr/>
        </p:nvSpPr>
        <p:spPr bwMode="auto">
          <a:xfrm>
            <a:off x="-80963" y="4697413"/>
            <a:ext cx="12312651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今世界，知识、信息、技术日新月异，社会分工日益精细、个人力量的局限性越来越大，社会合作的范围、规模也越来越广阔。在我们身边，从个人之间的合作到团体内部、团体之间的合作无处不在。放眼国家和世界，国家的发展不仅有赖于国内各种层次的合作，还必须靠国家之间的合作以及全球合作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481013" y="1393825"/>
            <a:ext cx="11229975" cy="46038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38914" name="TextBox 6"/>
          <p:cNvSpPr txBox="1">
            <a:spLocks noChangeArrowheads="1"/>
          </p:cNvSpPr>
          <p:nvPr/>
        </p:nvSpPr>
        <p:spPr bwMode="auto">
          <a:xfrm>
            <a:off x="6089650" y="579438"/>
            <a:ext cx="4826000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合作方案设计</a:t>
            </a:r>
          </a:p>
        </p:txBody>
      </p:sp>
      <p:sp>
        <p:nvSpPr>
          <p:cNvPr id="2" name="矩形 1"/>
          <p:cNvSpPr/>
          <p:nvPr/>
        </p:nvSpPr>
        <p:spPr>
          <a:xfrm>
            <a:off x="563563" y="1700213"/>
            <a:ext cx="11064875" cy="11271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学校将于</a:t>
            </a: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日举办班级篮球赛，为了班级的荣誉，我们一起来设计一个合作方案。说一说要怎么做才能够保证班级取得较好的成绩？</a:t>
            </a:r>
          </a:p>
        </p:txBody>
      </p:sp>
      <p:sp>
        <p:nvSpPr>
          <p:cNvPr id="9" name="矩形 8"/>
          <p:cNvSpPr/>
          <p:nvPr/>
        </p:nvSpPr>
        <p:spPr>
          <a:xfrm>
            <a:off x="1588" y="6650038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849438" y="3267075"/>
          <a:ext cx="8496300" cy="217805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248472">
                  <a:extLst>
                    <a:ext uri="{9D8B030D-6E8A-4147-A177-3AD203B41FA5}"/>
                  </a:extLst>
                </a:gridCol>
                <a:gridCol w="4248472">
                  <a:extLst>
                    <a:ext uri="{9D8B030D-6E8A-4147-A177-3AD203B41FA5}"/>
                  </a:extLst>
                </a:gridCol>
              </a:tblGrid>
              <a:tr h="7258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可能遇到的问题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解决方案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25835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25835"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19088" y="1412875"/>
          <a:ext cx="11557000" cy="4257675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5977255">
                  <a:extLst>
                    <a:ext uri="{9D8B030D-6E8A-4147-A177-3AD203B41FA5}"/>
                  </a:extLst>
                </a:gridCol>
                <a:gridCol w="5580620">
                  <a:extLst>
                    <a:ext uri="{9D8B030D-6E8A-4147-A177-3AD203B41FA5}"/>
                  </a:extLst>
                </a:gridCol>
              </a:tblGrid>
              <a:tr h="8280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可能遇到的问题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解决方案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8280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有部分认为赢不赢无所谓，态度懒散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需要确立共同的目标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8280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篮球队员之间的配合协调问题</a:t>
                      </a:r>
                    </a:p>
                    <a:p>
                      <a:pPr algn="ctr"/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需要理解、沟通与宽容</a:t>
                      </a:r>
                    </a:p>
                    <a:p>
                      <a:pPr algn="ctr"/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8280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某些分工可能损害了一些同学的利益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需要有奉献精神、团队精神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8280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588" y="6650038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422525" y="971550"/>
            <a:ext cx="7164388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3333FF"/>
                </a:solidFill>
                <a:latin typeface="+mj-lt"/>
                <a:ea typeface="黑体" pitchFamily="49" charset="-122"/>
                <a:cs typeface="+mj-cs"/>
              </a:rPr>
              <a:t>如何建立良好的合作关系</a:t>
            </a:r>
            <a:endParaRPr lang="en-US" altLang="zh-CN" sz="4000" b="1" dirty="0">
              <a:solidFill>
                <a:srgbClr val="3333FF"/>
              </a:solidFill>
              <a:latin typeface="+mj-lt"/>
              <a:ea typeface="黑体" pitchFamily="49" charset="-122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3333FF"/>
                </a:solidFill>
                <a:latin typeface="+mj-lt"/>
                <a:ea typeface="黑体" pitchFamily="49" charset="-122"/>
                <a:cs typeface="+mj-cs"/>
              </a:rPr>
              <a:t>   （怎样培养合作能力？）</a:t>
            </a:r>
            <a:endParaRPr lang="zh-CN" altLang="en-US" sz="4000" b="1" dirty="0">
              <a:solidFill>
                <a:srgbClr val="3333FF"/>
              </a:solidFill>
              <a:latin typeface="+mj-lt"/>
              <a:ea typeface="黑体" pitchFamily="49" charset="-122"/>
              <a:cs typeface="+mj-cs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831975" y="2551113"/>
            <a:ext cx="3141663" cy="671512"/>
            <a:chOff x="508000" y="3196191"/>
            <a:chExt cx="3141314" cy="671717"/>
          </a:xfrm>
        </p:grpSpPr>
        <p:sp>
          <p:nvSpPr>
            <p:cNvPr id="40975" name="TextBox 1"/>
            <p:cNvSpPr txBox="1">
              <a:spLocks noChangeArrowheads="1"/>
            </p:cNvSpPr>
            <p:nvPr/>
          </p:nvSpPr>
          <p:spPr bwMode="auto">
            <a:xfrm>
              <a:off x="508000" y="3196191"/>
              <a:ext cx="320675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E67819"/>
                  </a:solidFill>
                  <a:latin typeface="Impact" pitchFamily="34" charset="0"/>
                  <a:ea typeface="MS UI Gothic" pitchFamily="34" charset="-128"/>
                </a:rPr>
                <a:t>1</a:t>
              </a:r>
              <a:endParaRPr lang="zh-CN" altLang="en-US" sz="2800">
                <a:solidFill>
                  <a:srgbClr val="E67819"/>
                </a:solidFill>
                <a:latin typeface="Impact" pitchFamily="34" charset="0"/>
                <a:ea typeface="MS UI Gothic" pitchFamily="34" charset="-128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508000" y="3277178"/>
              <a:ext cx="590484" cy="590730"/>
            </a:xfrm>
            <a:prstGeom prst="line">
              <a:avLst/>
            </a:prstGeom>
            <a:ln>
              <a:solidFill>
                <a:srgbClr val="E678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77" name="矩形 7"/>
            <p:cNvSpPr>
              <a:spLocks noChangeArrowheads="1"/>
            </p:cNvSpPr>
            <p:nvPr/>
          </p:nvSpPr>
          <p:spPr bwMode="auto">
            <a:xfrm>
              <a:off x="960437" y="3291441"/>
              <a:ext cx="2688877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 b="1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2536825" y="2551113"/>
            <a:ext cx="9717088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建立良好的合作关系需要确立共同目标。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835150" y="3925888"/>
            <a:ext cx="676275" cy="655637"/>
            <a:chOff x="512763" y="4940853"/>
            <a:chExt cx="632406" cy="654802"/>
          </a:xfrm>
        </p:grpSpPr>
        <p:sp>
          <p:nvSpPr>
            <p:cNvPr id="40972" name="TextBox 10"/>
            <p:cNvSpPr txBox="1">
              <a:spLocks noChangeArrowheads="1"/>
            </p:cNvSpPr>
            <p:nvPr/>
          </p:nvSpPr>
          <p:spPr bwMode="auto">
            <a:xfrm>
              <a:off x="512763" y="4940853"/>
              <a:ext cx="3635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E67819"/>
                  </a:solidFill>
                  <a:latin typeface="Impact" pitchFamily="34" charset="0"/>
                  <a:ea typeface="MS UI Gothic" pitchFamily="34" charset="-128"/>
                </a:rPr>
                <a:t>2</a:t>
              </a:r>
              <a:endParaRPr lang="zh-CN" altLang="en-US" sz="2800">
                <a:solidFill>
                  <a:srgbClr val="E67819"/>
                </a:solidFill>
                <a:latin typeface="Impact" pitchFamily="34" charset="0"/>
                <a:ea typeface="MS UI Gothic" pitchFamily="34" charset="-128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512763" y="5005857"/>
              <a:ext cx="590839" cy="589798"/>
            </a:xfrm>
            <a:prstGeom prst="line">
              <a:avLst/>
            </a:prstGeom>
            <a:ln>
              <a:solidFill>
                <a:srgbClr val="E678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74" name="矩形 12"/>
            <p:cNvSpPr>
              <a:spLocks noChangeArrowheads="1"/>
            </p:cNvSpPr>
            <p:nvPr/>
          </p:nvSpPr>
          <p:spPr bwMode="auto">
            <a:xfrm>
              <a:off x="960438" y="5036103"/>
              <a:ext cx="184731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 b="1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571750" y="4027488"/>
            <a:ext cx="1000125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建立良好的合作关系需要理解沟通与宽容。</a:t>
            </a: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776413" y="5141913"/>
            <a:ext cx="676275" cy="663575"/>
            <a:chOff x="512763" y="4940853"/>
            <a:chExt cx="632406" cy="662558"/>
          </a:xfrm>
        </p:grpSpPr>
        <p:sp>
          <p:nvSpPr>
            <p:cNvPr id="40969" name="TextBox 10"/>
            <p:cNvSpPr txBox="1">
              <a:spLocks noChangeArrowheads="1"/>
            </p:cNvSpPr>
            <p:nvPr/>
          </p:nvSpPr>
          <p:spPr bwMode="auto">
            <a:xfrm>
              <a:off x="512763" y="4940853"/>
              <a:ext cx="3635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E67819"/>
                  </a:solidFill>
                  <a:latin typeface="Impact" pitchFamily="34" charset="0"/>
                  <a:ea typeface="MS UI Gothic" pitchFamily="34" charset="-128"/>
                </a:rPr>
                <a:t>3</a:t>
              </a:r>
              <a:endParaRPr lang="zh-CN" altLang="en-US" sz="2800">
                <a:solidFill>
                  <a:srgbClr val="E67819"/>
                </a:solidFill>
                <a:latin typeface="Impact" pitchFamily="34" charset="0"/>
                <a:ea typeface="MS UI Gothic" pitchFamily="34" charset="-128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512763" y="5012181"/>
              <a:ext cx="590839" cy="591230"/>
            </a:xfrm>
            <a:prstGeom prst="line">
              <a:avLst/>
            </a:prstGeom>
            <a:ln>
              <a:solidFill>
                <a:srgbClr val="E678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71" name="矩形 12"/>
            <p:cNvSpPr>
              <a:spLocks noChangeArrowheads="1"/>
            </p:cNvSpPr>
            <p:nvPr/>
          </p:nvSpPr>
          <p:spPr bwMode="auto">
            <a:xfrm>
              <a:off x="960438" y="5036103"/>
              <a:ext cx="184731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 b="1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543175" y="5254625"/>
            <a:ext cx="100012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建立良好的合作的关系需要有奉献精神、团队精神。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588" y="6650038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3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3" y="644525"/>
            <a:ext cx="415925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矩形 1"/>
          <p:cNvSpPr>
            <a:spLocks noChangeArrowheads="1"/>
          </p:cNvSpPr>
          <p:nvPr/>
        </p:nvSpPr>
        <p:spPr bwMode="auto">
          <a:xfrm>
            <a:off x="2547938" y="1139825"/>
            <a:ext cx="9555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罗斯：骑士队球员有一个共同目标 那就是夺冠</a:t>
            </a:r>
          </a:p>
        </p:txBody>
      </p:sp>
      <p:sp>
        <p:nvSpPr>
          <p:cNvPr id="43011" name="矩形 2"/>
          <p:cNvSpPr>
            <a:spLocks noChangeArrowheads="1"/>
          </p:cNvSpPr>
          <p:nvPr/>
        </p:nvSpPr>
        <p:spPr bwMode="auto">
          <a:xfrm>
            <a:off x="4060825" y="2276475"/>
            <a:ext cx="7864475" cy="3816350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日讯：今天骑士队进行了内部对抗赛，对抗赛结束之后德里克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罗斯接受了采访。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罗斯说 “我们队里有很多成熟的老将，我来这里是要赢球的。 我们都是职业球员，会想办法找到默契的，这需要一个过程，我们互相支持，就像我之前说的那样，我们大家有一个共同的目标，那就是赢下冠军，所以我们愿意做出牺牲，我倾尽全力，能够加入这支球队我非常感激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830263"/>
            <a:ext cx="62230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图片 2"/>
          <p:cNvPicPr>
            <a:picLocks noChangeAspect="1"/>
          </p:cNvPicPr>
          <p:nvPr/>
        </p:nvPicPr>
        <p:blipFill>
          <a:blip r:embed="rId3"/>
          <a:srcRect b="7269"/>
          <a:stretch>
            <a:fillRect/>
          </a:stretch>
        </p:blipFill>
        <p:spPr bwMode="auto">
          <a:xfrm>
            <a:off x="6437313" y="1436688"/>
            <a:ext cx="51244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矩形 4"/>
          <p:cNvSpPr>
            <a:spLocks noChangeArrowheads="1"/>
          </p:cNvSpPr>
          <p:nvPr/>
        </p:nvSpPr>
        <p:spPr bwMode="auto">
          <a:xfrm>
            <a:off x="2136775" y="3813175"/>
            <a:ext cx="14160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>
                <a:latin typeface="Calibri" pitchFamily="34" charset="0"/>
              </a:rPr>
              <a:t>✘</a:t>
            </a:r>
          </a:p>
        </p:txBody>
      </p:sp>
      <p:sp>
        <p:nvSpPr>
          <p:cNvPr id="44036" name="矩形 5"/>
          <p:cNvSpPr>
            <a:spLocks noChangeArrowheads="1"/>
          </p:cNvSpPr>
          <p:nvPr/>
        </p:nvSpPr>
        <p:spPr bwMode="auto">
          <a:xfrm>
            <a:off x="8394700" y="3997325"/>
            <a:ext cx="12096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8000">
                <a:latin typeface="Calibri" pitchFamily="34" charset="0"/>
              </a:rPr>
              <a:t>✔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713038" y="5732463"/>
            <a:ext cx="6769100" cy="523875"/>
          </a:xfrm>
          <a:prstGeom prst="rect">
            <a:avLst/>
          </a:prstGeom>
          <a:noFill/>
          <a:ln w="9525">
            <a:solidFill>
              <a:srgbClr val="FF0000"/>
            </a:solidFill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建立良好的合作关系需要确立共同的目标。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3075" y="700088"/>
            <a:ext cx="11520488" cy="4402137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       林小姐是一家广告公司的总经理。年初，公司与电视台签订了合同，承办了电视台半个小时的汽车栏目。为了更好地办好这个栏目，公司引进了一个新的合伙人，新的合伙人非常有能力，但优点明显的人，缺点往往也同样明显。林小姐与新合伙人在工作中产生了一些摩擦，有时会因为一些小事产生争执。一天，因为林小姐修改了他的方案，两个人产生了争执。林小姐随口说出：“不行就散伙吧。”合伙人听了后没有再说什么，但是，从那天起，两个人的矛盾逐渐加深。</a:t>
            </a:r>
          </a:p>
          <a:p>
            <a:r>
              <a:rPr lang="zh-CN" altLang="en-US" sz="28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后来，合伙人对林小姐讲述了自己的想法，觉得林小姐说“散伙”二字他听起来特别刺耳。林小姐后来才知道，合伙人在几年前离了婚，因此对“散伙”二字特别敏感。</a:t>
            </a:r>
          </a:p>
        </p:txBody>
      </p:sp>
      <p:grpSp>
        <p:nvGrpSpPr>
          <p:cNvPr id="45058" name="组合 10"/>
          <p:cNvGrpSpPr>
            <a:grpSpLocks/>
          </p:cNvGrpSpPr>
          <p:nvPr/>
        </p:nvGrpSpPr>
        <p:grpSpPr bwMode="auto">
          <a:xfrm>
            <a:off x="193675" y="96838"/>
            <a:ext cx="1008063" cy="1008062"/>
            <a:chOff x="192931" y="838301"/>
            <a:chExt cx="1008112" cy="1008112"/>
          </a:xfrm>
        </p:grpSpPr>
        <p:sp>
          <p:nvSpPr>
            <p:cNvPr id="12" name="椭圆 11"/>
            <p:cNvSpPr/>
            <p:nvPr/>
          </p:nvSpPr>
          <p:spPr>
            <a:xfrm>
              <a:off x="192931" y="838301"/>
              <a:ext cx="1008112" cy="1008112"/>
            </a:xfrm>
            <a:prstGeom prst="ellipse">
              <a:avLst/>
            </a:prstGeom>
            <a:solidFill>
              <a:srgbClr val="8BAB0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063" name="文本框 12"/>
            <p:cNvSpPr txBox="1">
              <a:spLocks noChangeArrowheads="1"/>
            </p:cNvSpPr>
            <p:nvPr/>
          </p:nvSpPr>
          <p:spPr bwMode="auto">
            <a:xfrm rot="-1268207">
              <a:off x="194399" y="1049972"/>
              <a:ext cx="1005171" cy="584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华康俪金黑W8(P)"/>
                  <a:ea typeface="华康俪金黑W8(P)"/>
                  <a:cs typeface="华康俪金黑W8(P)"/>
                </a:rPr>
                <a:t>案例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588" y="6632575"/>
            <a:ext cx="12192000" cy="2254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060" name="文本框 14"/>
          <p:cNvSpPr txBox="1">
            <a:spLocks noChangeArrowheads="1"/>
          </p:cNvSpPr>
          <p:nvPr/>
        </p:nvSpPr>
        <p:spPr bwMode="auto">
          <a:xfrm>
            <a:off x="242888" y="5130800"/>
            <a:ext cx="11722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你是否遇到过同样的沟通问题？你认为在合作过程当中我们需要注意什么？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560638" y="5884863"/>
            <a:ext cx="7345362" cy="523875"/>
          </a:xfrm>
          <a:prstGeom prst="rect">
            <a:avLst/>
          </a:prstGeom>
          <a:noFill/>
          <a:ln w="9525">
            <a:solidFill>
              <a:srgbClr val="FF0000"/>
            </a:solidFill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建立良好的合作关系需要理解、沟通与宽容。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"/>
          <p:cNvSpPr>
            <a:spLocks noChangeArrowheads="1"/>
          </p:cNvSpPr>
          <p:nvPr/>
        </p:nvSpPr>
        <p:spPr bwMode="auto">
          <a:xfrm>
            <a:off x="5124450" y="3500438"/>
            <a:ext cx="76803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一只蚂蚁来搬米，搬来搬去搬不起，</a:t>
            </a:r>
          </a:p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两只蚂蚁来搬米，身体晃来又晃去，</a:t>
            </a:r>
          </a:p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三只蚂蚁来搬米，轻轻抬着进洞里。</a:t>
            </a:r>
          </a:p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6082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20788" y="523875"/>
            <a:ext cx="3292475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2313" y="3314700"/>
            <a:ext cx="3810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矩形 5"/>
          <p:cNvSpPr>
            <a:spLocks noChangeArrowheads="1"/>
          </p:cNvSpPr>
          <p:nvPr/>
        </p:nvSpPr>
        <p:spPr bwMode="auto">
          <a:xfrm>
            <a:off x="5521325" y="828675"/>
            <a:ext cx="6096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一个和尚挑水喝，</a:t>
            </a:r>
          </a:p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二个和尚抬水喝，</a:t>
            </a:r>
          </a:p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三个和尚没水喝。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81238" y="5967413"/>
            <a:ext cx="7561262" cy="523875"/>
          </a:xfrm>
          <a:prstGeom prst="rect">
            <a:avLst/>
          </a:prstGeom>
          <a:noFill/>
          <a:ln w="9525">
            <a:solidFill>
              <a:srgbClr val="FF0000"/>
            </a:solidFill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对比两个故事，说一说和尚缺乏了什么精神？</a:t>
            </a:r>
          </a:p>
        </p:txBody>
      </p:sp>
      <p:pic>
        <p:nvPicPr>
          <p:cNvPr id="8" name="三个和尚-art--童真乐园--art-812ce149d89c3dc3fb034506505c9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455025" y="71437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儿童歌曲 - 蚂蚁搬家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096963" y="5500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61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78263" y="911225"/>
            <a:ext cx="7847012" cy="617538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驴吃草的感悟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37000" y="1736725"/>
            <a:ext cx="795496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有两头驴，被一根绳拴住了，它们的两边各有一堆草。它们反向走各去吃自己这边的草，可是绳子不够长，两头驴吃不到各自方向的那堆草。经过思考，它们共同协作先吃一边的草再吃另一堆草。它们能看到共同的利益而进行协作，如果它们互不相让只看到自己眼前的利益，将谁也吃不到草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860800" y="1844675"/>
            <a:ext cx="17463" cy="3432175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2001500" y="1844675"/>
            <a:ext cx="0" cy="3529013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588" y="6650038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110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675" y="911225"/>
            <a:ext cx="3382963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895475" y="5749925"/>
            <a:ext cx="8426450" cy="523875"/>
          </a:xfrm>
          <a:prstGeom prst="rect">
            <a:avLst/>
          </a:prstGeom>
          <a:noFill/>
          <a:ln w="9525">
            <a:solidFill>
              <a:srgbClr val="FF0000"/>
            </a:solidFill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建立良好的合作关系需要有奉献精神、团队精神。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2928938" y="1306513"/>
            <a:ext cx="8718550" cy="106362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6" name="TextBox 6"/>
          <p:cNvSpPr txBox="1"/>
          <p:nvPr/>
        </p:nvSpPr>
        <p:spPr>
          <a:xfrm>
            <a:off x="3073400" y="608013"/>
            <a:ext cx="8355013" cy="59848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/>
                </a:solidFill>
              </a:rPr>
              <a:t>宜家终于开窍了？将与电商合作发展线上业务</a:t>
            </a:r>
          </a:p>
        </p:txBody>
      </p:sp>
      <p:sp>
        <p:nvSpPr>
          <p:cNvPr id="2" name="矩形 1"/>
          <p:cNvSpPr/>
          <p:nvPr/>
        </p:nvSpPr>
        <p:spPr>
          <a:xfrm>
            <a:off x="3865563" y="1681163"/>
            <a:ext cx="8140700" cy="47005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消息：宜家的购物环境一直为人静静乐道，但是这样的纯线下销售模式已经无法应付日益膨胀的扩张需求，现在宜家似乎正在考虑与第三方电商合作，进行线上渠道的销售。事实上，宜家有自己的线上商城，但由于物流限制的问题，一直只在上海地区提供服务。因此，物流是宜家进行线上扩张的最大的障碍，毕竟家具运输不同于其他。而构建自己的物流系统又不太现实。这时候寻求第三方成熟电商来共同合作无疑是最合理的选择。</a:t>
            </a:r>
          </a:p>
        </p:txBody>
      </p:sp>
      <p:sp>
        <p:nvSpPr>
          <p:cNvPr id="9" name="矩形 8"/>
          <p:cNvSpPr/>
          <p:nvPr/>
        </p:nvSpPr>
        <p:spPr>
          <a:xfrm>
            <a:off x="1588" y="6650038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437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350" y="411163"/>
            <a:ext cx="1833563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675" y="1836738"/>
            <a:ext cx="33972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675" y="3986213"/>
            <a:ext cx="3397250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5175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0" y="765175"/>
            <a:ext cx="7105650" cy="9540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有人说：竞争就是你死我活，竞争就不能有合作。你认为呢？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0400" y="1357313"/>
            <a:ext cx="6000750" cy="5435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小强和小华不仅是同班同学，而且是学习上的竞争对手，生活中的一对好朋友。两个小伙伴在学习上各有千秋，小强擅长理科的学习，而小华的文科学习成绩较好。在学习中，小强和小华相互帮助，你追我赶，共同进步，被传为佳话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小强和小华在合作中竞争的事例对你有什么启发？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914" name="Picture 2" descr="C:\Users\Administrator\Desktop\2bc74410665b043fca80c4a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1357313"/>
            <a:ext cx="4808537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"/>
          <p:cNvSpPr txBox="1">
            <a:spLocks noChangeArrowheads="1"/>
          </p:cNvSpPr>
          <p:nvPr/>
        </p:nvSpPr>
        <p:spPr bwMode="auto">
          <a:xfrm>
            <a:off x="3433763" y="2725738"/>
            <a:ext cx="185737" cy="3381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kumimoji="1" lang="zh-CN" altLang="zh-CN" sz="1600">
              <a:latin typeface="Times New Roman" pitchFamily="18" charset="0"/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403225" y="1714500"/>
            <a:ext cx="12819063" cy="1357313"/>
          </a:xfrm>
          <a:prstGeom prst="rect">
            <a:avLst/>
          </a:prstGeom>
        </p:spPr>
        <p:txBody>
          <a:bodyPr/>
          <a:lstStyle/>
          <a:p>
            <a:pPr marL="533400" indent="-533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1"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（总）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竞争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与合作，不是相互排斥的关系，两者是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不可 </a:t>
            </a:r>
            <a:endParaRPr kumimoji="1" lang="en-US" altLang="zh-CN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   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分割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的，竞争中有合作，合作中有竞争。      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0" y="4221163"/>
            <a:ext cx="118602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kumimoji="1" lang="en-US" altLang="zh-CN" sz="32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 </a:t>
            </a:r>
            <a:endParaRPr kumimoji="1" lang="en-US" altLang="zh-CN" sz="3200" b="1">
              <a:solidFill>
                <a:srgbClr val="0000CC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50180" name="Rectangle 5"/>
          <p:cNvSpPr>
            <a:spLocks noChangeArrowheads="1"/>
          </p:cNvSpPr>
          <p:nvPr/>
        </p:nvSpPr>
        <p:spPr bwMode="auto">
          <a:xfrm>
            <a:off x="239713" y="785813"/>
            <a:ext cx="96043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合作与竞争</a:t>
            </a:r>
            <a:r>
              <a:rPr lang="zh-CN" altLang="en-US" sz="4400" b="1">
                <a:solidFill>
                  <a:srgbClr val="FF0000"/>
                </a:solidFill>
                <a:ea typeface="黑体" pitchFamily="49" charset="-122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的关系：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0" y="2857500"/>
            <a:ext cx="11884025" cy="2160588"/>
          </a:xfrm>
          <a:prstGeom prst="rect">
            <a:avLst/>
          </a:prstGeom>
          <a:noFill/>
        </p:spPr>
        <p:txBody>
          <a:bodyPr/>
          <a:lstStyle/>
          <a:p>
            <a:pPr marL="533400" indent="-533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1"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（分）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kumimoji="1" lang="zh-CN" alt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竞争需要合作：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团体之间的竞争必然依靠团体内部的合作，个人之间的竞争，也不能缺少个人背后的社会支持力量。 </a:t>
            </a:r>
            <a:endParaRPr kumimoji="1" lang="en-US" altLang="zh-CN" sz="2800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533400" indent="-533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）</a:t>
            </a:r>
            <a:r>
              <a:rPr kumimoji="1" lang="zh-CN" alt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合作需要竞争：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团体合作的好，有利于在团体间的竞争中取胜，团体</a:t>
            </a:r>
            <a:endParaRPr kumimoji="1" lang="en-US" altLang="zh-CN" sz="2800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533400" indent="-533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   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中的个体竞争，是团体保持活力和优势的内在动力。</a:t>
            </a:r>
            <a:endParaRPr kumimoji="1" lang="en-US" altLang="zh-CN" sz="2800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533400" indent="-533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  </a:t>
            </a:r>
            <a:endParaRPr kumimoji="1" lang="zh-CN" alt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-403225" y="5138738"/>
            <a:ext cx="12819063" cy="1357312"/>
          </a:xfrm>
          <a:prstGeom prst="rect">
            <a:avLst/>
          </a:prstGeom>
          <a:noFill/>
        </p:spPr>
        <p:txBody>
          <a:bodyPr/>
          <a:lstStyle/>
          <a:p>
            <a:pPr marL="533400" indent="-533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1"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（怎么做）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勇于竞争，善于合作，在竞争中不断提高自身素质，在合作中无私奉献自己的力量，共同创造一个生机勃勃、充满活力、团结合作、共赢共享的美好社会。</a:t>
            </a:r>
            <a:endParaRPr kumimoji="1"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  <p:bldP spid="74756" grpId="0"/>
      <p:bldP spid="8" grpId="0" uiExpand="1" build="p"/>
      <p:bldP spid="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92125" y="1033463"/>
            <a:ext cx="11028363" cy="85725"/>
          </a:xfrm>
          <a:prstGeom prst="rect">
            <a:avLst/>
          </a:prstGeom>
          <a:solidFill>
            <a:srgbClr val="8BC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02" name="Rectangle 3"/>
          <p:cNvSpPr>
            <a:spLocks noChangeArrowheads="1"/>
          </p:cNvSpPr>
          <p:nvPr/>
        </p:nvSpPr>
        <p:spPr bwMode="auto">
          <a:xfrm>
            <a:off x="492125" y="1446213"/>
            <a:ext cx="11028363" cy="4954587"/>
          </a:xfrm>
          <a:prstGeom prst="rect">
            <a:avLst/>
          </a:prstGeom>
          <a:solidFill>
            <a:srgbClr val="8BCD43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68338" y="1474788"/>
            <a:ext cx="49815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竞争与合作 第二课时</a:t>
            </a:r>
          </a:p>
        </p:txBody>
      </p:sp>
      <p:sp>
        <p:nvSpPr>
          <p:cNvPr id="51204" name="TextBox 9"/>
          <p:cNvSpPr txBox="1">
            <a:spLocks noChangeArrowheads="1"/>
          </p:cNvSpPr>
          <p:nvPr/>
        </p:nvSpPr>
        <p:spPr bwMode="auto">
          <a:xfrm>
            <a:off x="520700" y="387350"/>
            <a:ext cx="5357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70AD2D"/>
                </a:solidFill>
                <a:latin typeface="微软雅黑" pitchFamily="34" charset="-122"/>
                <a:ea typeface="微软雅黑" pitchFamily="34" charset="-122"/>
              </a:rPr>
              <a:t>课堂小结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20700" y="2390775"/>
            <a:ext cx="10999788" cy="31750"/>
          </a:xfrm>
          <a:prstGeom prst="line">
            <a:avLst/>
          </a:prstGeom>
          <a:ln w="317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49288" y="2406650"/>
            <a:ext cx="8739187" cy="39068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39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9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、合作的含义                        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39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9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、合作的重要性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39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9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、怎样建立良好的合作关系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39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9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、竞争与合作的关系</a:t>
            </a:r>
          </a:p>
        </p:txBody>
      </p:sp>
      <p:pic>
        <p:nvPicPr>
          <p:cNvPr id="51207" name="图片 21" descr="timg_副本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2825" y="2616200"/>
            <a:ext cx="4049713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20638" y="0"/>
            <a:ext cx="12195175" cy="6859588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78" tIns="54439" rIns="108878" bIns="5443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5" name="Picture 9" descr="C:\Documents and Settings\tdz\桌面\5445161_13153168679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2775" y="1196975"/>
            <a:ext cx="1031240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59999"/>
              </a:srgbClr>
            </a:outerShdw>
          </a:effectLst>
        </p:spPr>
      </p:pic>
      <p:pic>
        <p:nvPicPr>
          <p:cNvPr id="17" name="矩形 1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1100" y="3925888"/>
            <a:ext cx="10148888" cy="1500187"/>
          </a:xfrm>
          <a:prstGeom prst="rect">
            <a:avLst/>
          </a:prstGeom>
          <a:noFill/>
        </p:spPr>
      </p:pic>
      <p:sp>
        <p:nvSpPr>
          <p:cNvPr id="22" name="TextBox 29"/>
          <p:cNvSpPr txBox="1">
            <a:spLocks noChangeArrowheads="1"/>
          </p:cNvSpPr>
          <p:nvPr/>
        </p:nvSpPr>
        <p:spPr bwMode="auto">
          <a:xfrm>
            <a:off x="7097713" y="5824538"/>
            <a:ext cx="5572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—— 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合作，进步的基石</a:t>
            </a:r>
            <a:endParaRPr lang="en-US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6900" y="620713"/>
            <a:ext cx="2555875" cy="5688012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62" name="TextBox 16"/>
          <p:cNvSpPr txBox="1">
            <a:spLocks noChangeArrowheads="1"/>
          </p:cNvSpPr>
          <p:nvPr/>
        </p:nvSpPr>
        <p:spPr bwMode="auto">
          <a:xfrm rot="-1169604">
            <a:off x="11515725" y="4329113"/>
            <a:ext cx="5111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000">
                <a:solidFill>
                  <a:srgbClr val="FFFFFF"/>
                </a:solidFill>
                <a:latin typeface="Calibri" pitchFamily="34" charset="0"/>
              </a:rPr>
              <a:t>V1</a:t>
            </a:r>
            <a:endParaRPr lang="zh-CN" altLang="en-US" sz="100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5" name="Picture 15" descr="C:\Documents and Settings\tdz\桌面\baby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738" y="500063"/>
            <a:ext cx="2260600" cy="135731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</p:pic>
      <p:pic>
        <p:nvPicPr>
          <p:cNvPr id="26" name="Picture 16" descr="C:\Documents and Settings\tdz\桌面\xpic423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9775" y="2000250"/>
            <a:ext cx="2214563" cy="13493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</p:pic>
      <p:pic>
        <p:nvPicPr>
          <p:cNvPr id="27" name="Picture 17" descr="C:\Documents and Settings\tdz\桌面\music_3834x2551_zcool.com.c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9775" y="3579813"/>
            <a:ext cx="2214563" cy="13493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</p:pic>
      <p:pic>
        <p:nvPicPr>
          <p:cNvPr id="24" name="Picture 14" descr="C:\Documents and Settings\tdz\桌面\dancing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9775" y="5143500"/>
            <a:ext cx="2214563" cy="13493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</p:pic>
      <p:sp>
        <p:nvSpPr>
          <p:cNvPr id="14" name="TextBox 29"/>
          <p:cNvSpPr txBox="1">
            <a:spLocks noChangeArrowheads="1"/>
          </p:cNvSpPr>
          <p:nvPr/>
        </p:nvSpPr>
        <p:spPr bwMode="auto">
          <a:xfrm>
            <a:off x="7097713" y="6253163"/>
            <a:ext cx="5572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—— 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竞争中合作，合作中竞争</a:t>
            </a:r>
            <a:endParaRPr lang="en-US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19468" name="矩形 15"/>
          <p:cNvSpPr>
            <a:spLocks noChangeArrowheads="1"/>
          </p:cNvSpPr>
          <p:nvPr/>
        </p:nvSpPr>
        <p:spPr bwMode="auto">
          <a:xfrm>
            <a:off x="3714750" y="6194425"/>
            <a:ext cx="2403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Calibri" pitchFamily="34" charset="0"/>
              </a:rPr>
              <a:t>胖大叔工作室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9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 animBg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6913" y="1560513"/>
            <a:ext cx="5724525" cy="4516437"/>
          </a:xfrm>
          <a:prstGeom prst="rect">
            <a:avLst/>
          </a:prstGeom>
          <a:noFill/>
        </p:spPr>
      </p:pic>
      <p:cxnSp>
        <p:nvCxnSpPr>
          <p:cNvPr id="3" name="直接连接符 2"/>
          <p:cNvCxnSpPr/>
          <p:nvPr/>
        </p:nvCxnSpPr>
        <p:spPr>
          <a:xfrm>
            <a:off x="3740150" y="1571625"/>
            <a:ext cx="4767263" cy="1588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0483" name="矩形 4"/>
          <p:cNvSpPr>
            <a:spLocks noChangeArrowheads="1"/>
          </p:cNvSpPr>
          <p:nvPr/>
        </p:nvSpPr>
        <p:spPr bwMode="auto">
          <a:xfrm>
            <a:off x="8828088" y="4429125"/>
            <a:ext cx="3341687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竞争与合作的</a:t>
            </a:r>
            <a:endParaRPr lang="en-US" altLang="zh-CN" sz="3200" b="1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关系</a:t>
            </a:r>
          </a:p>
        </p:txBody>
      </p:sp>
      <p:sp>
        <p:nvSpPr>
          <p:cNvPr id="20484" name="矩形 4"/>
          <p:cNvSpPr>
            <a:spLocks noChangeArrowheads="1"/>
          </p:cNvSpPr>
          <p:nvPr/>
        </p:nvSpPr>
        <p:spPr bwMode="auto">
          <a:xfrm>
            <a:off x="500063" y="142875"/>
            <a:ext cx="12384087" cy="260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3"/>
              </a:spcAft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）合作的含义                          （</a:t>
            </a:r>
            <a:r>
              <a:rPr lang="en-US" altLang="zh-CN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）合作的重要性</a:t>
            </a:r>
            <a:endParaRPr lang="en-US" altLang="zh-CN" sz="3200" b="1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3"/>
              </a:spcAft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）怎样建立良好的合作关系      （</a:t>
            </a:r>
            <a:r>
              <a:rPr lang="en-US" altLang="zh-CN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）竞争与合作的关系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3"/>
              </a:spcAft>
            </a:pPr>
            <a:endParaRPr lang="zh-CN" altLang="en-US" sz="28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3"/>
              </a:spcAft>
            </a:pPr>
            <a:endParaRPr lang="zh-CN" altLang="en-US" sz="28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312150" y="4357688"/>
            <a:ext cx="3124200" cy="1587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7" name="直接连接符 6"/>
          <p:cNvCxnSpPr/>
          <p:nvPr/>
        </p:nvCxnSpPr>
        <p:spPr>
          <a:xfrm>
            <a:off x="525463" y="4357688"/>
            <a:ext cx="3521075" cy="1587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0487" name="矩形 4"/>
          <p:cNvSpPr>
            <a:spLocks noChangeArrowheads="1"/>
          </p:cNvSpPr>
          <p:nvPr/>
        </p:nvSpPr>
        <p:spPr bwMode="auto">
          <a:xfrm>
            <a:off x="739775" y="4527550"/>
            <a:ext cx="3033713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怎样建立良好的合作关系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572250"/>
            <a:ext cx="12195175" cy="287338"/>
          </a:xfrm>
          <a:prstGeom prst="rect">
            <a:avLst/>
          </a:prstGeom>
          <a:solidFill>
            <a:srgbClr val="3B7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C:\Users\user\Desktop\未标题-1 拷贝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92200"/>
            <a:ext cx="2514600" cy="576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57300" y="1700213"/>
            <a:ext cx="554038" cy="2376487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人生概述</a:t>
            </a:r>
            <a:endParaRPr lang="en-US" altLang="zh-CN" sz="2400" b="1" kern="0" spc="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9838" y="1643063"/>
            <a:ext cx="630237" cy="2376487"/>
          </a:xfrm>
          <a:prstGeom prst="rect">
            <a:avLst/>
          </a:prstGeom>
          <a:gradFill>
            <a:gsLst>
              <a:gs pos="3300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1266825" y="1628775"/>
            <a:ext cx="508000" cy="24066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自学指导</a:t>
            </a:r>
            <a:endParaRPr lang="en-US" altLang="zh-CN" sz="2400" b="1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8450" y="2349500"/>
            <a:ext cx="493713" cy="2473325"/>
          </a:xfrm>
          <a:prstGeom prst="rect">
            <a:avLst/>
          </a:pr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8000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3041650" y="1160463"/>
            <a:ext cx="8391525" cy="539750"/>
          </a:xfrm>
          <a:prstGeom prst="rect">
            <a:avLst/>
          </a:prstGeom>
          <a:solidFill>
            <a:srgbClr val="0070C0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800" b="1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自学指导</a:t>
            </a:r>
            <a:endParaRPr lang="zh-CN" altLang="en-US" sz="2800" b="1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027363" y="1703388"/>
            <a:ext cx="8391525" cy="1830387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 tIns="180000" rIns="180000"/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请同学们阅读课本</a:t>
            </a:r>
            <a:r>
              <a:rPr lang="en-US" altLang="zh-CN" sz="36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56- 58</a:t>
            </a:r>
            <a:r>
              <a:rPr lang="zh-CN" altLang="en-US" sz="36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页，在教材中用红色笔标出关键词和存在的疑问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2990850" y="3995738"/>
            <a:ext cx="8428038" cy="560387"/>
          </a:xfrm>
          <a:prstGeom prst="rect">
            <a:avLst/>
          </a:pr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先学检测</a:t>
            </a:r>
            <a:endParaRPr lang="zh-CN" altLang="en-US" sz="2800" b="1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990850" y="4559300"/>
            <a:ext cx="8428038" cy="185578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 tIns="180000" rIns="180000"/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认真完成导学案中“先学捡测”的问题</a:t>
            </a:r>
            <a:endParaRPr lang="en-US" altLang="zh-CN" sz="36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 </a:t>
            </a:r>
            <a:r>
              <a:rPr lang="zh-CN" altLang="en-US" sz="3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分钟）</a:t>
            </a:r>
          </a:p>
        </p:txBody>
      </p:sp>
      <p:sp>
        <p:nvSpPr>
          <p:cNvPr id="16" name="TextBox 14"/>
          <p:cNvSpPr txBox="1"/>
          <p:nvPr/>
        </p:nvSpPr>
        <p:spPr>
          <a:xfrm>
            <a:off x="311150" y="2357438"/>
            <a:ext cx="492125" cy="24066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先学检测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3500438" y="1393825"/>
            <a:ext cx="8210550" cy="133350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22530" name="TextBox 6"/>
          <p:cNvSpPr txBox="1">
            <a:spLocks noChangeArrowheads="1"/>
          </p:cNvSpPr>
          <p:nvPr/>
        </p:nvSpPr>
        <p:spPr bwMode="auto">
          <a:xfrm>
            <a:off x="6089650" y="579438"/>
            <a:ext cx="4826000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新龟兔赛跑</a:t>
            </a:r>
          </a:p>
        </p:txBody>
      </p:sp>
      <p:sp>
        <p:nvSpPr>
          <p:cNvPr id="2" name="矩形 1"/>
          <p:cNvSpPr/>
          <p:nvPr/>
        </p:nvSpPr>
        <p:spPr>
          <a:xfrm>
            <a:off x="3548063" y="1825625"/>
            <a:ext cx="8142287" cy="36671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乌龟和兔子各自开了一个镖局，一位大客户在两家镖局当中难以抉择，于是让乌龟和兔子来比赛，谁能够在规定的时间内到达终点拿到锦旗，谁就可以接下这笔大生意。兔子吸取了之前的教训，马不停蹄地朝着终点奔去，却在快到终点时，被一条河挡住了，兔子过不去。而乌龟呢，在规定的时间内只能慢慢爬到一般的路程。</a:t>
            </a:r>
          </a:p>
        </p:txBody>
      </p:sp>
      <p:sp>
        <p:nvSpPr>
          <p:cNvPr id="9" name="矩形 8"/>
          <p:cNvSpPr/>
          <p:nvPr/>
        </p:nvSpPr>
        <p:spPr>
          <a:xfrm>
            <a:off x="1588" y="6650038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533" name="图片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638" y="1357313"/>
            <a:ext cx="2928937" cy="413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3500438" y="1393825"/>
            <a:ext cx="8210550" cy="133350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23554" name="TextBox 6"/>
          <p:cNvSpPr txBox="1">
            <a:spLocks noChangeArrowheads="1"/>
          </p:cNvSpPr>
          <p:nvPr/>
        </p:nvSpPr>
        <p:spPr bwMode="auto">
          <a:xfrm>
            <a:off x="6089650" y="579438"/>
            <a:ext cx="4826000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新龟兔赛跑</a:t>
            </a:r>
          </a:p>
        </p:txBody>
      </p:sp>
      <p:sp>
        <p:nvSpPr>
          <p:cNvPr id="2" name="矩形 1"/>
          <p:cNvSpPr/>
          <p:nvPr/>
        </p:nvSpPr>
        <p:spPr>
          <a:xfrm>
            <a:off x="3479800" y="1736725"/>
            <a:ext cx="8142288" cy="10826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思考：如何你是乌龟或者兔子，你会怎么做？怎样才能接下这趟镖呢？</a:t>
            </a:r>
          </a:p>
        </p:txBody>
      </p:sp>
      <p:sp>
        <p:nvSpPr>
          <p:cNvPr id="9" name="矩形 8"/>
          <p:cNvSpPr/>
          <p:nvPr/>
        </p:nvSpPr>
        <p:spPr>
          <a:xfrm>
            <a:off x="1588" y="6650038"/>
            <a:ext cx="12192000" cy="207962"/>
          </a:xfrm>
          <a:prstGeom prst="rect">
            <a:avLst/>
          </a:prstGeom>
          <a:solidFill>
            <a:srgbClr val="E46C0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0" bIns="0"/>
          <a:lstStyle/>
          <a:p>
            <a:pPr algn="ctr" fontAlgn="auto">
              <a:lnSpc>
                <a:spcPct val="134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7" name="图片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390650"/>
            <a:ext cx="2928937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570288" y="2928938"/>
            <a:ext cx="8140700" cy="1082675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相互合作，在陆地上，兔子驮着乌龟跑，而过河的时候，乌龟驮着兔子游。</a:t>
            </a:r>
          </a:p>
        </p:txBody>
      </p:sp>
      <p:sp>
        <p:nvSpPr>
          <p:cNvPr id="8" name="矩形 7"/>
          <p:cNvSpPr/>
          <p:nvPr/>
        </p:nvSpPr>
        <p:spPr>
          <a:xfrm>
            <a:off x="5641975" y="4318000"/>
            <a:ext cx="3816350" cy="565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思考：什么是合作呢？</a:t>
            </a:r>
          </a:p>
        </p:txBody>
      </p:sp>
      <p:sp>
        <p:nvSpPr>
          <p:cNvPr id="10" name="矩形 9"/>
          <p:cNvSpPr/>
          <p:nvPr/>
        </p:nvSpPr>
        <p:spPr>
          <a:xfrm>
            <a:off x="3535363" y="5095875"/>
            <a:ext cx="8140700" cy="1127125"/>
          </a:xfrm>
          <a:prstGeom prst="rect">
            <a:avLst/>
          </a:prstGeom>
          <a:ln>
            <a:solidFill>
              <a:srgbClr val="FF0000"/>
            </a:solidFill>
            <a:prstDash val="lgDash"/>
          </a:ln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合作的含义：合作就是人们通过相互配合完成某件事情或达到某个目标。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>
            <a:spLocks noChangeArrowheads="1"/>
          </p:cNvSpPr>
          <p:nvPr/>
        </p:nvSpPr>
        <p:spPr bwMode="auto">
          <a:xfrm>
            <a:off x="5305425" y="6110288"/>
            <a:ext cx="23383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动物间的合作</a:t>
            </a:r>
          </a:p>
        </p:txBody>
      </p:sp>
      <p:pic>
        <p:nvPicPr>
          <p:cNvPr id="24578" name="图片 3"/>
          <p:cNvPicPr>
            <a:picLocks noChangeAspect="1"/>
          </p:cNvPicPr>
          <p:nvPr/>
        </p:nvPicPr>
        <p:blipFill>
          <a:blip r:embed="rId3"/>
          <a:srcRect b="2489"/>
          <a:stretch>
            <a:fillRect/>
          </a:stretch>
        </p:blipFill>
        <p:spPr bwMode="auto">
          <a:xfrm>
            <a:off x="4657725" y="6105525"/>
            <a:ext cx="5556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动物间的合作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96900" y="106363"/>
            <a:ext cx="11598275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2802</TotalTime>
  <Words>3668</Words>
  <Application>Microsoft Office PowerPoint</Application>
  <PresentationFormat>自定义</PresentationFormat>
  <Paragraphs>153</Paragraphs>
  <Slides>33</Slides>
  <Notes>2</Notes>
  <HiddenSlides>0</HiddenSlides>
  <MMClips>4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33</vt:i4>
      </vt:variant>
    </vt:vector>
  </HeadingPairs>
  <TitlesOfParts>
    <vt:vector size="57" baseType="lpstr">
      <vt:lpstr>Calibri</vt:lpstr>
      <vt:lpstr>宋体</vt:lpstr>
      <vt:lpstr>Arial</vt:lpstr>
      <vt:lpstr>微软雅黑</vt:lpstr>
      <vt:lpstr>Arial Unicode MS</vt:lpstr>
      <vt:lpstr>Tahoma</vt:lpstr>
      <vt:lpstr>Impact</vt:lpstr>
      <vt:lpstr>华康俪金黑W8(P)</vt:lpstr>
      <vt:lpstr>黑体</vt:lpstr>
      <vt:lpstr>MS UI Gothic</vt:lpstr>
      <vt:lpstr>Times New Roman</vt:lpstr>
      <vt:lpstr>Wingdings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cp:keywords>政治备课大师【全免费】</cp:keywords>
  <dc:description>政治备课大师【全免费】</dc:description>
  <cp:lastModifiedBy>Microsoft</cp:lastModifiedBy>
  <cp:revision>政治备课大师【全免费】</cp:revision>
  <dcterms:created xsi:type="dcterms:W3CDTF">2015-10-25T12:27:02Z</dcterms:created>
  <dcterms:modified xsi:type="dcterms:W3CDTF">2017-11-30T10:40:01Z</dcterms:modified>
</cp:coreProperties>
</file>