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76" r:id="rId3"/>
    <p:sldId id="256"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091541"/>
            <a:ext cx="9144000" cy="1277126"/>
          </a:xfrm>
        </p:spPr>
        <p:txBody>
          <a:bodyPr anchor="b">
            <a:normAutofit/>
          </a:bodyPr>
          <a:lstStyle>
            <a:lvl1pPr algn="ctr">
              <a:defRPr sz="3600">
                <a:solidFill>
                  <a:schemeClr val="accent1"/>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524000" y="2389932"/>
            <a:ext cx="9144000" cy="629720"/>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D6344EB4-81FF-462A-BAEA-245A2091FFF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5D39802-3964-44D1-8FD4-EFE74D5FC50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D6344EB4-81FF-462A-BAEA-245A2091FFF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5D39802-3964-44D1-8FD4-EFE74D5FC50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11" name="MH_Title"/>
          <p:cNvSpPr>
            <a:spLocks noChangeArrowheads="1"/>
          </p:cNvSpPr>
          <p:nvPr/>
        </p:nvSpPr>
        <p:spPr bwMode="auto">
          <a:xfrm>
            <a:off x="4279239" y="2980409"/>
            <a:ext cx="4992144" cy="675361"/>
          </a:xfrm>
          <a:prstGeom prst="roundRect">
            <a:avLst>
              <a:gd name="adj" fmla="val 50000"/>
            </a:avLst>
          </a:prstGeom>
          <a:solidFill>
            <a:schemeClr val="accent1"/>
          </a:solidFill>
          <a:ln w="3175" cmpd="sng">
            <a:solidFill>
              <a:srgbClr val="FFFFFF">
                <a:alpha val="48999"/>
              </a:srgbClr>
            </a:solidFill>
            <a:round/>
          </a:ln>
        </p:spPr>
        <p:txBody>
          <a:bodyPr lIns="252000" tIns="0" rIns="0" bIns="0" anchor="ctr">
            <a:normAutofit/>
          </a:bodyPr>
          <a:lstStyle>
            <a:lvl1pPr>
              <a:defRPr>
                <a:solidFill>
                  <a:schemeClr val="tx1"/>
                </a:solidFill>
                <a:latin typeface="Arial" panose="020B0604020202020204" pitchFamily="34" charset="0"/>
                <a:ea typeface="幼圆" pitchFamily="49" charset="-122"/>
              </a:defRPr>
            </a:lvl1pPr>
            <a:lvl2pPr marL="742950" indent="-285750">
              <a:defRPr>
                <a:solidFill>
                  <a:schemeClr val="tx1"/>
                </a:solidFill>
                <a:latin typeface="Arial" panose="020B0604020202020204" pitchFamily="34" charset="0"/>
                <a:ea typeface="幼圆" pitchFamily="49" charset="-122"/>
              </a:defRPr>
            </a:lvl2pPr>
            <a:lvl3pPr marL="1143000" indent="-228600">
              <a:defRPr>
                <a:solidFill>
                  <a:schemeClr val="tx1"/>
                </a:solidFill>
                <a:latin typeface="Arial" panose="020B0604020202020204" pitchFamily="34" charset="0"/>
                <a:ea typeface="幼圆" pitchFamily="49" charset="-122"/>
              </a:defRPr>
            </a:lvl3pPr>
            <a:lvl4pPr marL="1600200" indent="-228600">
              <a:defRPr>
                <a:solidFill>
                  <a:schemeClr val="tx1"/>
                </a:solidFill>
                <a:latin typeface="Arial" panose="020B0604020202020204" pitchFamily="34" charset="0"/>
                <a:ea typeface="幼圆" pitchFamily="49" charset="-122"/>
              </a:defRPr>
            </a:lvl4pPr>
            <a:lvl5pPr marL="2057400" indent="-228600">
              <a:defRPr>
                <a:solidFill>
                  <a:schemeClr val="tx1"/>
                </a:solidFill>
                <a:latin typeface="Arial" panose="020B0604020202020204" pitchFamily="34" charset="0"/>
                <a:ea typeface="幼圆"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itchFamily="49" charset="-122"/>
              </a:defRPr>
            </a:lvl9pPr>
          </a:lstStyle>
          <a:p>
            <a:pPr algn="ctr"/>
            <a:endParaRPr lang="zh-CN" altLang="en-US" sz="2400" dirty="0">
              <a:solidFill>
                <a:srgbClr val="FFFFFF"/>
              </a:solidFill>
              <a:ea typeface="黑体" panose="02010609060101010101" pitchFamily="2" charset="-122"/>
            </a:endParaRPr>
          </a:p>
        </p:txBody>
      </p:sp>
      <p:sp>
        <p:nvSpPr>
          <p:cNvPr id="12" name="MH_Others_3"/>
          <p:cNvSpPr>
            <a:spLocks noChangeArrowheads="1"/>
          </p:cNvSpPr>
          <p:nvPr/>
        </p:nvSpPr>
        <p:spPr bwMode="auto">
          <a:xfrm>
            <a:off x="4279239" y="3140364"/>
            <a:ext cx="349528" cy="351504"/>
          </a:xfrm>
          <a:prstGeom prst="ellipse">
            <a:avLst/>
          </a:prstGeom>
          <a:solidFill>
            <a:schemeClr val="accent1"/>
          </a:solidFill>
          <a:ln w="28575" cmpd="sng">
            <a:solidFill>
              <a:schemeClr val="bg1"/>
            </a:solidFill>
            <a:round/>
          </a:ln>
        </p:spPr>
        <p:txBody>
          <a:bodyPr bIns="180000" anchor="ctr"/>
          <a:lstStyle>
            <a:lvl1pPr algn="just">
              <a:lnSpc>
                <a:spcPct val="110000"/>
              </a:lnSpc>
              <a:spcBef>
                <a:spcPts val="600"/>
              </a:spcBef>
              <a:buClr>
                <a:schemeClr val="accent1"/>
              </a:buClr>
              <a:buSzPct val="60000"/>
              <a:buFont typeface="Wingdings" panose="05000000000000000000" pitchFamily="2" charset="2"/>
              <a:buChar char=""/>
              <a:defRPr sz="2400">
                <a:solidFill>
                  <a:schemeClr val="accent1"/>
                </a:solidFill>
                <a:latin typeface="幼圆" pitchFamily="49" charset="-122"/>
                <a:ea typeface="黑体" panose="02010609060101010101" pitchFamily="2" charset="-122"/>
              </a:defRPr>
            </a:lvl1pPr>
            <a:lvl2pPr marL="742950" indent="-285750" algn="just">
              <a:lnSpc>
                <a:spcPct val="120000"/>
              </a:lnSpc>
              <a:spcAft>
                <a:spcPts val="600"/>
              </a:spcAft>
              <a:buClr>
                <a:srgbClr val="FD958C"/>
              </a:buClr>
              <a:buFont typeface="幼圆" pitchFamily="49" charset="-122"/>
              <a:buChar char=" "/>
              <a:defRPr sz="1600">
                <a:solidFill>
                  <a:schemeClr val="tx1"/>
                </a:solidFill>
                <a:latin typeface="幼圆" pitchFamily="49" charset="-122"/>
                <a:ea typeface="黑体" panose="02010609060101010101" pitchFamily="2" charset="-122"/>
              </a:defRPr>
            </a:lvl2pPr>
            <a:lvl3pPr marL="1143000" indent="-228600">
              <a:lnSpc>
                <a:spcPct val="90000"/>
              </a:lnSpc>
              <a:spcBef>
                <a:spcPts val="500"/>
              </a:spcBef>
              <a:buChar char="•"/>
              <a:defRPr sz="2000">
                <a:solidFill>
                  <a:schemeClr val="tx1"/>
                </a:solidFill>
                <a:latin typeface="Arial" panose="020B0604020202020204" pitchFamily="34" charset="0"/>
                <a:ea typeface="幼圆" pitchFamily="49" charset="-122"/>
              </a:defRPr>
            </a:lvl3pPr>
            <a:lvl4pPr marL="1600200" indent="-228600">
              <a:lnSpc>
                <a:spcPct val="90000"/>
              </a:lnSpc>
              <a:spcBef>
                <a:spcPts val="500"/>
              </a:spcBef>
              <a:buChar char="•"/>
              <a:defRPr>
                <a:solidFill>
                  <a:schemeClr val="tx1"/>
                </a:solidFill>
                <a:latin typeface="Arial" panose="020B0604020202020204" pitchFamily="34" charset="0"/>
                <a:ea typeface="幼圆" pitchFamily="49" charset="-122"/>
              </a:defRPr>
            </a:lvl4pPr>
            <a:lvl5pPr marL="2057400" indent="-228600">
              <a:lnSpc>
                <a:spcPct val="90000"/>
              </a:lnSpc>
              <a:spcBef>
                <a:spcPts val="500"/>
              </a:spcBef>
              <a:buChar char="•"/>
              <a:defRPr>
                <a:solidFill>
                  <a:schemeClr val="tx1"/>
                </a:solidFill>
                <a:latin typeface="Arial" panose="020B0604020202020204" pitchFamily="34" charset="0"/>
                <a:ea typeface="幼圆"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9pPr>
          </a:lstStyle>
          <a:p>
            <a:pPr algn="ctr" eaLnBrk="1" hangingPunct="1">
              <a:spcBef>
                <a:spcPct val="0"/>
              </a:spcBef>
              <a:buClrTx/>
              <a:buSzTx/>
              <a:buFont typeface="Arial" panose="020B0604020202020204" pitchFamily="34" charset="0"/>
              <a:buNone/>
            </a:pPr>
            <a:endParaRPr lang="zh-CN" altLang="zh-CN" sz="7200" b="1">
              <a:solidFill>
                <a:srgbClr val="FFFFFF"/>
              </a:solidFill>
              <a:latin typeface="华文中宋" pitchFamily="2" charset="-122"/>
              <a:ea typeface="华文中宋" pitchFamily="2" charset="-122"/>
            </a:endParaRPr>
          </a:p>
        </p:txBody>
      </p:sp>
      <p:sp>
        <p:nvSpPr>
          <p:cNvPr id="13" name="MH_Number"/>
          <p:cNvSpPr>
            <a:spLocks noChangeArrowheads="1"/>
          </p:cNvSpPr>
          <p:nvPr/>
        </p:nvSpPr>
        <p:spPr bwMode="auto">
          <a:xfrm>
            <a:off x="2920617" y="2486724"/>
            <a:ext cx="1255935" cy="1255935"/>
          </a:xfrm>
          <a:prstGeom prst="ellipse">
            <a:avLst/>
          </a:prstGeom>
          <a:solidFill>
            <a:schemeClr val="accent1">
              <a:lumMod val="60000"/>
              <a:lumOff val="40000"/>
            </a:schemeClr>
          </a:solidFill>
          <a:ln w="0" cmpd="sng">
            <a:solidFill>
              <a:srgbClr val="FFFFFF">
                <a:alpha val="48999"/>
              </a:srgbClr>
            </a:solidFill>
            <a:round/>
          </a:ln>
        </p:spPr>
        <p:txBody>
          <a:bodyPr lIns="0" tIns="36000" rIns="0" bIns="0" anchor="ctr">
            <a:normAutofit fontScale="85000" lnSpcReduction="20000"/>
          </a:bodyPr>
          <a:lstStyle>
            <a:lvl1pPr algn="just">
              <a:lnSpc>
                <a:spcPct val="110000"/>
              </a:lnSpc>
              <a:spcBef>
                <a:spcPts val="600"/>
              </a:spcBef>
              <a:buClr>
                <a:schemeClr val="accent1"/>
              </a:buClr>
              <a:buSzPct val="60000"/>
              <a:buFont typeface="Wingdings" panose="05000000000000000000" pitchFamily="2" charset="2"/>
              <a:buChar char=""/>
              <a:defRPr sz="2400">
                <a:solidFill>
                  <a:schemeClr val="accent1"/>
                </a:solidFill>
                <a:latin typeface="幼圆" pitchFamily="49" charset="-122"/>
                <a:ea typeface="黑体" panose="02010609060101010101" pitchFamily="2" charset="-122"/>
              </a:defRPr>
            </a:lvl1pPr>
            <a:lvl2pPr marL="742950" indent="-285750" algn="just">
              <a:lnSpc>
                <a:spcPct val="120000"/>
              </a:lnSpc>
              <a:spcAft>
                <a:spcPts val="600"/>
              </a:spcAft>
              <a:buClr>
                <a:srgbClr val="FD958C"/>
              </a:buClr>
              <a:buFont typeface="幼圆" pitchFamily="49" charset="-122"/>
              <a:buChar char=" "/>
              <a:defRPr sz="1600">
                <a:solidFill>
                  <a:schemeClr val="tx1"/>
                </a:solidFill>
                <a:latin typeface="幼圆" pitchFamily="49" charset="-122"/>
                <a:ea typeface="黑体" panose="02010609060101010101" pitchFamily="2" charset="-122"/>
              </a:defRPr>
            </a:lvl2pPr>
            <a:lvl3pPr marL="1143000" indent="-228600">
              <a:lnSpc>
                <a:spcPct val="90000"/>
              </a:lnSpc>
              <a:spcBef>
                <a:spcPts val="500"/>
              </a:spcBef>
              <a:buChar char="•"/>
              <a:defRPr sz="2000">
                <a:solidFill>
                  <a:schemeClr val="tx1"/>
                </a:solidFill>
                <a:latin typeface="Arial" panose="020B0604020202020204" pitchFamily="34" charset="0"/>
                <a:ea typeface="幼圆" pitchFamily="49" charset="-122"/>
              </a:defRPr>
            </a:lvl3pPr>
            <a:lvl4pPr marL="1600200" indent="-228600">
              <a:lnSpc>
                <a:spcPct val="90000"/>
              </a:lnSpc>
              <a:spcBef>
                <a:spcPts val="500"/>
              </a:spcBef>
              <a:buChar char="•"/>
              <a:defRPr>
                <a:solidFill>
                  <a:schemeClr val="tx1"/>
                </a:solidFill>
                <a:latin typeface="Arial" panose="020B0604020202020204" pitchFamily="34" charset="0"/>
                <a:ea typeface="幼圆" pitchFamily="49" charset="-122"/>
              </a:defRPr>
            </a:lvl4pPr>
            <a:lvl5pPr marL="2057400" indent="-228600">
              <a:lnSpc>
                <a:spcPct val="90000"/>
              </a:lnSpc>
              <a:spcBef>
                <a:spcPts val="500"/>
              </a:spcBef>
              <a:buChar char="•"/>
              <a:defRPr>
                <a:solidFill>
                  <a:schemeClr val="tx1"/>
                </a:solidFill>
                <a:latin typeface="Arial" panose="020B0604020202020204" pitchFamily="34" charset="0"/>
                <a:ea typeface="幼圆"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幼圆" pitchFamily="49" charset="-122"/>
              </a:defRPr>
            </a:lvl9pPr>
          </a:lstStyle>
          <a:p>
            <a:pPr algn="ctr" eaLnBrk="1" hangingPunct="1">
              <a:spcBef>
                <a:spcPct val="0"/>
              </a:spcBef>
              <a:buClrTx/>
              <a:buSzTx/>
              <a:buFont typeface="Arial" panose="020B0604020202020204" pitchFamily="34" charset="0"/>
              <a:buNone/>
            </a:pPr>
            <a:endParaRPr lang="zh-CN" altLang="en-US" sz="7200" b="1" dirty="0">
              <a:solidFill>
                <a:srgbClr val="FFFFFF"/>
              </a:solidFill>
              <a:ea typeface="华文中宋" pitchFamily="2" charset="-122"/>
            </a:endParaRPr>
          </a:p>
        </p:txBody>
      </p:sp>
      <p:sp>
        <p:nvSpPr>
          <p:cNvPr id="2" name="标题 1"/>
          <p:cNvSpPr>
            <a:spLocks noGrp="1"/>
          </p:cNvSpPr>
          <p:nvPr>
            <p:ph type="title" hasCustomPrompt="1"/>
          </p:nvPr>
        </p:nvSpPr>
        <p:spPr>
          <a:xfrm>
            <a:off x="4444409" y="3023051"/>
            <a:ext cx="4593265" cy="611454"/>
          </a:xfrm>
        </p:spPr>
        <p:txBody>
          <a:bodyPr anchor="ctr" anchorCtr="0">
            <a:normAutofit/>
          </a:bodyPr>
          <a:lstStyle>
            <a:lvl1pPr algn="ctr">
              <a:defRPr sz="2400" b="0">
                <a:solidFill>
                  <a:schemeClr val="bg1"/>
                </a:solidFill>
              </a:defRPr>
            </a:lvl1pPr>
          </a:lstStyle>
          <a:p>
            <a:r>
              <a:rPr lang="zh-CN" altLang="en-US" dirty="0" smtClean="0"/>
              <a:t>此处编辑标题</a:t>
            </a:r>
            <a:endParaRPr lang="zh-CN" altLang="en-US" dirty="0"/>
          </a:p>
        </p:txBody>
      </p:sp>
      <p:sp>
        <p:nvSpPr>
          <p:cNvPr id="3" name="日期占位符 2"/>
          <p:cNvSpPr>
            <a:spLocks noGrp="1"/>
          </p:cNvSpPr>
          <p:nvPr>
            <p:ph type="dt" sz="half" idx="10"/>
          </p:nvPr>
        </p:nvSpPr>
        <p:spPr/>
        <p:txBody>
          <a:bodyPr/>
          <a:lstStyle/>
          <a:p>
            <a:fld id="{D6344EB4-81FF-462A-BAEA-245A2091FFF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D39802-3964-44D1-8FD4-EFE74D5FC50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488558"/>
            <a:ext cx="5181600" cy="4464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0" y="1488558"/>
            <a:ext cx="5181600" cy="4464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D6344EB4-81FF-462A-BAEA-245A2091FFF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5D39802-3964-44D1-8FD4-EFE74D5FC50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D6344EB4-81FF-462A-BAEA-245A2091FFF2}"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5D39802-3964-44D1-8FD4-EFE74D5FC50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6344EB4-81FF-462A-BAEA-245A2091FFF2}"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5D39802-3964-44D1-8FD4-EFE74D5FC50B}" type="slidenum">
              <a:rPr lang="zh-CN" altLang="en-US" smtClean="0"/>
            </a:fld>
            <a:endParaRPr lang="zh-CN" altLang="en-US"/>
          </a:p>
        </p:txBody>
      </p:sp>
      <p:sp>
        <p:nvSpPr>
          <p:cNvPr id="10" name="任意多边形 36"/>
          <p:cNvSpPr/>
          <p:nvPr/>
        </p:nvSpPr>
        <p:spPr bwMode="auto">
          <a:xfrm flipH="1">
            <a:off x="6094331" y="2108369"/>
            <a:ext cx="2344065" cy="3865036"/>
          </a:xfrm>
          <a:custGeom>
            <a:avLst/>
            <a:gdLst>
              <a:gd name="T0" fmla="*/ 2231629 w 2231629"/>
              <a:gd name="T1" fmla="*/ 0 h 4463258"/>
              <a:gd name="T2" fmla="*/ 2231629 w 2231629"/>
              <a:gd name="T3" fmla="*/ 4463258 h 4463258"/>
              <a:gd name="T4" fmla="*/ 0 w 2231629"/>
              <a:gd name="T5" fmla="*/ 2231629 h 4463258"/>
              <a:gd name="T6" fmla="*/ 2231629 w 2231629"/>
              <a:gd name="T7" fmla="*/ 0 h 4463258"/>
            </a:gdLst>
            <a:ahLst/>
            <a:cxnLst>
              <a:cxn ang="0">
                <a:pos x="T0" y="T1"/>
              </a:cxn>
              <a:cxn ang="0">
                <a:pos x="T2" y="T3"/>
              </a:cxn>
              <a:cxn ang="0">
                <a:pos x="T4" y="T5"/>
              </a:cxn>
              <a:cxn ang="0">
                <a:pos x="T6" y="T7"/>
              </a:cxn>
            </a:cxnLst>
            <a:rect l="0" t="0" r="r" b="b"/>
            <a:pathLst>
              <a:path w="2231629" h="4463258">
                <a:moveTo>
                  <a:pt x="2231629" y="0"/>
                </a:moveTo>
                <a:lnTo>
                  <a:pt x="2231629" y="4463258"/>
                </a:lnTo>
                <a:lnTo>
                  <a:pt x="0" y="2231629"/>
                </a:lnTo>
                <a:lnTo>
                  <a:pt x="2231629" y="0"/>
                </a:lnTo>
                <a:close/>
              </a:path>
            </a:pathLst>
          </a:custGeom>
          <a:solidFill>
            <a:schemeClr val="accent1">
              <a:lumMod val="75000"/>
            </a:schemeClr>
          </a:solidFill>
          <a:ln>
            <a:noFill/>
          </a:ln>
        </p:spPr>
        <p:txBody>
          <a:bodyPr anchor="ctr"/>
          <a:lstStyle/>
          <a:p>
            <a:endParaRPr lang="zh-CN" altLang="en-US">
              <a:ea typeface="黑体" panose="02010609060101010101" pitchFamily="2" charset="-122"/>
            </a:endParaRPr>
          </a:p>
        </p:txBody>
      </p:sp>
      <p:sp>
        <p:nvSpPr>
          <p:cNvPr id="11" name="任意多边形 34"/>
          <p:cNvSpPr/>
          <p:nvPr/>
        </p:nvSpPr>
        <p:spPr bwMode="auto">
          <a:xfrm>
            <a:off x="3750266" y="1273588"/>
            <a:ext cx="2344065" cy="3871714"/>
          </a:xfrm>
          <a:custGeom>
            <a:avLst/>
            <a:gdLst>
              <a:gd name="T0" fmla="*/ 2231629 w 2231629"/>
              <a:gd name="T1" fmla="*/ 0 h 4463258"/>
              <a:gd name="T2" fmla="*/ 2231629 w 2231629"/>
              <a:gd name="T3" fmla="*/ 4463258 h 4463258"/>
              <a:gd name="T4" fmla="*/ 0 w 2231629"/>
              <a:gd name="T5" fmla="*/ 2231629 h 4463258"/>
              <a:gd name="T6" fmla="*/ 2231629 w 2231629"/>
              <a:gd name="T7" fmla="*/ 0 h 4463258"/>
            </a:gdLst>
            <a:ahLst/>
            <a:cxnLst>
              <a:cxn ang="0">
                <a:pos x="T0" y="T1"/>
              </a:cxn>
              <a:cxn ang="0">
                <a:pos x="T2" y="T3"/>
              </a:cxn>
              <a:cxn ang="0">
                <a:pos x="T4" y="T5"/>
              </a:cxn>
              <a:cxn ang="0">
                <a:pos x="T6" y="T7"/>
              </a:cxn>
            </a:cxnLst>
            <a:rect l="0" t="0" r="r" b="b"/>
            <a:pathLst>
              <a:path w="2231629" h="4463258">
                <a:moveTo>
                  <a:pt x="2231629" y="0"/>
                </a:moveTo>
                <a:lnTo>
                  <a:pt x="2231629" y="4463258"/>
                </a:lnTo>
                <a:lnTo>
                  <a:pt x="0" y="2231629"/>
                </a:lnTo>
                <a:lnTo>
                  <a:pt x="2231629" y="0"/>
                </a:lnTo>
                <a:close/>
              </a:path>
            </a:pathLst>
          </a:custGeom>
          <a:solidFill>
            <a:schemeClr val="accent1">
              <a:lumMod val="50000"/>
            </a:schemeClr>
          </a:solidFill>
          <a:ln>
            <a:noFill/>
          </a:ln>
        </p:spPr>
        <p:txBody>
          <a:bodyPr anchor="ctr"/>
          <a:lstStyle/>
          <a:p>
            <a:endParaRPr lang="zh-CN" altLang="en-US">
              <a:ea typeface="黑体" panose="02010609060101010101" pitchFamily="2" charset="-122"/>
            </a:endParaRPr>
          </a:p>
        </p:txBody>
      </p:sp>
      <p:sp>
        <p:nvSpPr>
          <p:cNvPr id="12" name="任意多边形 35"/>
          <p:cNvSpPr/>
          <p:nvPr/>
        </p:nvSpPr>
        <p:spPr bwMode="auto">
          <a:xfrm>
            <a:off x="3750266" y="1280266"/>
            <a:ext cx="2347404" cy="4693139"/>
          </a:xfrm>
          <a:custGeom>
            <a:avLst/>
            <a:gdLst>
              <a:gd name="T0" fmla="*/ 2231629 w 2231629"/>
              <a:gd name="T1" fmla="*/ 0 h 4463258"/>
              <a:gd name="T2" fmla="*/ 2231629 w 2231629"/>
              <a:gd name="T3" fmla="*/ 4463258 h 4463258"/>
              <a:gd name="T4" fmla="*/ 0 w 2231629"/>
              <a:gd name="T5" fmla="*/ 2231629 h 4463258"/>
              <a:gd name="T6" fmla="*/ 2231629 w 2231629"/>
              <a:gd name="T7" fmla="*/ 0 h 4463258"/>
            </a:gdLst>
            <a:ahLst/>
            <a:cxnLst>
              <a:cxn ang="0">
                <a:pos x="T0" y="T1"/>
              </a:cxn>
              <a:cxn ang="0">
                <a:pos x="T2" y="T3"/>
              </a:cxn>
              <a:cxn ang="0">
                <a:pos x="T4" y="T5"/>
              </a:cxn>
              <a:cxn ang="0">
                <a:pos x="T6" y="T7"/>
              </a:cxn>
            </a:cxnLst>
            <a:rect l="0" t="0" r="r" b="b"/>
            <a:pathLst>
              <a:path w="2231629" h="4463258">
                <a:moveTo>
                  <a:pt x="2231629" y="0"/>
                </a:moveTo>
                <a:lnTo>
                  <a:pt x="2231629" y="4463258"/>
                </a:lnTo>
                <a:lnTo>
                  <a:pt x="0" y="2231629"/>
                </a:lnTo>
                <a:lnTo>
                  <a:pt x="2231629" y="0"/>
                </a:lnTo>
                <a:close/>
              </a:path>
            </a:pathLst>
          </a:custGeom>
          <a:solidFill>
            <a:schemeClr val="accent1">
              <a:lumMod val="75000"/>
            </a:schemeClr>
          </a:solidFill>
          <a:ln>
            <a:noFill/>
          </a:ln>
        </p:spPr>
        <p:txBody>
          <a:bodyPr anchor="ctr"/>
          <a:lstStyle/>
          <a:p>
            <a:endParaRPr lang="zh-CN" altLang="en-US">
              <a:ea typeface="黑体" panose="02010609060101010101" pitchFamily="2" charset="-122"/>
            </a:endParaRPr>
          </a:p>
        </p:txBody>
      </p:sp>
      <p:sp>
        <p:nvSpPr>
          <p:cNvPr id="13" name="任意多边形 38"/>
          <p:cNvSpPr/>
          <p:nvPr/>
        </p:nvSpPr>
        <p:spPr bwMode="auto">
          <a:xfrm flipH="1">
            <a:off x="6094331" y="1280266"/>
            <a:ext cx="2347404" cy="4693139"/>
          </a:xfrm>
          <a:custGeom>
            <a:avLst/>
            <a:gdLst>
              <a:gd name="T0" fmla="*/ 2231629 w 2231629"/>
              <a:gd name="T1" fmla="*/ 0 h 4463258"/>
              <a:gd name="T2" fmla="*/ 2231629 w 2231629"/>
              <a:gd name="T3" fmla="*/ 4463258 h 4463258"/>
              <a:gd name="T4" fmla="*/ 0 w 2231629"/>
              <a:gd name="T5" fmla="*/ 2231629 h 4463258"/>
              <a:gd name="T6" fmla="*/ 2231629 w 2231629"/>
              <a:gd name="T7" fmla="*/ 0 h 4463258"/>
            </a:gdLst>
            <a:ahLst/>
            <a:cxnLst>
              <a:cxn ang="0">
                <a:pos x="T0" y="T1"/>
              </a:cxn>
              <a:cxn ang="0">
                <a:pos x="T2" y="T3"/>
              </a:cxn>
              <a:cxn ang="0">
                <a:pos x="T4" y="T5"/>
              </a:cxn>
              <a:cxn ang="0">
                <a:pos x="T6" y="T7"/>
              </a:cxn>
            </a:cxnLst>
            <a:rect l="0" t="0" r="r" b="b"/>
            <a:pathLst>
              <a:path w="2231629" h="4463258">
                <a:moveTo>
                  <a:pt x="2231629" y="0"/>
                </a:moveTo>
                <a:lnTo>
                  <a:pt x="2231629" y="4463258"/>
                </a:lnTo>
                <a:lnTo>
                  <a:pt x="0" y="2231629"/>
                </a:lnTo>
                <a:lnTo>
                  <a:pt x="2231629"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ea typeface="黑体" panose="02010609060101010101" pitchFamily="2" charset="-122"/>
            </a:endParaRPr>
          </a:p>
        </p:txBody>
      </p:sp>
      <p:sp>
        <p:nvSpPr>
          <p:cNvPr id="2" name="Title 1"/>
          <p:cNvSpPr>
            <a:spLocks noGrp="1"/>
          </p:cNvSpPr>
          <p:nvPr>
            <p:ph type="title" hasCustomPrompt="1"/>
          </p:nvPr>
        </p:nvSpPr>
        <p:spPr>
          <a:xfrm>
            <a:off x="3797596" y="2828260"/>
            <a:ext cx="4596809" cy="1573619"/>
          </a:xfrm>
        </p:spPr>
        <p:txBody>
          <a:bodyPr>
            <a:noAutofit/>
          </a:bodyPr>
          <a:lstStyle>
            <a:lvl1pPr>
              <a:defRPr sz="8000" b="0">
                <a:solidFill>
                  <a:schemeClr val="bg1"/>
                </a:solidFill>
              </a:defRPr>
            </a:lvl1pPr>
          </a:lstStyle>
          <a:p>
            <a:r>
              <a:rPr lang="zh-CN" altLang="en-US" dirty="0" smtClean="0"/>
              <a:t>编辑标题</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344EB4-81FF-462A-BAEA-245A2091FFF2}"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5D39802-3964-44D1-8FD4-EFE74D5FC50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03582" y="478465"/>
            <a:ext cx="4165200" cy="1600200"/>
          </a:xfrm>
        </p:spPr>
        <p:txBody>
          <a:bodyPr anchor="t">
            <a:normAutofit/>
          </a:bodyPr>
          <a:lstStyle>
            <a:lvl1pPr>
              <a:defRPr sz="3600"/>
            </a:lvl1pPr>
          </a:lstStyle>
          <a:p>
            <a:r>
              <a:rPr lang="zh-CN" altLang="en-US" dirty="0" smtClean="0"/>
              <a:t>单击此处编辑母版标题样式</a:t>
            </a:r>
            <a:endParaRPr lang="zh-CN" altLang="en-US" dirty="0"/>
          </a:p>
        </p:txBody>
      </p:sp>
      <p:sp>
        <p:nvSpPr>
          <p:cNvPr id="3" name="图片占位符 2"/>
          <p:cNvSpPr>
            <a:spLocks noGrp="1"/>
          </p:cNvSpPr>
          <p:nvPr>
            <p:ph type="pic" idx="1"/>
          </p:nvPr>
        </p:nvSpPr>
        <p:spPr>
          <a:xfrm>
            <a:off x="5130195" y="486653"/>
            <a:ext cx="61740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903582" y="2078665"/>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822AE98B-F3AA-427C-9D1D-25CDE6BC514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5DD131-FB7E-4B83-9126-1E6FE58582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07256" y="365125"/>
            <a:ext cx="1146544" cy="5811838"/>
          </a:xfrm>
        </p:spPr>
        <p:txBody>
          <a:bodyPr vert="eaVert" anchor="b"/>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838200" y="365125"/>
            <a:ext cx="9288000" cy="5811838"/>
          </a:xfr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D6344EB4-81FF-462A-BAEA-245A2091FFF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5D39802-3964-44D1-8FD4-EFE74D5FC50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tags" Target="../tags/tag2.xml"/><Relationship Id="rId13" Type="http://schemas.openxmlformats.org/officeDocument/2006/relationships/tags" Target="../tags/tag1.xml"/><Relationship Id="rId12" Type="http://schemas.openxmlformats.org/officeDocument/2006/relationships/image" Target="../media/image3.png"/><Relationship Id="rId11" Type="http://schemas.openxmlformats.org/officeDocument/2006/relationships/image" Target="../media/image2.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32"/>
          <p:cNvGrpSpPr/>
          <p:nvPr/>
        </p:nvGrpSpPr>
        <p:grpSpPr bwMode="auto">
          <a:xfrm>
            <a:off x="0" y="3810000"/>
            <a:ext cx="12192000" cy="3074988"/>
            <a:chOff x="0" y="0"/>
            <a:chExt cx="9144000" cy="3075384"/>
          </a:xfrm>
        </p:grpSpPr>
        <p:pic>
          <p:nvPicPr>
            <p:cNvPr id="8" name="图片 30"/>
            <p:cNvPicPr>
              <a:picLocks noChangeAspect="1" noChangeArrowheads="1"/>
            </p:cNvPicPr>
            <p:nvPr/>
          </p:nvPicPr>
          <p:blipFill>
            <a:blip r:embed="rId11">
              <a:extLst>
                <a:ext uri="{28A0092B-C50C-407E-A947-70E740481C1C}">
                  <a14:useLocalDpi xmlns:a14="http://schemas.microsoft.com/office/drawing/2010/main" val="0"/>
                </a:ext>
              </a:extLst>
            </a:blip>
            <a:srcRect r="1038" b="41161"/>
            <a:stretch>
              <a:fillRect/>
            </a:stretch>
          </p:blipFill>
          <p:spPr bwMode="auto">
            <a:xfrm>
              <a:off x="5964" y="1275254"/>
              <a:ext cx="9138036" cy="1800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矩形 31"/>
            <p:cNvGrpSpPr/>
            <p:nvPr/>
          </p:nvGrpSpPr>
          <p:grpSpPr bwMode="auto">
            <a:xfrm>
              <a:off x="0" y="0"/>
              <a:ext cx="9144000" cy="2194560"/>
              <a:chOff x="0" y="0"/>
              <a:chExt cx="9144000" cy="2194560"/>
            </a:xfrm>
          </p:grpSpPr>
          <p:pic>
            <p:nvPicPr>
              <p:cNvPr id="10" name="矩形 31"/>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9144000" cy="2194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6"/>
              <p:cNvSpPr txBox="1">
                <a:spLocks noChangeArrowheads="1"/>
              </p:cNvSpPr>
              <p:nvPr/>
            </p:nvSpPr>
            <p:spPr bwMode="auto">
              <a:xfrm>
                <a:off x="0" y="0"/>
                <a:ext cx="9144000" cy="2192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幼圆" pitchFamily="49" charset="-122"/>
                  </a:defRPr>
                </a:lvl1pPr>
                <a:lvl2pPr marL="742950" indent="-285750">
                  <a:defRPr>
                    <a:solidFill>
                      <a:schemeClr val="tx1"/>
                    </a:solidFill>
                    <a:latin typeface="Arial" panose="020B0604020202020204" pitchFamily="34" charset="0"/>
                    <a:ea typeface="幼圆" pitchFamily="49" charset="-122"/>
                  </a:defRPr>
                </a:lvl2pPr>
                <a:lvl3pPr marL="1143000" indent="-228600">
                  <a:defRPr>
                    <a:solidFill>
                      <a:schemeClr val="tx1"/>
                    </a:solidFill>
                    <a:latin typeface="Arial" panose="020B0604020202020204" pitchFamily="34" charset="0"/>
                    <a:ea typeface="幼圆" pitchFamily="49" charset="-122"/>
                  </a:defRPr>
                </a:lvl3pPr>
                <a:lvl4pPr marL="1600200" indent="-228600">
                  <a:defRPr>
                    <a:solidFill>
                      <a:schemeClr val="tx1"/>
                    </a:solidFill>
                    <a:latin typeface="Arial" panose="020B0604020202020204" pitchFamily="34" charset="0"/>
                    <a:ea typeface="幼圆" pitchFamily="49" charset="-122"/>
                  </a:defRPr>
                </a:lvl4pPr>
                <a:lvl5pPr marL="2057400" indent="-228600">
                  <a:defRPr>
                    <a:solidFill>
                      <a:schemeClr val="tx1"/>
                    </a:solidFill>
                    <a:latin typeface="Arial" panose="020B0604020202020204" pitchFamily="34" charset="0"/>
                    <a:ea typeface="幼圆" pitchFamily="49"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itchFamily="49"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itchFamily="49"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itchFamily="49"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幼圆" pitchFamily="49" charset="-122"/>
                  </a:defRPr>
                </a:lvl9pPr>
              </a:lstStyle>
              <a:p>
                <a:pPr algn="ctr" eaLnBrk="1" hangingPunct="1"/>
                <a:endParaRPr lang="zh-CN" altLang="en-US" baseline="0">
                  <a:solidFill>
                    <a:srgbClr val="FFFFFF"/>
                  </a:solidFill>
                  <a:latin typeface="Arial" panose="020B0604020202020204" pitchFamily="34" charset="0"/>
                  <a:ea typeface="黑体" panose="02010609060101010101" pitchFamily="2" charset="-122"/>
                </a:endParaRPr>
              </a:p>
            </p:txBody>
          </p:sp>
        </p:grpSp>
      </p:grpSp>
      <p:sp>
        <p:nvSpPr>
          <p:cNvPr id="2" name="Title Placeholder 1"/>
          <p:cNvSpPr>
            <a:spLocks noGrp="1"/>
          </p:cNvSpPr>
          <p:nvPr>
            <p:ph type="title"/>
            <p:custDataLst>
              <p:tags r:id="rId13"/>
            </p:custDataLst>
          </p:nvPr>
        </p:nvSpPr>
        <p:spPr>
          <a:xfrm>
            <a:off x="838200" y="365126"/>
            <a:ext cx="10515600" cy="981186"/>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14"/>
            </p:custDataLst>
          </p:nvPr>
        </p:nvSpPr>
        <p:spPr>
          <a:xfrm>
            <a:off x="838200" y="1446029"/>
            <a:ext cx="10515600" cy="4572000"/>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344EB4-81FF-462A-BAEA-245A2091FFF2}"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D39802-3964-44D1-8FD4-EFE74D5FC50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2800" b="1" kern="1200">
          <a:solidFill>
            <a:schemeClr val="tx1"/>
          </a:solidFill>
          <a:latin typeface="黑体" panose="02010609060101010101" pitchFamily="2" charset="-122"/>
          <a:ea typeface="黑体" panose="02010609060101010101" pitchFamily="2" charset="-122"/>
          <a:cs typeface="+mj-cs"/>
        </a:defRPr>
      </a:lvl1pPr>
    </p:titleStyle>
    <p:bodyStyle>
      <a:lvl1pPr marL="228600" indent="-228600" algn="l" defTabSz="914400" rtl="0" eaLnBrk="1" latinLnBrk="0" hangingPunct="1">
        <a:lnSpc>
          <a:spcPct val="90000"/>
        </a:lnSpc>
        <a:spcBef>
          <a:spcPts val="1000"/>
        </a:spcBef>
        <a:buClr>
          <a:schemeClr val="accent1"/>
        </a:buClr>
        <a:buSzPct val="60000"/>
        <a:buFont typeface="Wingdings" panose="05000000000000000000" pitchFamily="2" charset="2"/>
        <a:buChar char=""/>
        <a:defRPr sz="2400" kern="1200">
          <a:solidFill>
            <a:schemeClr val="tx1"/>
          </a:solidFill>
          <a:latin typeface="黑体" panose="02010609060101010101" pitchFamily="2" charset="-122"/>
          <a:ea typeface="黑体" panose="0201060906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pitchFamily="2" charset="-122"/>
          <a:ea typeface="黑体" panose="0201060906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2" charset="-122"/>
          <a:ea typeface="黑体" panose="0201060906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2" charset="-122"/>
          <a:ea typeface="黑体" panose="0201060906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pitchFamily="2" charset="-122"/>
          <a:ea typeface="黑体" panose="0201060906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p:cNvPicPr>
            <a:picLocks noChangeAspect="1"/>
          </p:cNvPicPr>
          <p:nvPr/>
        </p:nvPicPr>
        <p:blipFill>
          <a:blip r:embed="rId1"/>
          <a:stretch>
            <a:fillRect/>
          </a:stretch>
        </p:blipFill>
        <p:spPr>
          <a:xfrm>
            <a:off x="-17145" y="53340"/>
            <a:ext cx="6894830" cy="6894830"/>
          </a:xfrm>
          <a:prstGeom prst="rect">
            <a:avLst/>
          </a:prstGeom>
        </p:spPr>
      </p:pic>
      <p:pic>
        <p:nvPicPr>
          <p:cNvPr id="5" name="图片 4"/>
          <p:cNvPicPr>
            <a:picLocks noChangeAspect="1"/>
          </p:cNvPicPr>
          <p:nvPr/>
        </p:nvPicPr>
        <p:blipFill>
          <a:blip r:embed="rId1"/>
          <a:stretch>
            <a:fillRect/>
          </a:stretch>
        </p:blipFill>
        <p:spPr>
          <a:xfrm>
            <a:off x="6877685" y="53340"/>
            <a:ext cx="6894830" cy="6894830"/>
          </a:xfrm>
          <a:prstGeom prst="rect">
            <a:avLst/>
          </a:prstGeom>
        </p:spPr>
      </p:pic>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归纳总结</a:t>
            </a:r>
            <a:endParaRPr lang="zh-CN" altLang="en-US"/>
          </a:p>
        </p:txBody>
      </p:sp>
      <p:sp>
        <p:nvSpPr>
          <p:cNvPr id="3" name="内容占位符 2"/>
          <p:cNvSpPr>
            <a:spLocks noGrp="1"/>
          </p:cNvSpPr>
          <p:nvPr>
            <p:ph idx="1"/>
          </p:nvPr>
        </p:nvSpPr>
        <p:spPr/>
        <p:txBody>
          <a:bodyPr/>
          <a:p>
            <a:r>
              <a:rPr lang="zh-CN" altLang="en-US"/>
              <a:t>（1）文化,指人类所创造的财富的总和,也是指在一定物质财富基础上的精神财富。</a:t>
            </a:r>
            <a:endParaRPr lang="zh-CN" altLang="en-US"/>
          </a:p>
          <a:p>
            <a:r>
              <a:rPr lang="zh-CN" altLang="en-US"/>
              <a:t>（2）在我们这个美丽的星球上，人类社会经过漫长岁月的繁衍，发展到今天，形成了两百多个国家和地区，民族的数量则有两千多个。各个国家、各个民族的人们生活在不同的自然环境中,适应各自所处的生存条件,创造出不同的生活方式,形成不同的语言、习俗,体验着不同的民族情感,有着不同的宗教信仰。这些千姿百态的物质财富和精神财富,都是                    人类智慧的结晶。每个国家、每个民族都为世界文化的宝库作出了自己独特的贡献。</a:t>
            </a:r>
            <a:endParaRPr lang="zh-CN" altLang="en-US"/>
          </a:p>
          <a:p>
            <a:r>
              <a:rPr lang="zh-CN" altLang="en-US"/>
              <a:t>（3）不同国家、不同民族所创造的文化尽管特色各异,彼此又是息息相通的，我们有着彼此相通的心灵和情感。在不同的文化中,必然存在着相同的合理内核——真诚、善良、友爱、和平等人类的共同价值。</a:t>
            </a:r>
            <a:endParaRPr lang="zh-CN" altLang="en-US"/>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a:sym typeface="黑体" panose="02010609060101010101" pitchFamily="2" charset="-122"/>
              </a:rPr>
              <a:t>知识结构</a:t>
            </a:r>
            <a:br>
              <a:rPr lang="zh-CN" altLang="en-US">
                <a:sym typeface="+mn-ea"/>
              </a:rPr>
            </a:br>
            <a:endParaRPr lang="zh-CN" altLang="en-US"/>
          </a:p>
        </p:txBody>
      </p:sp>
      <p:pic>
        <p:nvPicPr>
          <p:cNvPr id="4" name="内容占位符 3"/>
          <p:cNvPicPr>
            <a:picLocks noChangeAspect="1"/>
          </p:cNvPicPr>
          <p:nvPr>
            <p:ph idx="1"/>
          </p:nvPr>
        </p:nvPicPr>
        <p:blipFill>
          <a:blip r:embed="rId1"/>
          <a:stretch>
            <a:fillRect/>
          </a:stretch>
        </p:blipFill>
        <p:spPr>
          <a:xfrm>
            <a:off x="2580640" y="2526665"/>
            <a:ext cx="7029450" cy="2409825"/>
          </a:xfrm>
          <a:prstGeom prst="rect">
            <a:avLst/>
          </a:prstGeom>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dirty="0" smtClean="0">
                <a:sym typeface="宋体" panose="02010600030101010101" pitchFamily="2" charset="-122"/>
              </a:rPr>
              <a:t>典例精析</a:t>
            </a:r>
            <a:br>
              <a:rPr lang="zh-CN" altLang="zh-CN" dirty="0" smtClean="0">
                <a:sym typeface="宋体" panose="02010600030101010101" pitchFamily="2" charset="-122"/>
              </a:rPr>
            </a:br>
            <a:endParaRPr lang="zh-CN" altLang="en-US"/>
          </a:p>
        </p:txBody>
      </p:sp>
      <p:sp>
        <p:nvSpPr>
          <p:cNvPr id="3" name="内容占位符 2"/>
          <p:cNvSpPr>
            <a:spLocks noGrp="1"/>
          </p:cNvSpPr>
          <p:nvPr>
            <p:ph idx="1"/>
          </p:nvPr>
        </p:nvSpPr>
        <p:spPr/>
        <p:txBody>
          <a:bodyPr/>
          <a:p>
            <a:r>
              <a:rPr lang="zh-CN" altLang="en-US"/>
              <a:t>例</a:t>
            </a:r>
            <a:r>
              <a:rPr lang="en-US" altLang="zh-CN"/>
              <a:t>1</a:t>
            </a:r>
            <a:r>
              <a:rPr lang="zh-CN" altLang="en-US"/>
              <a:t>、有一个意大利留学生看见她的中国同学穿得很漂亮，连连称赞，可是中国同学回答说：“哪里，哪里，随便穿穿！”这让意大利同学很困惑，衣服明明很漂亮啊！这一事例说明（　　）</a:t>
            </a:r>
            <a:endParaRPr lang="zh-CN" altLang="en-US"/>
          </a:p>
          <a:p>
            <a:r>
              <a:rPr lang="zh-CN" altLang="en-US"/>
              <a:t>A.中国同学很虚伪</a:t>
            </a:r>
            <a:endParaRPr lang="zh-CN" altLang="en-US"/>
          </a:p>
          <a:p>
            <a:r>
              <a:rPr lang="zh-CN" altLang="en-US"/>
              <a:t>B.意大利同学没有审美观</a:t>
            </a:r>
            <a:endParaRPr lang="zh-CN" altLang="en-US"/>
          </a:p>
          <a:p>
            <a:r>
              <a:rPr lang="zh-CN" altLang="en-US"/>
              <a:t>C.中国同学没听懂意大利同学的话</a:t>
            </a:r>
            <a:endParaRPr lang="zh-CN" altLang="en-US"/>
          </a:p>
          <a:p>
            <a:r>
              <a:rPr lang="zh-CN" altLang="en-US"/>
              <a:t>D.生活在不同文化背景中的人，会有不同的待人处世的方式</a:t>
            </a:r>
            <a:endParaRPr lang="zh-CN" altLang="en-US"/>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答案解析</a:t>
            </a:r>
            <a:endParaRPr lang="zh-CN" altLang="en-US"/>
          </a:p>
        </p:txBody>
      </p:sp>
      <p:sp>
        <p:nvSpPr>
          <p:cNvPr id="3" name="内容占位符 2"/>
          <p:cNvSpPr>
            <a:spLocks noGrp="1"/>
          </p:cNvSpPr>
          <p:nvPr>
            <p:ph idx="1"/>
          </p:nvPr>
        </p:nvSpPr>
        <p:spPr/>
        <p:txBody>
          <a:bodyPr/>
          <a:p>
            <a:r>
              <a:rPr lang="zh-CN" altLang="en-US"/>
              <a:t>【解析】由于各个国家和民族文化背景的不同，导致他们的生活习惯和行为方式也不一样。意大利同学的困惑是可以理解的，我们面对这种现象应有一个正确的认识，并寻找适当的机会和场合与这位外国同学交流和沟通，以便达成共识。</a:t>
            </a:r>
            <a:endParaRPr lang="zh-CN" altLang="en-US"/>
          </a:p>
          <a:p>
            <a:r>
              <a:rPr lang="zh-CN" altLang="en-US"/>
              <a:t>答案：B</a:t>
            </a:r>
            <a:endParaRPr lang="zh-CN" altLang="en-US"/>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a:t>例</a:t>
            </a:r>
            <a:r>
              <a:rPr lang="en-US" altLang="zh-CN"/>
              <a:t>2</a:t>
            </a:r>
            <a:r>
              <a:rPr lang="zh-CN" altLang="en-US"/>
              <a:t>、对于老鼠,汉语中有“贼眉鼠眼”“鼠目寸光”等成语,用以形容鬼鬼祟祟和目光短浅;在英语中,老鼠可指女人、怕羞的人,就没有贬义的意思了。特别是在迪斯尼先生创造了米老鼠这个动画形象后,老鼠的形象更是大放异彩,老鼠成为千家万户所喜爱的动物,尤其在儿童心目中,更是智慧、善良的象征。中外语言文化的差异说明(　　)</a:t>
            </a:r>
            <a:endParaRPr lang="zh-CN" altLang="en-US"/>
          </a:p>
          <a:p>
            <a:r>
              <a:rPr lang="zh-CN" altLang="en-US"/>
              <a:t>①语言是一种文化,存在差异　②不同的语言代表不同的文化,相同的语言代表相同的文化　③汉语比英语更优秀、更先进　④不同的语言都有存在的理由</a:t>
            </a:r>
            <a:endParaRPr lang="zh-CN" altLang="en-US"/>
          </a:p>
          <a:p>
            <a:r>
              <a:rPr lang="zh-CN" altLang="en-US"/>
              <a:t>A.①④	   B.②③   	C.②④   	D.①③</a:t>
            </a:r>
            <a:endParaRPr lang="zh-CN" altLang="en-US"/>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答案解析</a:t>
            </a:r>
            <a:endParaRPr lang="zh-CN" altLang="en-US"/>
          </a:p>
        </p:txBody>
      </p:sp>
      <p:sp>
        <p:nvSpPr>
          <p:cNvPr id="3" name="内容占位符 2"/>
          <p:cNvSpPr>
            <a:spLocks noGrp="1"/>
          </p:cNvSpPr>
          <p:nvPr>
            <p:ph idx="1"/>
          </p:nvPr>
        </p:nvSpPr>
        <p:spPr/>
        <p:txBody>
          <a:bodyPr/>
          <a:p>
            <a:r>
              <a:rPr lang="zh-CN" altLang="en-US"/>
              <a:t>【解析】语言是一种文化,语言存在差别,不分优劣；文化存在差异,各有千秋,每一种文化都有其自由生存发展的权利,不同民族的文化都蕴涵着人类文明的成果,①④是正确的。②错误，相同的语言不一定代表相同的文化。</a:t>
            </a:r>
            <a:endParaRPr lang="zh-CN" altLang="en-US"/>
          </a:p>
          <a:p>
            <a:r>
              <a:rPr lang="zh-CN" altLang="en-US"/>
              <a:t>答案：A</a:t>
            </a:r>
            <a:endParaRPr lang="zh-CN" altLang="en-US"/>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课后训练</a:t>
            </a:r>
            <a:endParaRPr lang="zh-CN" altLang="en-US"/>
          </a:p>
        </p:txBody>
      </p:sp>
      <p:sp>
        <p:nvSpPr>
          <p:cNvPr id="3" name="内容占位符 2"/>
          <p:cNvSpPr>
            <a:spLocks noGrp="1"/>
          </p:cNvSpPr>
          <p:nvPr>
            <p:ph idx="1"/>
          </p:nvPr>
        </p:nvSpPr>
        <p:spPr/>
        <p:txBody>
          <a:bodyPr/>
          <a:p>
            <a:r>
              <a:rPr lang="en-US" altLang="zh-CN"/>
              <a:t>1</a:t>
            </a:r>
            <a:r>
              <a:rPr lang="zh-CN" altLang="en-US"/>
              <a:t>、各民族文化异彩纷呈,体现出(　　)</a:t>
            </a:r>
            <a:endParaRPr lang="zh-CN" altLang="en-US"/>
          </a:p>
          <a:p>
            <a:r>
              <a:rPr lang="zh-CN" altLang="en-US"/>
              <a:t>A.文化的丰富性、多样性</a:t>
            </a:r>
            <a:endParaRPr lang="zh-CN" altLang="en-US"/>
          </a:p>
          <a:p>
            <a:r>
              <a:rPr lang="zh-CN" altLang="en-US"/>
              <a:t>B.各民族自主创新独立发展</a:t>
            </a:r>
            <a:endParaRPr lang="zh-CN" altLang="en-US"/>
          </a:p>
          <a:p>
            <a:r>
              <a:rPr lang="zh-CN" altLang="en-US"/>
              <a:t>C.文化的融合性、统一性</a:t>
            </a:r>
            <a:endParaRPr lang="zh-CN" altLang="en-US"/>
          </a:p>
          <a:p>
            <a:r>
              <a:rPr lang="zh-CN" altLang="en-US"/>
              <a:t>D.民族交往中礼仪的多样性</a:t>
            </a:r>
            <a:endParaRPr lang="zh-CN" altLang="en-US"/>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2</a:t>
            </a:r>
            <a:r>
              <a:rPr lang="zh-CN" altLang="en-US"/>
              <a:t>、世界上有多少个国家和民族，就会有多少种独特的文化习俗。文化的多样性和丰富性，通过各具特色的文化习俗表现出来。下列能代表不同文化的有（     ）</a:t>
            </a:r>
            <a:endParaRPr lang="zh-CN" altLang="en-US"/>
          </a:p>
          <a:p>
            <a:r>
              <a:rPr lang="zh-CN" altLang="en-US"/>
              <a:t>①节日 ②文化代表人物 ③语言文化 ④待人处世的方式 ⑤饮食习惯</a:t>
            </a:r>
            <a:endParaRPr lang="zh-CN" altLang="en-US"/>
          </a:p>
          <a:p>
            <a:r>
              <a:rPr lang="zh-CN" altLang="en-US"/>
              <a:t>A.①②③④⑤            B.①②⑤          C.②③④     D.②③⑤</a:t>
            </a:r>
            <a:endParaRPr lang="zh-CN" altLang="en-US"/>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solidFill>
                  <a:srgbClr val="0070C0"/>
                </a:solidFill>
              </a:rPr>
              <a:t>3</a:t>
            </a:r>
            <a:r>
              <a:rPr lang="zh-CN" altLang="en-US">
                <a:solidFill>
                  <a:srgbClr val="0070C0"/>
                </a:solidFill>
              </a:rPr>
              <a:t>、“一方水土养一方人”，对这句话理解正确的是（     ）</a:t>
            </a:r>
            <a:endParaRPr lang="zh-CN" altLang="en-US">
              <a:solidFill>
                <a:srgbClr val="0070C0"/>
              </a:solidFill>
            </a:endParaRPr>
          </a:p>
          <a:p>
            <a:r>
              <a:rPr lang="zh-CN" altLang="en-US">
                <a:solidFill>
                  <a:srgbClr val="0070C0"/>
                </a:solidFill>
              </a:rPr>
              <a:t>A.水土是人类赖以生存的物质基础</a:t>
            </a:r>
            <a:endParaRPr lang="zh-CN" altLang="en-US">
              <a:solidFill>
                <a:srgbClr val="0070C0"/>
              </a:solidFill>
            </a:endParaRPr>
          </a:p>
          <a:p>
            <a:r>
              <a:rPr lang="zh-CN" altLang="en-US">
                <a:solidFill>
                  <a:srgbClr val="0070C0"/>
                </a:solidFill>
              </a:rPr>
              <a:t>B.各地人们生活的水平是有差异的</a:t>
            </a:r>
            <a:endParaRPr lang="zh-CN" altLang="en-US">
              <a:solidFill>
                <a:srgbClr val="0070C0"/>
              </a:solidFill>
            </a:endParaRPr>
          </a:p>
          <a:p>
            <a:r>
              <a:rPr lang="zh-CN" altLang="en-US">
                <a:solidFill>
                  <a:srgbClr val="0070C0"/>
                </a:solidFill>
              </a:rPr>
              <a:t>C.生活水平的提高有赖于良好的环境</a:t>
            </a:r>
            <a:endParaRPr lang="zh-CN" altLang="en-US">
              <a:solidFill>
                <a:srgbClr val="0070C0"/>
              </a:solidFill>
            </a:endParaRPr>
          </a:p>
          <a:p>
            <a:r>
              <a:rPr lang="zh-CN" altLang="en-US">
                <a:solidFill>
                  <a:srgbClr val="0070C0"/>
                </a:solidFill>
              </a:rPr>
              <a:t>D.不同的国家和民族的人们有不同的文化特色</a:t>
            </a:r>
            <a:endParaRPr lang="zh-CN" altLang="en-US">
              <a:solidFill>
                <a:srgbClr val="0070C0"/>
              </a:solidFill>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4</a:t>
            </a:r>
            <a:r>
              <a:rPr lang="zh-CN" altLang="en-US"/>
              <a:t>、</a:t>
            </a:r>
            <a:r>
              <a:rPr lang="zh-CN" altLang="en-US" dirty="0">
                <a:latin typeface="Calibri" panose="020F0502020204030204" charset="0"/>
                <a:sym typeface="+mn-ea"/>
              </a:rPr>
              <a:t>不同文化的接触是人类进步的路标</a:t>
            </a:r>
            <a:r>
              <a:rPr lang="en-US" altLang="zh-CN" dirty="0">
                <a:latin typeface="Calibri" panose="020F0502020204030204" charset="0"/>
                <a:sym typeface="+mn-ea"/>
              </a:rPr>
              <a:t>,</a:t>
            </a:r>
            <a:r>
              <a:rPr lang="zh-CN" altLang="en-US" dirty="0">
                <a:latin typeface="Calibri" panose="020F0502020204030204" charset="0"/>
                <a:sym typeface="+mn-ea"/>
              </a:rPr>
              <a:t>在人类历史的长河中</a:t>
            </a:r>
            <a:r>
              <a:rPr lang="en-US" altLang="zh-CN" dirty="0">
                <a:latin typeface="Calibri" panose="020F0502020204030204" charset="0"/>
                <a:sym typeface="+mn-ea"/>
              </a:rPr>
              <a:t>,</a:t>
            </a:r>
            <a:r>
              <a:rPr lang="zh-CN" altLang="en-US" dirty="0">
                <a:latin typeface="Calibri" panose="020F0502020204030204" charset="0"/>
                <a:sym typeface="+mn-ea"/>
              </a:rPr>
              <a:t>因不同文化的交流与融合而带来文化繁荣和社会发展的事例不胜枚举。中国历史上著名的“丝绸之路”</a:t>
            </a:r>
            <a:r>
              <a:rPr lang="en-US" altLang="zh-CN" dirty="0">
                <a:latin typeface="Calibri" panose="020F0502020204030204" charset="0"/>
                <a:sym typeface="+mn-ea"/>
              </a:rPr>
              <a:t>,</a:t>
            </a:r>
            <a:r>
              <a:rPr lang="zh-CN" altLang="en-US" dirty="0">
                <a:latin typeface="Calibri" panose="020F0502020204030204" charset="0"/>
                <a:sym typeface="+mn-ea"/>
              </a:rPr>
              <a:t>是东西方文化交流的楷模。进入</a:t>
            </a:r>
            <a:r>
              <a:rPr lang="en-US" altLang="zh-CN" dirty="0">
                <a:latin typeface="Calibri" panose="020F0502020204030204" charset="0"/>
                <a:sym typeface="+mn-ea"/>
              </a:rPr>
              <a:t>21</a:t>
            </a:r>
            <a:r>
              <a:rPr lang="zh-CN" altLang="en-US" dirty="0">
                <a:latin typeface="Calibri" panose="020F0502020204030204" charset="0"/>
                <a:sym typeface="+mn-ea"/>
              </a:rPr>
              <a:t>世纪以来</a:t>
            </a:r>
            <a:r>
              <a:rPr lang="en-US" altLang="zh-CN" dirty="0">
                <a:latin typeface="Calibri" panose="020F0502020204030204" charset="0"/>
                <a:sym typeface="+mn-ea"/>
              </a:rPr>
              <a:t>,</a:t>
            </a:r>
            <a:r>
              <a:rPr lang="zh-CN" altLang="en-US" dirty="0">
                <a:latin typeface="Calibri" panose="020F0502020204030204" charset="0"/>
                <a:sym typeface="+mn-ea"/>
              </a:rPr>
              <a:t>我国举办了中法文化年、中日文化年、中俄文化年</a:t>
            </a:r>
            <a:r>
              <a:rPr lang="en-US" altLang="zh-CN" dirty="0">
                <a:latin typeface="Calibri" panose="020F0502020204030204" charset="0"/>
                <a:sym typeface="+mn-ea"/>
              </a:rPr>
              <a:t>……</a:t>
            </a:r>
            <a:endParaRPr lang="zh-CN" altLang="en-US" dirty="0">
              <a:latin typeface="Calibri" panose="020F0502020204030204" charset="0"/>
            </a:endParaRPr>
          </a:p>
          <a:p>
            <a:r>
              <a:rPr lang="zh-CN" altLang="en-US" dirty="0">
                <a:latin typeface="Calibri" panose="020F0502020204030204" charset="0"/>
                <a:sym typeface="+mn-ea"/>
              </a:rPr>
              <a:t>在中外文化交流的过程中</a:t>
            </a:r>
            <a:r>
              <a:rPr lang="en-US" altLang="zh-CN" dirty="0">
                <a:latin typeface="Calibri" panose="020F0502020204030204" charset="0"/>
                <a:sym typeface="+mn-ea"/>
              </a:rPr>
              <a:t>,</a:t>
            </a:r>
            <a:r>
              <a:rPr lang="zh-CN" altLang="en-US" dirty="0">
                <a:latin typeface="Calibri" panose="020F0502020204030204" charset="0"/>
                <a:sym typeface="+mn-ea"/>
              </a:rPr>
              <a:t>我们应怎样正确对待不同国家和地区的文化</a:t>
            </a:r>
            <a:r>
              <a:rPr lang="en-US" altLang="zh-CN" dirty="0">
                <a:latin typeface="Calibri" panose="020F0502020204030204" charset="0"/>
                <a:sym typeface="+mn-ea"/>
              </a:rPr>
              <a:t>?</a:t>
            </a:r>
            <a:endParaRPr lang="zh-CN" altLang="en-US" dirty="0">
              <a:latin typeface="Calibri" panose="020F0502020204030204" charset="0"/>
            </a:endParaRPr>
          </a:p>
          <a:p>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custDataLst>
              <p:tags r:id="rId1"/>
            </p:custDataLst>
          </p:nvPr>
        </p:nvSpPr>
        <p:spPr/>
        <p:txBody>
          <a:bodyPr/>
          <a:p>
            <a:r>
              <a:rPr lang="zh-CN" altLang="en-US" smtClean="0">
                <a:latin typeface="+mj-lt"/>
                <a:ea typeface="+mj-ea"/>
                <a:sym typeface="+mn-ea"/>
              </a:rPr>
              <a:t>第四单元 让人生有意义</a:t>
            </a:r>
            <a:br>
              <a:rPr lang="zh-CN" altLang="en-US" smtClean="0">
                <a:latin typeface="+mj-lt"/>
                <a:ea typeface="+mj-ea"/>
                <a:sym typeface="+mn-ea"/>
              </a:rPr>
            </a:br>
            <a:r>
              <a:rPr lang="zh-CN" altLang="en-US" smtClean="0">
                <a:latin typeface="+mj-lt"/>
                <a:ea typeface="+mj-ea"/>
                <a:sym typeface="+mn-ea"/>
              </a:rPr>
              <a:t>4.2 胸怀世界</a:t>
            </a:r>
            <a:endParaRPr lang="zh-CN" altLang="en-US" smtClean="0">
              <a:latin typeface="+mj-lt"/>
              <a:ea typeface="+mj-ea"/>
              <a:sym typeface="+mn-ea"/>
            </a:endParaRPr>
          </a:p>
        </p:txBody>
      </p:sp>
      <p:sp>
        <p:nvSpPr>
          <p:cNvPr id="5" name="副标题 4"/>
          <p:cNvSpPr>
            <a:spLocks noGrp="1"/>
          </p:cNvSpPr>
          <p:nvPr>
            <p:ph type="subTitle" idx="1"/>
            <p:custDataLst>
              <p:tags r:id="rId2"/>
            </p:custDataLst>
          </p:nvPr>
        </p:nvSpPr>
        <p:spPr/>
        <p:txBody>
          <a:bodyPr>
            <a:noAutofit/>
          </a:bodyPr>
          <a:p>
            <a:r>
              <a:rPr lang="zh-CN" altLang="en-US" sz="4400" smtClean="0">
                <a:solidFill>
                  <a:srgbClr val="FF0000"/>
                </a:solidFill>
                <a:latin typeface="+mn-lt"/>
                <a:ea typeface="+mn-ea"/>
              </a:rPr>
              <a:t>第一课时多元文化，人类财富</a:t>
            </a:r>
            <a:endParaRPr lang="zh-CN" altLang="en-US" sz="4400" smtClean="0">
              <a:solidFill>
                <a:srgbClr val="FF0000"/>
              </a:solidFill>
              <a:latin typeface="+mn-lt"/>
              <a:ea typeface="+mn-ea"/>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参考答案</a:t>
            </a:r>
            <a:endParaRPr lang="zh-CN" altLang="en-US"/>
          </a:p>
        </p:txBody>
      </p:sp>
      <p:sp>
        <p:nvSpPr>
          <p:cNvPr id="3" name="内容占位符 2"/>
          <p:cNvSpPr>
            <a:spLocks noGrp="1"/>
          </p:cNvSpPr>
          <p:nvPr>
            <p:ph idx="1"/>
          </p:nvPr>
        </p:nvSpPr>
        <p:spPr/>
        <p:txBody>
          <a:bodyPr/>
          <a:p>
            <a:r>
              <a:rPr lang="en-US" altLang="zh-CN">
                <a:solidFill>
                  <a:srgbClr val="FF0000"/>
                </a:solidFill>
              </a:rPr>
              <a:t>1.A2.B3.D</a:t>
            </a:r>
            <a:endParaRPr lang="en-US" altLang="zh-CN">
              <a:solidFill>
                <a:srgbClr val="FF0000"/>
              </a:solidFill>
            </a:endParaRPr>
          </a:p>
          <a:p>
            <a:r>
              <a:rPr lang="en-US" altLang="zh-CN">
                <a:solidFill>
                  <a:srgbClr val="FF0000"/>
                </a:solidFill>
              </a:rPr>
              <a:t>4.</a:t>
            </a:r>
            <a:r>
              <a:rPr lang="zh-CN" altLang="en-US">
                <a:solidFill>
                  <a:srgbClr val="FF0000"/>
                </a:solidFill>
              </a:rPr>
              <a:t>（</a:t>
            </a:r>
            <a:r>
              <a:rPr lang="en-US" altLang="zh-CN">
                <a:solidFill>
                  <a:srgbClr val="FF0000"/>
                </a:solidFill>
              </a:rPr>
              <a:t>1</a:t>
            </a:r>
            <a:r>
              <a:rPr lang="zh-CN" altLang="en-US">
                <a:solidFill>
                  <a:srgbClr val="FF0000"/>
                </a:solidFill>
              </a:rPr>
              <a:t>）</a:t>
            </a:r>
            <a:r>
              <a:rPr lang="zh-CN" altLang="en-US" b="1" dirty="0">
                <a:solidFill>
                  <a:srgbClr val="FF0000"/>
                </a:solidFill>
                <a:latin typeface="Calibri" panose="020F0502020204030204" charset="0"/>
                <a:sym typeface="+mn-ea"/>
              </a:rPr>
              <a:t>不同的文明之间平等尊重</a:t>
            </a:r>
            <a:r>
              <a:rPr lang="en-US" altLang="zh-CN" b="1" dirty="0">
                <a:solidFill>
                  <a:srgbClr val="FF0000"/>
                </a:solidFill>
                <a:latin typeface="Calibri" panose="020F0502020204030204" charset="0"/>
                <a:sym typeface="+mn-ea"/>
              </a:rPr>
              <a:t>,</a:t>
            </a:r>
            <a:r>
              <a:rPr lang="zh-CN" altLang="en-US" b="1" dirty="0">
                <a:solidFill>
                  <a:srgbClr val="FF0000"/>
                </a:solidFill>
                <a:latin typeface="Calibri" panose="020F0502020204030204" charset="0"/>
                <a:sym typeface="+mn-ea"/>
              </a:rPr>
              <a:t>对话交流</a:t>
            </a:r>
            <a:r>
              <a:rPr lang="en-US" altLang="zh-CN" b="1" dirty="0">
                <a:solidFill>
                  <a:srgbClr val="FF0000"/>
                </a:solidFill>
                <a:latin typeface="Calibri" panose="020F0502020204030204" charset="0"/>
                <a:sym typeface="+mn-ea"/>
              </a:rPr>
              <a:t>,</a:t>
            </a:r>
            <a:r>
              <a:rPr lang="zh-CN" altLang="en-US" b="1" dirty="0">
                <a:solidFill>
                  <a:srgbClr val="FF0000"/>
                </a:solidFill>
                <a:latin typeface="Calibri" panose="020F0502020204030204" charset="0"/>
                <a:sym typeface="+mn-ea"/>
              </a:rPr>
              <a:t>相互包容</a:t>
            </a:r>
            <a:r>
              <a:rPr lang="en-US" altLang="zh-CN" b="1" dirty="0">
                <a:solidFill>
                  <a:srgbClr val="FF0000"/>
                </a:solidFill>
                <a:latin typeface="Calibri" panose="020F0502020204030204" charset="0"/>
                <a:sym typeface="+mn-ea"/>
              </a:rPr>
              <a:t>,</a:t>
            </a:r>
            <a:r>
              <a:rPr lang="zh-CN" altLang="en-US" b="1" dirty="0">
                <a:solidFill>
                  <a:srgbClr val="FF0000"/>
                </a:solidFill>
                <a:latin typeface="Calibri" panose="020F0502020204030204" charset="0"/>
                <a:sym typeface="+mn-ea"/>
              </a:rPr>
              <a:t>相互学习</a:t>
            </a:r>
            <a:r>
              <a:rPr lang="en-US" altLang="zh-CN" b="1" dirty="0">
                <a:solidFill>
                  <a:srgbClr val="FF0000"/>
                </a:solidFill>
                <a:latin typeface="Calibri" panose="020F0502020204030204" charset="0"/>
                <a:sym typeface="+mn-ea"/>
              </a:rPr>
              <a:t>,</a:t>
            </a:r>
            <a:r>
              <a:rPr lang="zh-CN" altLang="en-US" b="1" dirty="0">
                <a:solidFill>
                  <a:srgbClr val="FF0000"/>
                </a:solidFill>
                <a:latin typeface="Calibri" panose="020F0502020204030204" charset="0"/>
                <a:sym typeface="+mn-ea"/>
              </a:rPr>
              <a:t>就能实现和谐相处</a:t>
            </a:r>
            <a:r>
              <a:rPr lang="en-US" altLang="zh-CN" b="1" dirty="0">
                <a:solidFill>
                  <a:srgbClr val="FF0000"/>
                </a:solidFill>
                <a:latin typeface="Calibri" panose="020F0502020204030204" charset="0"/>
                <a:sym typeface="+mn-ea"/>
              </a:rPr>
              <a:t>,</a:t>
            </a:r>
            <a:r>
              <a:rPr lang="zh-CN" altLang="en-US" b="1" dirty="0">
                <a:solidFill>
                  <a:srgbClr val="FF0000"/>
                </a:solidFill>
                <a:latin typeface="Calibri" panose="020F0502020204030204" charset="0"/>
                <a:sym typeface="+mn-ea"/>
              </a:rPr>
              <a:t>带来共同的繁荣。</a:t>
            </a:r>
            <a:endParaRPr lang="zh-CN" altLang="en-US" b="1" dirty="0">
              <a:solidFill>
                <a:srgbClr val="FF0000"/>
              </a:solidFill>
              <a:latin typeface="Calibri" panose="020F0502020204030204" charset="0"/>
              <a:sym typeface="+mn-ea"/>
            </a:endParaRPr>
          </a:p>
          <a:p>
            <a:r>
              <a:rPr lang="zh-CN" altLang="en-US" b="1" dirty="0">
                <a:solidFill>
                  <a:srgbClr val="FF0000"/>
                </a:solidFill>
                <a:latin typeface="Calibri" panose="020F0502020204030204" charset="0"/>
                <a:sym typeface="+mn-ea"/>
              </a:rPr>
              <a:t>（</a:t>
            </a:r>
            <a:r>
              <a:rPr lang="en-US" altLang="zh-CN" b="1" dirty="0">
                <a:solidFill>
                  <a:srgbClr val="FF0000"/>
                </a:solidFill>
                <a:latin typeface="Calibri" panose="020F0502020204030204" charset="0"/>
                <a:sym typeface="+mn-ea"/>
              </a:rPr>
              <a:t>2</a:t>
            </a:r>
            <a:r>
              <a:rPr lang="zh-CN" altLang="en-US" b="1" dirty="0">
                <a:solidFill>
                  <a:srgbClr val="FF0000"/>
                </a:solidFill>
                <a:latin typeface="Calibri" panose="020F0502020204030204" charset="0"/>
                <a:sym typeface="+mn-ea"/>
              </a:rPr>
              <a:t>）面对不同国家、不同种族、不同文化背景的人们</a:t>
            </a:r>
            <a:r>
              <a:rPr lang="en-US" altLang="zh-CN" b="1" dirty="0">
                <a:solidFill>
                  <a:srgbClr val="FF0000"/>
                </a:solidFill>
                <a:latin typeface="Calibri" panose="020F0502020204030204" charset="0"/>
                <a:sym typeface="+mn-ea"/>
              </a:rPr>
              <a:t>,</a:t>
            </a:r>
            <a:r>
              <a:rPr lang="zh-CN" altLang="en-US" b="1" dirty="0">
                <a:solidFill>
                  <a:srgbClr val="FF0000"/>
                </a:solidFill>
                <a:latin typeface="Calibri" panose="020F0502020204030204" charset="0"/>
                <a:sym typeface="+mn-ea"/>
              </a:rPr>
              <a:t>要学会尊重别人的信仰和习俗</a:t>
            </a:r>
            <a:r>
              <a:rPr lang="en-US" altLang="zh-CN" b="1" dirty="0">
                <a:solidFill>
                  <a:srgbClr val="FF0000"/>
                </a:solidFill>
                <a:latin typeface="Calibri" panose="020F0502020204030204" charset="0"/>
                <a:sym typeface="+mn-ea"/>
              </a:rPr>
              <a:t>,</a:t>
            </a:r>
            <a:r>
              <a:rPr lang="zh-CN" altLang="en-US" b="1" dirty="0">
                <a:solidFill>
                  <a:srgbClr val="FF0000"/>
                </a:solidFill>
                <a:latin typeface="Calibri" panose="020F0502020204030204" charset="0"/>
                <a:sym typeface="+mn-ea"/>
              </a:rPr>
              <a:t>包容别人与我们的差异</a:t>
            </a:r>
            <a:r>
              <a:rPr lang="en-US" altLang="zh-CN" b="1" dirty="0">
                <a:solidFill>
                  <a:srgbClr val="FF0000"/>
                </a:solidFill>
                <a:latin typeface="Calibri" panose="020F0502020204030204" charset="0"/>
                <a:sym typeface="+mn-ea"/>
              </a:rPr>
              <a:t>,</a:t>
            </a:r>
            <a:r>
              <a:rPr lang="zh-CN" altLang="en-US" b="1" dirty="0">
                <a:solidFill>
                  <a:srgbClr val="FF0000"/>
                </a:solidFill>
                <a:latin typeface="Calibri" panose="020F0502020204030204" charset="0"/>
                <a:sym typeface="+mn-ea"/>
              </a:rPr>
              <a:t>欣赏别人的特点和长处</a:t>
            </a:r>
            <a:r>
              <a:rPr lang="en-US" altLang="zh-CN" b="1" dirty="0">
                <a:solidFill>
                  <a:srgbClr val="FF0000"/>
                </a:solidFill>
                <a:latin typeface="Calibri" panose="020F0502020204030204" charset="0"/>
                <a:sym typeface="+mn-ea"/>
              </a:rPr>
              <a:t>,</a:t>
            </a:r>
            <a:r>
              <a:rPr lang="zh-CN" altLang="en-US" b="1" dirty="0">
                <a:solidFill>
                  <a:srgbClr val="FF0000"/>
                </a:solidFill>
                <a:latin typeface="Calibri" panose="020F0502020204030204" charset="0"/>
                <a:sym typeface="+mn-ea"/>
              </a:rPr>
              <a:t>真诚友好、不卑不亢、自尊自信。</a:t>
            </a:r>
            <a:endParaRPr lang="zh-CN" altLang="en-US" b="1" dirty="0">
              <a:solidFill>
                <a:srgbClr val="FF0000"/>
              </a:solidFill>
              <a:latin typeface="Calibri" panose="020F0502020204030204" charset="0"/>
              <a:sym typeface="+mn-ea"/>
            </a:endParaRPr>
          </a:p>
          <a:p>
            <a:endParaRPr lang="zh-CN" altLang="en-US" b="1" dirty="0">
              <a:solidFill>
                <a:srgbClr val="FF0000"/>
              </a:solidFill>
              <a:latin typeface="Calibri" panose="020F0502020204030204" charset="0"/>
              <a:sym typeface="+mn-ea"/>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7">
            <a:hlinkClick r:id="rId1" action="ppaction://hlinksldjump"/>
          </p:cNvPr>
          <p:cNvSpPr txBox="1">
            <a:spLocks noChangeArrowheads="1"/>
          </p:cNvSpPr>
          <p:nvPr/>
        </p:nvSpPr>
        <p:spPr bwMode="auto">
          <a:xfrm>
            <a:off x="5726113" y="3038475"/>
            <a:ext cx="1790700" cy="359410"/>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zh-CN" sz="2000" b="1">
                <a:solidFill>
                  <a:srgbClr val="FF0000"/>
                </a:solidFill>
                <a:latin typeface="Calibri" panose="020F0502020204030204" charset="0"/>
              </a:rPr>
              <a:t>课前预习</a:t>
            </a:r>
            <a:endParaRPr lang="zh-CN" altLang="zh-CN" sz="2000" b="1">
              <a:solidFill>
                <a:srgbClr val="FF0000"/>
              </a:solidFill>
              <a:latin typeface="Calibri" panose="020F0502020204030204" charset="0"/>
              <a:sym typeface="宋体" panose="02010600030101010101" pitchFamily="2" charset="-122"/>
            </a:endParaRPr>
          </a:p>
        </p:txBody>
      </p:sp>
      <p:sp>
        <p:nvSpPr>
          <p:cNvPr id="14338" name="Text Box 17"/>
          <p:cNvSpPr txBox="1">
            <a:spLocks noChangeArrowheads="1"/>
          </p:cNvSpPr>
          <p:nvPr/>
        </p:nvSpPr>
        <p:spPr bwMode="auto">
          <a:xfrm>
            <a:off x="5726113" y="4171950"/>
            <a:ext cx="1803400" cy="359410"/>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zh-CN" sz="2000" b="1">
                <a:solidFill>
                  <a:srgbClr val="FF0000"/>
                </a:solidFill>
                <a:latin typeface="Calibri" panose="020F0502020204030204" charset="0"/>
                <a:sym typeface="宋体" panose="02010600030101010101" pitchFamily="2" charset="-122"/>
              </a:rPr>
              <a:t>典例精析</a:t>
            </a:r>
            <a:endParaRPr lang="zh-CN" altLang="zh-CN" sz="2000" b="1">
              <a:solidFill>
                <a:srgbClr val="FF0000"/>
              </a:solidFill>
              <a:latin typeface="Calibri" panose="020F0502020204030204" charset="0"/>
              <a:sym typeface="宋体" panose="02010600030101010101" pitchFamily="2" charset="-122"/>
            </a:endParaRPr>
          </a:p>
        </p:txBody>
      </p:sp>
      <p:sp>
        <p:nvSpPr>
          <p:cNvPr id="14339" name="Text Box 17"/>
          <p:cNvSpPr txBox="1">
            <a:spLocks noChangeArrowheads="1"/>
          </p:cNvSpPr>
          <p:nvPr/>
        </p:nvSpPr>
        <p:spPr bwMode="auto">
          <a:xfrm>
            <a:off x="5726113" y="4533900"/>
            <a:ext cx="1803400" cy="359410"/>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zh-CN" sz="2000" b="1">
                <a:solidFill>
                  <a:srgbClr val="FF0000"/>
                </a:solidFill>
                <a:latin typeface="Calibri" panose="020F0502020204030204" charset="0"/>
              </a:rPr>
              <a:t>课后训练</a:t>
            </a:r>
            <a:endParaRPr lang="zh-CN" altLang="zh-CN" sz="2000" b="1">
              <a:solidFill>
                <a:srgbClr val="FF0000"/>
              </a:solidFill>
              <a:latin typeface="Calibri" panose="020F0502020204030204" charset="0"/>
              <a:sym typeface="宋体" panose="02010600030101010101" pitchFamily="2" charset="-122"/>
            </a:endParaRPr>
          </a:p>
        </p:txBody>
      </p:sp>
      <p:sp>
        <p:nvSpPr>
          <p:cNvPr id="14340" name="Text Box 17">
            <a:hlinkClick r:id="rId1" action="ppaction://hlinksldjump"/>
          </p:cNvPr>
          <p:cNvSpPr txBox="1">
            <a:spLocks noChangeArrowheads="1"/>
          </p:cNvSpPr>
          <p:nvPr/>
        </p:nvSpPr>
        <p:spPr bwMode="auto">
          <a:xfrm>
            <a:off x="5726113" y="2657475"/>
            <a:ext cx="1801813" cy="39052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学习目标</a:t>
            </a:r>
            <a:endPar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14341" name="矩形 1"/>
          <p:cNvSpPr>
            <a:spLocks noChangeArrowheads="1"/>
          </p:cNvSpPr>
          <p:nvPr/>
        </p:nvSpPr>
        <p:spPr bwMode="auto">
          <a:xfrm>
            <a:off x="5445126" y="1706563"/>
            <a:ext cx="642620" cy="368300"/>
          </a:xfrm>
          <a:prstGeom prst="rect">
            <a:avLst/>
          </a:prstGeom>
          <a:noFill/>
          <a:ln w="9525">
            <a:noFill/>
            <a:miter lim="800000"/>
          </a:ln>
        </p:spPr>
        <p:txBody>
          <a:bodyPr wrap="none">
            <a:spAutoFit/>
          </a:bodyPr>
          <a:lstStyle/>
          <a:p>
            <a:r>
              <a:rPr lang="zh-CN" altLang="en-US" b="1">
                <a:latin typeface="Calibri" panose="020F0502020204030204" charset="0"/>
                <a:ea typeface="黑体" panose="02010609060101010101" pitchFamily="2" charset="-122"/>
              </a:rPr>
              <a:t>目录</a:t>
            </a:r>
            <a:endParaRPr lang="zh-CN" altLang="en-US" b="1">
              <a:latin typeface="Calibri" panose="020F0502020204030204" charset="0"/>
              <a:ea typeface="黑体" panose="02010609060101010101" pitchFamily="2" charset="-122"/>
            </a:endParaRPr>
          </a:p>
        </p:txBody>
      </p:sp>
      <p:sp>
        <p:nvSpPr>
          <p:cNvPr id="14342" name="Text Box 17">
            <a:hlinkClick r:id="rId1" action="ppaction://hlinksldjump"/>
          </p:cNvPr>
          <p:cNvSpPr txBox="1">
            <a:spLocks noChangeArrowheads="1"/>
          </p:cNvSpPr>
          <p:nvPr/>
        </p:nvSpPr>
        <p:spPr bwMode="auto">
          <a:xfrm>
            <a:off x="5726113" y="3811588"/>
            <a:ext cx="1803400" cy="359410"/>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zh-CN" altLang="zh-CN" sz="2000" b="1">
                <a:solidFill>
                  <a:srgbClr val="FF0000"/>
                </a:solidFill>
                <a:latin typeface="Calibri" panose="020F0502020204030204" charset="0"/>
                <a:sym typeface="宋体" panose="02010600030101010101" pitchFamily="2" charset="-122"/>
              </a:rPr>
              <a:t>知识结构</a:t>
            </a:r>
            <a:endParaRPr lang="zh-CN" altLang="zh-CN" sz="2000" b="1">
              <a:solidFill>
                <a:srgbClr val="FF0000"/>
              </a:solidFill>
              <a:latin typeface="Calibri" panose="020F0502020204030204" charset="0"/>
              <a:sym typeface="宋体" panose="02010600030101010101" pitchFamily="2" charset="-122"/>
            </a:endParaRPr>
          </a:p>
        </p:txBody>
      </p:sp>
      <p:sp>
        <p:nvSpPr>
          <p:cNvPr id="14343" name="Text Box 17">
            <a:hlinkClick r:id="rId1" action="ppaction://hlinksldjump"/>
          </p:cNvPr>
          <p:cNvSpPr txBox="1">
            <a:spLocks noChangeArrowheads="1"/>
          </p:cNvSpPr>
          <p:nvPr/>
        </p:nvSpPr>
        <p:spPr bwMode="auto">
          <a:xfrm>
            <a:off x="5726113" y="2259013"/>
            <a:ext cx="1804988" cy="39052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情境导入</a:t>
            </a:r>
            <a:endPar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14344" name="Text Box 17">
            <a:hlinkClick r:id="rId1" action="ppaction://hlinksldjump"/>
          </p:cNvPr>
          <p:cNvSpPr txBox="1">
            <a:spLocks noChangeArrowheads="1"/>
          </p:cNvSpPr>
          <p:nvPr/>
        </p:nvSpPr>
        <p:spPr bwMode="auto">
          <a:xfrm>
            <a:off x="5726113" y="3413125"/>
            <a:ext cx="1820863" cy="39052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疑难解答</a:t>
            </a:r>
            <a:endParaRPr lang="zh-CN"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ustDataLst>
      <p:tags r:id="rId2"/>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a:p>
            <a:r>
              <a:rPr lang="zh-CN" altLang="en-US" smtClean="0">
                <a:latin typeface="+mj-lt"/>
                <a:ea typeface="+mj-ea"/>
                <a:sym typeface="黑体" panose="02010609060101010101" pitchFamily="2" charset="-122"/>
              </a:rPr>
              <a:t>情境导入</a:t>
            </a:r>
            <a:endParaRPr lang="zh-CN" altLang="en-US" smtClean="0">
              <a:latin typeface="+mj-lt"/>
              <a:ea typeface="+mj-ea"/>
              <a:sym typeface="黑体" panose="02010609060101010101" pitchFamily="2" charset="-122"/>
            </a:endParaRPr>
          </a:p>
        </p:txBody>
      </p:sp>
      <p:sp>
        <p:nvSpPr>
          <p:cNvPr id="5" name="内容占位符 4"/>
          <p:cNvSpPr>
            <a:spLocks noGrp="1"/>
          </p:cNvSpPr>
          <p:nvPr>
            <p:ph idx="1"/>
            <p:custDataLst>
              <p:tags r:id="rId2"/>
            </p:custDataLst>
          </p:nvPr>
        </p:nvSpPr>
        <p:spPr/>
        <p:txBody>
          <a:bodyPr>
            <a:normAutofit lnSpcReduction="10000"/>
          </a:bodyPr>
          <a:p>
            <a:pPr>
              <a:lnSpc>
                <a:spcPct val="150000"/>
              </a:lnSpc>
            </a:pPr>
            <a:r>
              <a:rPr lang="zh-CN" altLang="en-US" dirty="0">
                <a:latin typeface="+mn-lt"/>
                <a:ea typeface="+mn-ea"/>
              </a:rPr>
              <a:t>一位自命“中国通”的外国人,向别人炫耀他的中文时说:“中国人把物品称为‘东西’,例如电视机等。但有生命的动物就不称东西,例如人。所以,你不是东西,我自然也不是东西!”</a:t>
            </a:r>
            <a:endParaRPr lang="zh-CN" altLang="en-US" dirty="0">
              <a:latin typeface="+mn-lt"/>
              <a:ea typeface="+mn-ea"/>
            </a:endParaRPr>
          </a:p>
          <a:p>
            <a:pPr>
              <a:lnSpc>
                <a:spcPct val="150000"/>
              </a:lnSpc>
            </a:pPr>
            <a:r>
              <a:rPr lang="zh-CN" altLang="en-US" dirty="0">
                <a:latin typeface="+mn-lt"/>
                <a:ea typeface="+mn-ea"/>
              </a:rPr>
              <a:t>在中国,龙代表着“威严”“祥和”“吉祥”,是幸福的象征,中国人都把自己称为“龙的传人”。但是在西方,尤其是在欧美一些国家,龙被描述成有着巨大的翅膀,头上长着犄角,口中能吐出巨大火球的怪物,是不祥、令人恐惧的东西,是邪恶的。</a:t>
            </a:r>
            <a:endParaRPr lang="zh-CN" altLang="en-US" dirty="0">
              <a:latin typeface="+mn-lt"/>
              <a:ea typeface="+mn-ea"/>
            </a:endParaRPr>
          </a:p>
          <a:p>
            <a:pPr>
              <a:lnSpc>
                <a:spcPct val="150000"/>
              </a:lnSpc>
            </a:pPr>
            <a:r>
              <a:rPr lang="zh-CN" altLang="en-US" dirty="0">
                <a:latin typeface="+mn-lt"/>
                <a:ea typeface="+mn-ea"/>
              </a:rPr>
              <a:t>这些不同的描述说明了什么?</a:t>
            </a:r>
            <a:endParaRPr lang="zh-CN" altLang="en-US" dirty="0">
              <a:latin typeface="+mn-lt"/>
              <a:ea typeface="+mn-ea"/>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a:p>
            <a:r>
              <a:rPr lang="zh-CN" altLang="en-US" smtClean="0">
                <a:latin typeface="+mj-lt"/>
                <a:ea typeface="+mj-ea"/>
                <a:sym typeface="黑体" panose="02010609060101010101" pitchFamily="2" charset="-122"/>
              </a:rPr>
              <a:t>学习目标</a:t>
            </a:r>
            <a:br>
              <a:rPr lang="zh-CN" altLang="en-US" smtClean="0">
                <a:latin typeface="+mj-lt"/>
                <a:ea typeface="+mj-ea"/>
                <a:sym typeface="黑体" panose="02010609060101010101" pitchFamily="2" charset="-122"/>
              </a:rPr>
            </a:br>
            <a:endParaRPr lang="zh-CN" altLang="en-US" smtClean="0">
              <a:latin typeface="+mj-lt"/>
              <a:ea typeface="+mj-ea"/>
              <a:sym typeface="黑体" panose="02010609060101010101" pitchFamily="2" charset="-122"/>
            </a:endParaRPr>
          </a:p>
        </p:txBody>
      </p:sp>
      <p:sp>
        <p:nvSpPr>
          <p:cNvPr id="5" name="内容占位符 4"/>
          <p:cNvSpPr>
            <a:spLocks noGrp="1"/>
          </p:cNvSpPr>
          <p:nvPr>
            <p:ph idx="1"/>
            <p:custDataLst>
              <p:tags r:id="rId2"/>
            </p:custDataLst>
          </p:nvPr>
        </p:nvSpPr>
        <p:spPr/>
        <p:txBody>
          <a:bodyPr/>
          <a:p>
            <a:pPr>
              <a:lnSpc>
                <a:spcPct val="150000"/>
              </a:lnSpc>
            </a:pPr>
            <a:r>
              <a:rPr lang="zh-CN" altLang="en-US" dirty="0">
                <a:latin typeface="+mn-lt"/>
                <a:ea typeface="+mn-ea"/>
              </a:rPr>
              <a:t>1、</a:t>
            </a:r>
            <a:r>
              <a:rPr lang="zh-CN" altLang="en-US" dirty="0">
                <a:latin typeface="+mn-lt"/>
                <a:ea typeface="+mn-ea"/>
                <a:sym typeface="+mn-ea"/>
              </a:rPr>
              <a:t>了解文明的含义,</a:t>
            </a:r>
            <a:r>
              <a:rPr lang="zh-CN" altLang="en-US" dirty="0">
                <a:latin typeface="+mn-lt"/>
                <a:ea typeface="+mn-ea"/>
              </a:rPr>
              <a:t>知道世界不同国家、不同民族的文化各有特点。</a:t>
            </a:r>
            <a:endParaRPr lang="zh-CN" altLang="en-US" dirty="0">
              <a:latin typeface="+mn-lt"/>
              <a:ea typeface="+mn-ea"/>
            </a:endParaRPr>
          </a:p>
          <a:p>
            <a:pPr>
              <a:lnSpc>
                <a:spcPct val="150000"/>
              </a:lnSpc>
            </a:pPr>
            <a:r>
              <a:rPr lang="zh-CN" altLang="en-US" dirty="0">
                <a:latin typeface="+mn-lt"/>
                <a:ea typeface="+mn-ea"/>
              </a:rPr>
              <a:t>2、理解不同国家、不同民族的文化是息息相通的。</a:t>
            </a:r>
            <a:endParaRPr lang="zh-CN" altLang="en-US" dirty="0">
              <a:latin typeface="+mn-lt"/>
              <a:ea typeface="+mn-ea"/>
            </a:endParaRPr>
          </a:p>
          <a:p>
            <a:pPr>
              <a:lnSpc>
                <a:spcPct val="150000"/>
              </a:lnSpc>
            </a:pPr>
            <a:r>
              <a:rPr lang="en-US" altLang="zh-CN" dirty="0">
                <a:latin typeface="+mn-lt"/>
                <a:ea typeface="+mn-ea"/>
              </a:rPr>
              <a:t>3</a:t>
            </a:r>
            <a:r>
              <a:rPr lang="zh-CN" altLang="en-US" dirty="0">
                <a:latin typeface="+mn-lt"/>
                <a:ea typeface="+mn-ea"/>
              </a:rPr>
              <a:t>、</a:t>
            </a:r>
            <a:r>
              <a:rPr lang="zh-CN" altLang="en-US" dirty="0">
                <a:latin typeface="+mn-lt"/>
                <a:ea typeface="+mn-ea"/>
              </a:rPr>
              <a:t>知道世界文明多样性的特点,掌握世界文明多样性形成的原因,认识世界不同文明的价值。</a:t>
            </a:r>
            <a:endParaRPr lang="zh-CN" altLang="en-US" dirty="0">
              <a:latin typeface="+mn-lt"/>
              <a:ea typeface="+mn-ea"/>
            </a:endParaRPr>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p:txBody>
          <a:bodyPr/>
          <a:p>
            <a:r>
              <a:rPr lang="zh-CN" altLang="en-US" smtClean="0">
                <a:latin typeface="+mj-lt"/>
                <a:ea typeface="+mj-ea"/>
                <a:sym typeface="黑体" panose="02010609060101010101" pitchFamily="2" charset="-122"/>
              </a:rPr>
              <a:t>课前预习</a:t>
            </a:r>
            <a:endParaRPr lang="zh-CN" altLang="en-US" smtClean="0">
              <a:latin typeface="+mj-lt"/>
              <a:ea typeface="+mj-ea"/>
              <a:sym typeface="黑体" panose="02010609060101010101" pitchFamily="2" charset="-122"/>
            </a:endParaRPr>
          </a:p>
        </p:txBody>
      </p:sp>
      <p:sp>
        <p:nvSpPr>
          <p:cNvPr id="5" name="内容占位符 4"/>
          <p:cNvSpPr>
            <a:spLocks noGrp="1"/>
          </p:cNvSpPr>
          <p:nvPr>
            <p:ph idx="1"/>
            <p:custDataLst>
              <p:tags r:id="rId2"/>
            </p:custDataLst>
          </p:nvPr>
        </p:nvSpPr>
        <p:spPr/>
        <p:txBody>
          <a:bodyPr>
            <a:normAutofit fontScale="90000"/>
          </a:bodyPr>
          <a:p>
            <a:pPr>
              <a:lnSpc>
                <a:spcPct val="150000"/>
              </a:lnSpc>
            </a:pPr>
            <a:r>
              <a:rPr lang="zh-CN" altLang="en-US" dirty="0">
                <a:latin typeface="+mn-lt"/>
                <a:ea typeface="+mn-ea"/>
              </a:rPr>
              <a:t>1.文化是指人类所有创造的财富的______，也是指在一定_________基础上的精神财富。</a:t>
            </a:r>
            <a:endParaRPr lang="zh-CN" altLang="en-US" dirty="0">
              <a:latin typeface="+mn-lt"/>
              <a:ea typeface="+mn-ea"/>
            </a:endParaRPr>
          </a:p>
          <a:p>
            <a:pPr>
              <a:lnSpc>
                <a:spcPct val="150000"/>
              </a:lnSpc>
            </a:pPr>
            <a:r>
              <a:rPr lang="zh-CN" altLang="en-US" dirty="0">
                <a:latin typeface="+mn-lt"/>
                <a:ea typeface="+mn-ea"/>
              </a:rPr>
              <a:t>2.各个国家、各个民族的人们生活在不同的_________中，适应各自所处的生存条件，创造出不同的_________，形成不同的语言、习俗，体验着不同的__________。这些千姿百态的物质财富和__________，都是人类智慧的结晶。</a:t>
            </a:r>
            <a:endParaRPr lang="zh-CN" altLang="en-US" dirty="0">
              <a:latin typeface="+mn-lt"/>
              <a:ea typeface="+mn-ea"/>
            </a:endParaRPr>
          </a:p>
          <a:p>
            <a:pPr>
              <a:lnSpc>
                <a:spcPct val="150000"/>
              </a:lnSpc>
            </a:pPr>
            <a:r>
              <a:rPr lang="zh-CN" altLang="en-US" dirty="0">
                <a:latin typeface="+mn-lt"/>
                <a:ea typeface="+mn-ea"/>
              </a:rPr>
              <a:t>3.不同国家、不同民族所创造的文化尽管特色各异，彼此又是__________的，我们有着彼此相通的心灵和_______。在不同的文化中，必然存在着相同的合理内核——真诚、善良、______、_______人类的共同价值。</a:t>
            </a:r>
            <a:endParaRPr lang="zh-CN" altLang="en-US" dirty="0">
              <a:latin typeface="+mn-lt"/>
              <a:ea typeface="+mn-ea"/>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答案</a:t>
            </a:r>
            <a:endParaRPr lang="zh-CN" altLang="en-US"/>
          </a:p>
        </p:txBody>
      </p:sp>
      <p:sp>
        <p:nvSpPr>
          <p:cNvPr id="3" name="内容占位符 2"/>
          <p:cNvSpPr>
            <a:spLocks noGrp="1"/>
          </p:cNvSpPr>
          <p:nvPr>
            <p:ph idx="1"/>
          </p:nvPr>
        </p:nvSpPr>
        <p:spPr/>
        <p:txBody>
          <a:bodyPr/>
          <a:p>
            <a:r>
              <a:rPr lang="zh-CN" altLang="en-US"/>
              <a:t>1.总和 物质财富</a:t>
            </a:r>
            <a:endParaRPr lang="zh-CN" altLang="en-US"/>
          </a:p>
          <a:p>
            <a:r>
              <a:rPr lang="zh-CN" altLang="en-US"/>
              <a:t>2.自然环境 生活方式 宗教信仰 精神财富</a:t>
            </a:r>
            <a:endParaRPr lang="zh-CN" altLang="en-US"/>
          </a:p>
          <a:p>
            <a:r>
              <a:rPr lang="zh-CN" altLang="en-US"/>
              <a:t>3.息息相通 情感 友爱 和平</a:t>
            </a:r>
            <a:endParaRPr lang="zh-CN" altLang="en-US"/>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smtClean="0">
                <a:sym typeface="黑体" panose="02010609060101010101" pitchFamily="2" charset="-122"/>
              </a:rPr>
              <a:t>疑难解答</a:t>
            </a:r>
            <a:br>
              <a:rPr lang="zh-CN" altLang="en-US" dirty="0" smtClean="0">
                <a:sym typeface="黑体" panose="02010609060101010101" pitchFamily="2" charset="-122"/>
              </a:rPr>
            </a:br>
            <a:endParaRPr lang="zh-CN" altLang="en-US"/>
          </a:p>
        </p:txBody>
      </p:sp>
      <p:sp>
        <p:nvSpPr>
          <p:cNvPr id="3" name="内容占位符 2"/>
          <p:cNvSpPr>
            <a:spLocks noGrp="1"/>
          </p:cNvSpPr>
          <p:nvPr>
            <p:ph idx="1"/>
          </p:nvPr>
        </p:nvSpPr>
        <p:spPr/>
        <p:txBody>
          <a:bodyPr/>
          <a:p>
            <a:pPr>
              <a:lnSpc>
                <a:spcPct val="110000"/>
              </a:lnSpc>
            </a:pPr>
            <a:r>
              <a:rPr lang="zh-CN" altLang="en-US" b="1" dirty="0">
                <a:latin typeface="宋体" panose="02010600030101010101" pitchFamily="2" charset="-122"/>
                <a:ea typeface="宋体" panose="02010600030101010101" pitchFamily="2" charset="-122"/>
                <a:sym typeface="+mn-ea"/>
              </a:rPr>
              <a:t>如何正确认识文化。</a:t>
            </a:r>
            <a:endParaRPr lang="zh-CN" altLang="en-US" b="1" dirty="0">
              <a:latin typeface="宋体" panose="02010600030101010101" pitchFamily="2" charset="-122"/>
              <a:ea typeface="宋体" panose="02010600030101010101" pitchFamily="2" charset="-122"/>
            </a:endParaRPr>
          </a:p>
          <a:p>
            <a:pPr>
              <a:lnSpc>
                <a:spcPct val="110000"/>
              </a:lnSpc>
            </a:pPr>
            <a:r>
              <a:rPr lang="zh-CN" altLang="en-US" dirty="0">
                <a:latin typeface="宋体" panose="02010600030101010101" pitchFamily="2" charset="-122"/>
                <a:ea typeface="宋体" panose="02010600030101010101" pitchFamily="2" charset="-122"/>
                <a:sym typeface="+mn-ea"/>
              </a:rPr>
              <a:t>　　</a:t>
            </a:r>
            <a:r>
              <a:rPr lang="zh-CN" altLang="en-US" dirty="0">
                <a:latin typeface="Arial" panose="020B0604020202020204" pitchFamily="34" charset="0"/>
                <a:ea typeface="宋体" panose="02010600030101010101" pitchFamily="2" charset="-122"/>
                <a:sym typeface="+mn-ea"/>
              </a:rPr>
              <a:t>（</a:t>
            </a:r>
            <a:r>
              <a:rPr lang="en-US" altLang="zh-CN">
                <a:latin typeface="Arial" panose="020B0604020202020204" pitchFamily="34" charset="0"/>
                <a:ea typeface="宋体" panose="02010600030101010101" pitchFamily="2" charset="-122"/>
                <a:sym typeface="+mn-ea"/>
              </a:rPr>
              <a:t>1</a:t>
            </a:r>
            <a:r>
              <a:rPr lang="zh-CN" altLang="en-US" dirty="0">
                <a:latin typeface="Arial" panose="020B0604020202020204" pitchFamily="34" charset="0"/>
                <a:ea typeface="宋体" panose="02010600030101010101" pitchFamily="2" charset="-122"/>
                <a:sym typeface="+mn-ea"/>
              </a:rPr>
              <a:t>）世界上有多少个国家和民族，就会有多少种独特的文化习俗。而文化的多样性和丰富性往往通过各具特色的文化习俗表现出来。随着全球化，部分优秀文化呈现无国界趋势。世界各国、各民族的民俗风情各异，涉及到衣食住行、婚丧嫁娶、节日庆典、礼仪规范、娱乐爱好、风土人情、宗教信仰等各个方面。</a:t>
            </a:r>
            <a:endParaRPr lang="zh-CN" altLang="en-US" dirty="0">
              <a:latin typeface="Arial" panose="020B0604020202020204" pitchFamily="34" charset="0"/>
              <a:ea typeface="宋体" panose="02010600030101010101" pitchFamily="2" charset="-122"/>
            </a:endParaRPr>
          </a:p>
          <a:p>
            <a:pPr>
              <a:lnSpc>
                <a:spcPct val="110000"/>
              </a:lnSpc>
            </a:pPr>
            <a:r>
              <a:rPr lang="zh-CN" altLang="en-US" dirty="0">
                <a:latin typeface="Arial" panose="020B0604020202020204" pitchFamily="34" charset="0"/>
                <a:ea typeface="宋体" panose="02010600030101010101" pitchFamily="2" charset="-122"/>
                <a:sym typeface="+mn-ea"/>
              </a:rPr>
              <a:t>　　（</a:t>
            </a:r>
            <a:r>
              <a:rPr lang="en-US" altLang="zh-CN">
                <a:latin typeface="Arial" panose="020B0604020202020204" pitchFamily="34" charset="0"/>
                <a:ea typeface="宋体" panose="02010600030101010101" pitchFamily="2" charset="-122"/>
                <a:sym typeface="+mn-ea"/>
              </a:rPr>
              <a:t>2</a:t>
            </a:r>
            <a:r>
              <a:rPr lang="zh-CN" altLang="en-US" dirty="0">
                <a:latin typeface="Arial" panose="020B0604020202020204" pitchFamily="34" charset="0"/>
                <a:ea typeface="宋体" panose="02010600030101010101" pitchFamily="2" charset="-122"/>
                <a:sym typeface="+mn-ea"/>
              </a:rPr>
              <a:t>）不同国家和民族的不同文化，有着各自的标志和代表人物。形形色色、千姿百态的文化，把大千世界装扮成一个大观园。</a:t>
            </a:r>
            <a:endParaRPr lang="zh-CN" altLang="en-US" dirty="0">
              <a:latin typeface="Arial" panose="020B0604020202020204" pitchFamily="34" charset="0"/>
              <a:ea typeface="宋体" panose="02010600030101010101" pitchFamily="2" charset="-122"/>
            </a:endParaRPr>
          </a:p>
          <a:p>
            <a:pPr>
              <a:lnSpc>
                <a:spcPct val="110000"/>
              </a:lnSpc>
            </a:pPr>
            <a:r>
              <a:rPr lang="zh-CN" altLang="en-US" dirty="0">
                <a:latin typeface="Arial" panose="020B0604020202020204" pitchFamily="34" charset="0"/>
                <a:ea typeface="宋体" panose="02010600030101010101" pitchFamily="2" charset="-122"/>
                <a:sym typeface="+mn-ea"/>
              </a:rPr>
              <a:t>　　（</a:t>
            </a:r>
            <a:r>
              <a:rPr lang="en-US" altLang="zh-CN">
                <a:latin typeface="Arial" panose="020B0604020202020204" pitchFamily="34" charset="0"/>
                <a:ea typeface="宋体" panose="02010600030101010101" pitchFamily="2" charset="-122"/>
                <a:sym typeface="+mn-ea"/>
              </a:rPr>
              <a:t>3</a:t>
            </a:r>
            <a:r>
              <a:rPr lang="zh-CN" altLang="en-US" dirty="0">
                <a:latin typeface="Arial" panose="020B0604020202020204" pitchFamily="34" charset="0"/>
                <a:ea typeface="宋体" panose="02010600030101010101" pitchFamily="2" charset="-122"/>
                <a:sym typeface="+mn-ea"/>
              </a:rPr>
              <a:t>）语言也是文化的一种表现形式。语言存在差别，但无优劣之分。文化存在差异，各有千秋。</a:t>
            </a:r>
            <a:endParaRPr lang="zh-CN" altLang="en-US" dirty="0">
              <a:latin typeface="Arial" panose="020B0604020202020204" pitchFamily="34" charset="0"/>
              <a:ea typeface="宋体" panose="02010600030101010101" pitchFamily="2" charset="-122"/>
            </a:endParaRPr>
          </a:p>
          <a:p>
            <a:endParaRPr lang="zh-CN" altLang="en-US"/>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问题：如何理解多元文化是人类财富？</a:t>
            </a:r>
            <a:endParaRPr lang="zh-CN" altLang="en-US"/>
          </a:p>
        </p:txBody>
      </p:sp>
      <p:sp>
        <p:nvSpPr>
          <p:cNvPr id="3" name="内容占位符 2"/>
          <p:cNvSpPr>
            <a:spLocks noGrp="1"/>
          </p:cNvSpPr>
          <p:nvPr>
            <p:ph idx="1"/>
          </p:nvPr>
        </p:nvSpPr>
        <p:spPr/>
        <p:txBody>
          <a:bodyPr/>
          <a:p>
            <a:r>
              <a:rPr lang="zh-CN" altLang="en-US" sz="4800" dirty="0" smtClean="0">
                <a:solidFill>
                  <a:srgbClr val="FF0000"/>
                </a:solidFill>
                <a:sym typeface="黑体" panose="02010609060101010101" pitchFamily="2" charset="-122"/>
              </a:rPr>
              <a:t>指导学生分组结合自己的实际展开讨论。</a:t>
            </a:r>
            <a:endParaRPr lang="zh-CN" altLang="en-US" sz="4800" dirty="0" smtClean="0">
              <a:solidFill>
                <a:srgbClr val="FF0000"/>
              </a:solidFill>
              <a:sym typeface="黑体" panose="02010609060101010101" pitchFamily="2" charset="-122"/>
            </a:endParaRPr>
          </a:p>
          <a:p>
            <a:endParaRPr lang="zh-CN" altLang="en-US" sz="4800"/>
          </a:p>
        </p:txBody>
      </p:sp>
    </p:spTree>
    <p:custDataLst>
      <p:tags r:id="rId1"/>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160426"/>
</p:tagLst>
</file>

<file path=ppt/tags/tag10.xml><?xml version="1.0" encoding="utf-8"?>
<p:tagLst xmlns:p="http://schemas.openxmlformats.org/presentationml/2006/main">
  <p:tag name="KSO_WM_BEAUTIFY_FLAG" val="#wm#"/>
  <p:tag name="KSO_WM_TEMPLATE_CATEGORY" val="custom"/>
  <p:tag name="KSO_WM_TEMPLATE_INDEX" val="160426"/>
  <p:tag name="KSO_WM_TAG_VERSION" val="1.0"/>
  <p:tag name="KSO_WM_SLIDE_ID" val="custom160426_2"/>
  <p:tag name="KSO_WM_SLIDE_INDEX" val="2"/>
  <p:tag name="KSO_WM_SLIDE_ITEM_CNT" val="1"/>
  <p:tag name="KSO_WM_SLIDE_LAYOUT" val="a_f"/>
  <p:tag name="KSO_WM_SLIDE_LAYOUT_CNT" val="1_1"/>
  <p:tag name="KSO_WM_SLIDE_TYPE" val="text"/>
  <p:tag name="KSO_WM_SLIDE_POSITION" val="66*114"/>
  <p:tag name="KSO_WM_SLIDE_SIZE" val="828*360"/>
</p:tagLst>
</file>

<file path=ppt/tags/tag11.xml><?xml version="1.0" encoding="utf-8"?>
<p:tagLst xmlns:p="http://schemas.openxmlformats.org/presentationml/2006/main">
  <p:tag name="KSO_WM_TAG_VERSION" val="1.0"/>
  <p:tag name="KSO_WM_BEAUTIFY_FLAG" val="#wm#"/>
  <p:tag name="KSO_WM_TEMPLATE_CATEGORY" val="custom"/>
  <p:tag name="KSO_WM_TEMPLATE_INDEX" val="160426"/>
  <p:tag name="KSO_WM_UNIT_TYPE" val="a"/>
  <p:tag name="KSO_WM_UNIT_INDEX" val="1"/>
  <p:tag name="KSO_WM_UNIT_ID" val="custom160426_2*a*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12.xml><?xml version="1.0" encoding="utf-8"?>
<p:tagLst xmlns:p="http://schemas.openxmlformats.org/presentationml/2006/main">
  <p:tag name="KSO_WM_TAG_VERSION" val="1.0"/>
  <p:tag name="KSO_WM_BEAUTIFY_FLAG" val="#wm#"/>
  <p:tag name="KSO_WM_TEMPLATE_CATEGORY" val="custom"/>
  <p:tag name="KSO_WM_TEMPLATE_INDEX" val="160426"/>
  <p:tag name="KSO_WM_UNIT_TYPE" val="f"/>
  <p:tag name="KSO_WM_UNIT_INDEX" val="1"/>
  <p:tag name="KSO_WM_UNIT_ID" val="custom16042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3.xml><?xml version="1.0" encoding="utf-8"?>
<p:tagLst xmlns:p="http://schemas.openxmlformats.org/presentationml/2006/main">
  <p:tag name="KSO_WM_BEAUTIFY_FLAG" val="#wm#"/>
  <p:tag name="KSO_WM_TEMPLATE_CATEGORY" val="custom"/>
  <p:tag name="KSO_WM_TEMPLATE_INDEX" val="160426"/>
  <p:tag name="KSO_WM_TAG_VERSION" val="1.0"/>
  <p:tag name="KSO_WM_SLIDE_ID" val="custom160426_2"/>
  <p:tag name="KSO_WM_SLIDE_INDEX" val="2"/>
  <p:tag name="KSO_WM_SLIDE_ITEM_CNT" val="1"/>
  <p:tag name="KSO_WM_SLIDE_LAYOUT" val="a_f"/>
  <p:tag name="KSO_WM_SLIDE_LAYOUT_CNT" val="1_1"/>
  <p:tag name="KSO_WM_SLIDE_TYPE" val="text"/>
  <p:tag name="KSO_WM_SLIDE_POSITION" val="66*114"/>
  <p:tag name="KSO_WM_SLIDE_SIZE" val="828*360"/>
</p:tagLst>
</file>

<file path=ppt/tags/tag14.xml><?xml version="1.0" encoding="utf-8"?>
<p:tagLst xmlns:p="http://schemas.openxmlformats.org/presentationml/2006/main">
  <p:tag name="KSO_WM_TAG_VERSION" val="1.0"/>
  <p:tag name="KSO_WM_BEAUTIFY_FLAG" val="#wm#"/>
  <p:tag name="KSO_WM_TEMPLATE_CATEGORY" val="custom"/>
  <p:tag name="KSO_WM_TEMPLATE_INDEX" val="160426"/>
  <p:tag name="KSO_WM_UNIT_TYPE" val="a"/>
  <p:tag name="KSO_WM_UNIT_INDEX" val="1"/>
  <p:tag name="KSO_WM_UNIT_ID" val="custom160426_2*a*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15.xml><?xml version="1.0" encoding="utf-8"?>
<p:tagLst xmlns:p="http://schemas.openxmlformats.org/presentationml/2006/main">
  <p:tag name="KSO_WM_TAG_VERSION" val="1.0"/>
  <p:tag name="KSO_WM_BEAUTIFY_FLAG" val="#wm#"/>
  <p:tag name="KSO_WM_TEMPLATE_CATEGORY" val="custom"/>
  <p:tag name="KSO_WM_TEMPLATE_INDEX" val="160426"/>
  <p:tag name="KSO_WM_UNIT_TYPE" val="f"/>
  <p:tag name="KSO_WM_UNIT_INDEX" val="1"/>
  <p:tag name="KSO_WM_UNIT_ID" val="custom16042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ags/tag16.xml><?xml version="1.0" encoding="utf-8"?>
<p:tagLst xmlns:p="http://schemas.openxmlformats.org/presentationml/2006/main">
  <p:tag name="KSO_WM_BEAUTIFY_FLAG" val="#wm#"/>
  <p:tag name="KSO_WM_TEMPLATE_CATEGORY" val="custom"/>
  <p:tag name="KSO_WM_TEMPLATE_INDEX" val="160426"/>
  <p:tag name="KSO_WM_TAG_VERSION" val="1.0"/>
  <p:tag name="KSO_WM_SLIDE_ID" val="custom160426_2"/>
  <p:tag name="KSO_WM_SLIDE_INDEX" val="2"/>
  <p:tag name="KSO_WM_SLIDE_ITEM_CNT" val="1"/>
  <p:tag name="KSO_WM_SLIDE_LAYOUT" val="a_f"/>
  <p:tag name="KSO_WM_SLIDE_LAYOUT_CNT" val="1_1"/>
  <p:tag name="KSO_WM_SLIDE_TYPE" val="text"/>
  <p:tag name="KSO_WM_SLIDE_POSITION" val="66*114"/>
  <p:tag name="KSO_WM_SLIDE_SIZE" val="828*360"/>
</p:tagLst>
</file>

<file path=ppt/tags/tag17.xml><?xml version="1.0" encoding="utf-8"?>
<p:tagLst xmlns:p="http://schemas.openxmlformats.org/presentationml/2006/main">
  <p:tag name="KSO_WM_BEAUTIFY_FLAG" val="#wm#"/>
  <p:tag name="KSO_WM_TEMPLATE_CATEGORY" val="custom"/>
  <p:tag name="KSO_WM_TEMPLATE_INDEX" val="160426"/>
</p:tagLst>
</file>

<file path=ppt/tags/tag18.xml><?xml version="1.0" encoding="utf-8"?>
<p:tagLst xmlns:p="http://schemas.openxmlformats.org/presentationml/2006/main">
  <p:tag name="KSO_WM_BEAUTIFY_FLAG" val="#wm#"/>
  <p:tag name="KSO_WM_TEMPLATE_CATEGORY" val="custom"/>
  <p:tag name="KSO_WM_TEMPLATE_INDEX" val="160426"/>
</p:tagLst>
</file>

<file path=ppt/tags/tag19.xml><?xml version="1.0" encoding="utf-8"?>
<p:tagLst xmlns:p="http://schemas.openxmlformats.org/presentationml/2006/main">
  <p:tag name="KSO_WM_BEAUTIFY_FLAG" val="#wm#"/>
  <p:tag name="KSO_WM_TEMPLATE_CATEGORY" val="custom"/>
  <p:tag name="KSO_WM_TEMPLATE_INDEX" val="160426"/>
</p:tagLst>
</file>

<file path=ppt/tags/tag2.xml><?xml version="1.0" encoding="utf-8"?>
<p:tagLst xmlns:p="http://schemas.openxmlformats.org/presentationml/2006/main">
  <p:tag name="KSO_WM_TAG_VERSION" val="1.0"/>
  <p:tag name="KSO_WM_TEMPLATE_CATEGORY" val="custom"/>
  <p:tag name="KSO_WM_TEMPLATE_INDEX" val="160426"/>
</p:tagLst>
</file>

<file path=ppt/tags/tag20.xml><?xml version="1.0" encoding="utf-8"?>
<p:tagLst xmlns:p="http://schemas.openxmlformats.org/presentationml/2006/main">
  <p:tag name="KSO_WM_BEAUTIFY_FLAG" val="#wm#"/>
  <p:tag name="KSO_WM_TEMPLATE_CATEGORY" val="custom"/>
  <p:tag name="KSO_WM_TEMPLATE_INDEX" val="160426"/>
</p:tagLst>
</file>

<file path=ppt/tags/tag21.xml><?xml version="1.0" encoding="utf-8"?>
<p:tagLst xmlns:p="http://schemas.openxmlformats.org/presentationml/2006/main">
  <p:tag name="KSO_WM_BEAUTIFY_FLAG" val="#wm#"/>
  <p:tag name="KSO_WM_TEMPLATE_CATEGORY" val="custom"/>
  <p:tag name="KSO_WM_TEMPLATE_INDEX" val="160426"/>
</p:tagLst>
</file>

<file path=ppt/tags/tag22.xml><?xml version="1.0" encoding="utf-8"?>
<p:tagLst xmlns:p="http://schemas.openxmlformats.org/presentationml/2006/main">
  <p:tag name="KSO_WM_BEAUTIFY_FLAG" val="#wm#"/>
  <p:tag name="KSO_WM_TEMPLATE_CATEGORY" val="custom"/>
  <p:tag name="KSO_WM_TEMPLATE_INDEX" val="160426"/>
</p:tagLst>
</file>

<file path=ppt/tags/tag23.xml><?xml version="1.0" encoding="utf-8"?>
<p:tagLst xmlns:p="http://schemas.openxmlformats.org/presentationml/2006/main">
  <p:tag name="KSO_WM_BEAUTIFY_FLAG" val="#wm#"/>
  <p:tag name="KSO_WM_TEMPLATE_CATEGORY" val="custom"/>
  <p:tag name="KSO_WM_TEMPLATE_INDEX" val="160426"/>
</p:tagLst>
</file>

<file path=ppt/tags/tag24.xml><?xml version="1.0" encoding="utf-8"?>
<p:tagLst xmlns:p="http://schemas.openxmlformats.org/presentationml/2006/main">
  <p:tag name="KSO_WM_BEAUTIFY_FLAG" val="#wm#"/>
  <p:tag name="KSO_WM_TEMPLATE_CATEGORY" val="custom"/>
  <p:tag name="KSO_WM_TEMPLATE_INDEX" val="160426"/>
</p:tagLst>
</file>

<file path=ppt/tags/tag25.xml><?xml version="1.0" encoding="utf-8"?>
<p:tagLst xmlns:p="http://schemas.openxmlformats.org/presentationml/2006/main">
  <p:tag name="KSO_WM_BEAUTIFY_FLAG" val="#wm#"/>
  <p:tag name="KSO_WM_TEMPLATE_CATEGORY" val="custom"/>
  <p:tag name="KSO_WM_TEMPLATE_INDEX" val="160426"/>
</p:tagLst>
</file>

<file path=ppt/tags/tag26.xml><?xml version="1.0" encoding="utf-8"?>
<p:tagLst xmlns:p="http://schemas.openxmlformats.org/presentationml/2006/main">
  <p:tag name="KSO_WM_BEAUTIFY_FLAG" val="#wm#"/>
  <p:tag name="KSO_WM_TEMPLATE_CATEGORY" val="custom"/>
  <p:tag name="KSO_WM_TEMPLATE_INDEX" val="160426"/>
</p:tagLst>
</file>

<file path=ppt/tags/tag27.xml><?xml version="1.0" encoding="utf-8"?>
<p:tagLst xmlns:p="http://schemas.openxmlformats.org/presentationml/2006/main">
  <p:tag name="KSO_WM_BEAUTIFY_FLAG" val="#wm#"/>
  <p:tag name="KSO_WM_TEMPLATE_CATEGORY" val="custom"/>
  <p:tag name="KSO_WM_TEMPLATE_INDEX" val="160426"/>
</p:tagLst>
</file>

<file path=ppt/tags/tag28.xml><?xml version="1.0" encoding="utf-8"?>
<p:tagLst xmlns:p="http://schemas.openxmlformats.org/presentationml/2006/main">
  <p:tag name="KSO_WM_BEAUTIFY_FLAG" val="#wm#"/>
  <p:tag name="KSO_WM_TEMPLATE_CATEGORY" val="custom"/>
  <p:tag name="KSO_WM_TEMPLATE_INDEX" val="160426"/>
</p:tagLst>
</file>

<file path=ppt/tags/tag29.xml><?xml version="1.0" encoding="utf-8"?>
<p:tagLst xmlns:p="http://schemas.openxmlformats.org/presentationml/2006/main">
  <p:tag name="KSO_WM_BEAUTIFY_FLAG" val="#wm#"/>
  <p:tag name="KSO_WM_TEMPLATE_CATEGORY" val="custom"/>
  <p:tag name="KSO_WM_TEMPLATE_INDEX" val="160426"/>
</p:tagLst>
</file>

<file path=ppt/tags/tag3.xml><?xml version="1.0" encoding="utf-8"?>
<p:tagLst xmlns:p="http://schemas.openxmlformats.org/presentationml/2006/main">
  <p:tag name="KSO_WM_BEAUTIFY_FLAG" val="#wm#"/>
  <p:tag name="KSO_WM_TEMPLATE_CATEGORY" val="custom"/>
  <p:tag name="KSO_WM_TEMPLATE_INDEX" val="160426"/>
</p:tagLst>
</file>

<file path=ppt/tags/tag30.xml><?xml version="1.0" encoding="utf-8"?>
<p:tagLst xmlns:p="http://schemas.openxmlformats.org/presentationml/2006/main">
  <p:tag name="KSO_WM_BEAUTIFY_FLAG" val="#wm#"/>
  <p:tag name="KSO_WM_TEMPLATE_CATEGORY" val="custom"/>
  <p:tag name="KSO_WM_TEMPLATE_INDEX" val="160426"/>
</p:tagLst>
</file>

<file path=ppt/tags/tag4.xml><?xml version="1.0" encoding="utf-8"?>
<p:tagLst xmlns:p="http://schemas.openxmlformats.org/presentationml/2006/main">
  <p:tag name="KSO_WM_TAG_VERSION" val="1.0"/>
  <p:tag name="KSO_WM_BEAUTIFY_FLAG" val="#wm#"/>
  <p:tag name="KSO_WM_TEMPLATE_CATEGORY" val="custom"/>
  <p:tag name="KSO_WM_TEMPLATE_INDEX" val="160426"/>
  <p:tag name="KSO_WM_UNIT_TYPE" val="a"/>
  <p:tag name="KSO_WM_UNIT_INDEX" val="1"/>
  <p:tag name="KSO_WM_UNIT_ID" val="custom160426_1*a*1"/>
  <p:tag name="KSO_WM_UNIT_CLEAR" val="1"/>
  <p:tag name="KSO_WM_UNIT_LAYERLEVEL" val="1"/>
  <p:tag name="KSO_WM_UNIT_VALUE" val="44"/>
  <p:tag name="KSO_WM_UNIT_ISCONTENTSTITLE" val="0"/>
  <p:tag name="KSO_WM_UNIT_HIGHLIGHT" val="0"/>
  <p:tag name="KSO_WM_UNIT_COMPATIBLE" val="0"/>
  <p:tag name="KSO_WM_UNIT_PRESET_TEXT_INDEX" val="3"/>
  <p:tag name="KSO_WM_UNIT_PRESET_TEXT_LEN" val="17"/>
</p:tagLst>
</file>

<file path=ppt/tags/tag5.xml><?xml version="1.0" encoding="utf-8"?>
<p:tagLst xmlns:p="http://schemas.openxmlformats.org/presentationml/2006/main">
  <p:tag name="KSO_WM_TAG_VERSION" val="1.0"/>
  <p:tag name="KSO_WM_BEAUTIFY_FLAG" val="#wm#"/>
  <p:tag name="KSO_WM_TEMPLATE_CATEGORY" val="custom"/>
  <p:tag name="KSO_WM_TEMPLATE_INDEX" val="160426"/>
  <p:tag name="KSO_WM_UNIT_TYPE" val="b"/>
  <p:tag name="KSO_WM_UNIT_INDEX" val="1"/>
  <p:tag name="KSO_WM_UNIT_ID" val="custom160426_1*b*1"/>
  <p:tag name="KSO_WM_UNIT_CLEAR" val="1"/>
  <p:tag name="KSO_WM_UNIT_LAYERLEVEL" val="1"/>
  <p:tag name="KSO_WM_UNIT_VALUE" val="78"/>
  <p:tag name="KSO_WM_UNIT_ISCONTENTSTITLE" val="0"/>
  <p:tag name="KSO_WM_UNIT_HIGHLIGHT" val="0"/>
  <p:tag name="KSO_WM_UNIT_COMPATIBLE" val="0"/>
  <p:tag name="KSO_WM_UNIT_PRESET_TEXT_INDEX" val="3"/>
  <p:tag name="KSO_WM_UNIT_PRESET_TEXT_LEN" val="17"/>
</p:tagLst>
</file>

<file path=ppt/tags/tag6.xml><?xml version="1.0" encoding="utf-8"?>
<p:tagLst xmlns:p="http://schemas.openxmlformats.org/presentationml/2006/main">
  <p:tag name="KSO_WM_TEMPLATE_THUMBS_INDEX" val="1、9、12、16、19、20、23、27"/>
  <p:tag name="KSO_WM_TEMPLATE_CATEGORY" val="custom"/>
  <p:tag name="KSO_WM_TEMPLATE_INDEX" val="160426"/>
  <p:tag name="KSO_WM_TAG_VERSION" val="1.0"/>
  <p:tag name="KSO_WM_SLIDE_ID" val="custom160426_1"/>
  <p:tag name="KSO_WM_SLIDE_INDEX" val="1"/>
  <p:tag name="KSO_WM_SLIDE_ITEM_CNT" val="2"/>
  <p:tag name="KSO_WM_SLIDE_LAYOUT" val="a_b"/>
  <p:tag name="KSO_WM_SLIDE_LAYOUT_CNT" val="1_1"/>
  <p:tag name="KSO_WM_SLIDE_TYPE" val="title"/>
  <p:tag name="KSO_WM_BEAUTIFY_FLAG" val="#wm#"/>
</p:tagLst>
</file>

<file path=ppt/tags/tag7.xml><?xml version="1.0" encoding="utf-8"?>
<p:tagLst xmlns:p="http://schemas.openxmlformats.org/presentationml/2006/main">
  <p:tag name="KSO_WM_TEMPLATE_CATEGORY" val="custom"/>
  <p:tag name="KSO_WM_TEMPLATE_INDEX" val="160426"/>
</p:tagLst>
</file>

<file path=ppt/tags/tag8.xml><?xml version="1.0" encoding="utf-8"?>
<p:tagLst xmlns:p="http://schemas.openxmlformats.org/presentationml/2006/main">
  <p:tag name="KSO_WM_TAG_VERSION" val="1.0"/>
  <p:tag name="KSO_WM_BEAUTIFY_FLAG" val="#wm#"/>
  <p:tag name="KSO_WM_TEMPLATE_CATEGORY" val="custom"/>
  <p:tag name="KSO_WM_TEMPLATE_INDEX" val="160426"/>
  <p:tag name="KSO_WM_UNIT_TYPE" val="a"/>
  <p:tag name="KSO_WM_UNIT_INDEX" val="1"/>
  <p:tag name="KSO_WM_UNIT_ID" val="custom160426_2*a*1"/>
  <p:tag name="KSO_WM_UNIT_CLEAR" val="1"/>
  <p:tag name="KSO_WM_UNIT_LAYERLEVEL" val="1"/>
  <p:tag name="KSO_WM_UNIT_VALUE" val="66"/>
  <p:tag name="KSO_WM_UNIT_ISCONTENTSTITLE" val="0"/>
  <p:tag name="KSO_WM_UNIT_HIGHLIGHT" val="0"/>
  <p:tag name="KSO_WM_UNIT_COMPATIBLE" val="0"/>
  <p:tag name="KSO_WM_UNIT_PRESET_TEXT_INDEX" val="3"/>
  <p:tag name="KSO_WM_UNIT_PRESET_TEXT_LEN" val="17"/>
</p:tagLst>
</file>

<file path=ppt/tags/tag9.xml><?xml version="1.0" encoding="utf-8"?>
<p:tagLst xmlns:p="http://schemas.openxmlformats.org/presentationml/2006/main">
  <p:tag name="KSO_WM_TAG_VERSION" val="1.0"/>
  <p:tag name="KSO_WM_BEAUTIFY_FLAG" val="#wm#"/>
  <p:tag name="KSO_WM_TEMPLATE_CATEGORY" val="custom"/>
  <p:tag name="KSO_WM_TEMPLATE_INDEX" val="160426"/>
  <p:tag name="KSO_WM_UNIT_TYPE" val="f"/>
  <p:tag name="KSO_WM_UNIT_INDEX" val="1"/>
  <p:tag name="KSO_WM_UNIT_ID" val="custom160426_2*f*1"/>
  <p:tag name="KSO_WM_UNIT_CLEAR" val="1"/>
  <p:tag name="KSO_WM_UNIT_LAYERLEVEL" val="1"/>
  <p:tag name="KSO_WM_UNIT_VALUE" val="264"/>
  <p:tag name="KSO_WM_UNIT_HIGHLIGHT" val="0"/>
  <p:tag name="KSO_WM_UNIT_COMPATIBLE" val="0"/>
  <p:tag name="KSO_WM_UNIT_PRESET_TEXT_INDEX" val="5"/>
  <p:tag name="KSO_WM_UNIT_PRESET_TEXT_LEN" val="232"/>
</p:tagLst>
</file>

<file path=ppt/theme/theme1.xml><?xml version="1.0" encoding="utf-8"?>
<a:theme xmlns:a="http://schemas.openxmlformats.org/drawingml/2006/main" name="1_A000120140530A99PPBG">
  <a:themeElements>
    <a:clrScheme name="139">
      <a:dk1>
        <a:srgbClr val="5F5F5F"/>
      </a:dk1>
      <a:lt1>
        <a:srgbClr val="FFFFFF"/>
      </a:lt1>
      <a:dk2>
        <a:srgbClr val="5F5F5F"/>
      </a:dk2>
      <a:lt2>
        <a:srgbClr val="FFFFFF"/>
      </a:lt2>
      <a:accent1>
        <a:srgbClr val="E42180"/>
      </a:accent1>
      <a:accent2>
        <a:srgbClr val="FB4E3F"/>
      </a:accent2>
      <a:accent3>
        <a:srgbClr val="FFFFFF"/>
      </a:accent3>
      <a:accent4>
        <a:srgbClr val="505050"/>
      </a:accent4>
      <a:accent5>
        <a:srgbClr val="EFABC0"/>
      </a:accent5>
      <a:accent6>
        <a:srgbClr val="E34638"/>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2592</Words>
  <Application>WPS 演示</Application>
  <PresentationFormat>宽屏</PresentationFormat>
  <Paragraphs>116</Paragraphs>
  <Slides>20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20</vt:i4>
      </vt:variant>
    </vt:vector>
  </HeadingPairs>
  <TitlesOfParts>
    <vt:vector size="31" baseType="lpstr">
      <vt:lpstr>Arial</vt:lpstr>
      <vt:lpstr>宋体</vt:lpstr>
      <vt:lpstr>Wingdings</vt:lpstr>
      <vt:lpstr>幼圆</vt:lpstr>
      <vt:lpstr>黑体</vt:lpstr>
      <vt:lpstr>华文中宋</vt:lpstr>
      <vt:lpstr>Calibri</vt:lpstr>
      <vt:lpstr>楷体</vt:lpstr>
      <vt:lpstr>微软雅黑</vt:lpstr>
      <vt:lpstr>Arial Unicode MS</vt:lpstr>
      <vt:lpstr>1_A000120140530A99PPBG</vt:lpstr>
      <vt:lpstr>PowerPoint 演示文稿</vt:lpstr>
      <vt:lpstr>第四单元 让人生有意义 4.2 胸怀世界</vt:lpstr>
      <vt:lpstr>PowerPoint 演示文稿</vt:lpstr>
      <vt:lpstr>情境导入</vt:lpstr>
      <vt:lpstr>学习目标 </vt:lpstr>
      <vt:lpstr>课前预习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政治备课大师【全免费】</dc:title>
  <dc:creator>政治备课大师【全免费】</dc:creator>
  <cp:keywords>政治备课大师【全免费】</cp:keywords>
  <dc:description>政治备课大师【全免费】</dc:description>
  <cp:lastModifiedBy>Administrator</cp:lastModifiedBy>
  <cp:revision>政治备课大师【全免费】</cp:revision>
  <dcterms:created xsi:type="dcterms:W3CDTF">2017-09-30T04:21:00Z</dcterms:created>
  <dcterms:modified xsi:type="dcterms:W3CDTF">2017-09-30T05:33:14Z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