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8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5588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092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08" y="-408"/>
      </p:cViewPr>
      <p:guideLst>
        <p:guide orient="horz" pos="216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610ABCD-F256-4664-BC64-83D9BC9BACE5}" type="datetimeFigureOut">
              <a:rPr lang="zh-CN" altLang="en-US"/>
              <a:pPr>
                <a:defRPr/>
              </a:pPr>
              <a:t>2017-9-30</a:t>
            </a:fld>
            <a:endParaRPr lang="zh-CN" altLang="en-US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247775" y="1279525"/>
            <a:ext cx="4606925" cy="34544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8E8F317-DA54-4E37-8209-A364CB3CB3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直接连接符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63" y="4779963"/>
            <a:ext cx="8428038" cy="9048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0744" y="3232296"/>
            <a:ext cx="9144000" cy="1525071"/>
          </a:xfrm>
        </p:spPr>
        <p:txBody>
          <a:bodyPr anchor="b"/>
          <a:lstStyle>
            <a:lvl1pPr algn="l">
              <a:defRPr sz="6000">
                <a:blipFill>
                  <a:blip r:embed="rId4">
                    <a:extLst>
                      <a:ext uri="{28A0092B-C50C-407E-A947-70E740481C1C}"/>
                    </a:extLst>
                  </a:blip>
                  <a:stretch>
                    <a:fillRect/>
                  </a:stretch>
                </a:blip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0744" y="4849443"/>
            <a:ext cx="9144000" cy="828343"/>
          </a:xfrm>
        </p:spPr>
        <p:txBody>
          <a:bodyPr anchor="ctr"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713C6F-1F46-40FE-85C7-2DB47851CCFB}" type="datetimeFigureOut">
              <a:rPr lang="en-US" altLang="zh-CN"/>
              <a:pPr/>
              <a:t>9/30/2017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27C7A-C2A7-448A-B513-489D44394BB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81B9D3F5-FA8C-4995-8108-6966707E92FB}" type="datetimeFigureOut">
              <a:rPr lang="zh-CN" altLang="en-US"/>
              <a:pPr/>
              <a:t>2017-9-30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81B426D-BAF8-4F48-90C6-8D6D35234DE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546084-161A-4B22-B897-3A611789A63A}" type="datetimeFigureOut">
              <a:rPr lang="zh-CN" altLang="en-US"/>
              <a:pPr/>
              <a:t>2017-9-30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E5AB51-560C-4219-AAF8-CC471C70102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直接连接符 6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6925" y="3517900"/>
            <a:ext cx="5016500" cy="4286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1215"/>
            <a:ext cx="10515600" cy="1819275"/>
          </a:xfrm>
        </p:spPr>
        <p:txBody>
          <a:bodyPr anchor="b"/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547479"/>
            <a:ext cx="10515600" cy="843768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768C70-50B4-453E-B765-27DF109BB38D}" type="datetimeFigureOut">
              <a:rPr lang="zh-CN" altLang="en-US"/>
              <a:pPr/>
              <a:t>2017-9-30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ACF2DF-A0DE-4B05-BE6C-5F00EA41507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217566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4099241"/>
            <a:ext cx="10515600" cy="217566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360212-AAE0-4C95-9DBF-3018CE552922}" type="datetimeFigureOut">
              <a:rPr lang="zh-CN" altLang="en-US"/>
              <a:pPr/>
              <a:t>2017-9-30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1AAAF9-E60E-4B64-8B00-47D8F384B9F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D6A57B-BFB3-48AE-BABE-5B22843D310F}" type="datetimeFigureOut">
              <a:rPr lang="zh-CN" altLang="en-US"/>
              <a:pPr/>
              <a:t>2017-9-30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0170A7-BFD2-4DB5-A819-6847A3AD280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>
            <a:grpSpLocks/>
          </p:cNvGrpSpPr>
          <p:nvPr/>
        </p:nvGrpSpPr>
        <p:grpSpPr bwMode="auto">
          <a:xfrm>
            <a:off x="3086100" y="212725"/>
            <a:ext cx="3451225" cy="5029200"/>
            <a:chOff x="4947179" y="1174751"/>
            <a:chExt cx="3184525" cy="3481388"/>
          </a:xfrm>
        </p:grpSpPr>
        <p:sp>
          <p:nvSpPr>
            <p:cNvPr id="4" name="任意多边形 6"/>
            <p:cNvSpPr/>
            <p:nvPr/>
          </p:nvSpPr>
          <p:spPr bwMode="auto">
            <a:xfrm>
              <a:off x="6524794" y="1174751"/>
              <a:ext cx="924303" cy="850566"/>
            </a:xfrm>
            <a:custGeom>
              <a:avLst/>
              <a:gdLst>
                <a:gd name="T0" fmla="*/ 652730 w 2764608"/>
                <a:gd name="T1" fmla="*/ 0 h 2548726"/>
                <a:gd name="T2" fmla="*/ 2111878 w 2764608"/>
                <a:gd name="T3" fmla="*/ 0 h 2548726"/>
                <a:gd name="T4" fmla="*/ 2764608 w 2764608"/>
                <a:gd name="T5" fmla="*/ 652730 h 2548726"/>
                <a:gd name="T6" fmla="*/ 2764608 w 2764608"/>
                <a:gd name="T7" fmla="*/ 1434805 h 2548726"/>
                <a:gd name="T8" fmla="*/ 2111878 w 2764608"/>
                <a:gd name="T9" fmla="*/ 2087535 h 2548726"/>
                <a:gd name="T10" fmla="*/ 1915333 w 2764608"/>
                <a:gd name="T11" fmla="*/ 2087535 h 2548726"/>
                <a:gd name="T12" fmla="*/ 2025468 w 2764608"/>
                <a:gd name="T13" fmla="*/ 2548726 h 2548726"/>
                <a:gd name="T14" fmla="*/ 1436563 w 2764608"/>
                <a:gd name="T15" fmla="*/ 2087535 h 2548726"/>
                <a:gd name="T16" fmla="*/ 652730 w 2764608"/>
                <a:gd name="T17" fmla="*/ 2087535 h 2548726"/>
                <a:gd name="T18" fmla="*/ 0 w 2764608"/>
                <a:gd name="T19" fmla="*/ 1434805 h 2548726"/>
                <a:gd name="T20" fmla="*/ 0 w 2764608"/>
                <a:gd name="T21" fmla="*/ 652730 h 2548726"/>
                <a:gd name="T22" fmla="*/ 652730 w 2764608"/>
                <a:gd name="T23" fmla="*/ 0 h 2548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4608" h="2548726">
                  <a:moveTo>
                    <a:pt x="652730" y="0"/>
                  </a:moveTo>
                  <a:lnTo>
                    <a:pt x="2111878" y="0"/>
                  </a:lnTo>
                  <a:cubicBezTo>
                    <a:pt x="2472371" y="0"/>
                    <a:pt x="2764608" y="292237"/>
                    <a:pt x="2764608" y="652730"/>
                  </a:cubicBezTo>
                  <a:lnTo>
                    <a:pt x="2764608" y="1434805"/>
                  </a:lnTo>
                  <a:cubicBezTo>
                    <a:pt x="2764608" y="1795298"/>
                    <a:pt x="2472371" y="2087535"/>
                    <a:pt x="2111878" y="2087535"/>
                  </a:cubicBezTo>
                  <a:lnTo>
                    <a:pt x="1915333" y="2087535"/>
                  </a:lnTo>
                  <a:lnTo>
                    <a:pt x="2025468" y="2548726"/>
                  </a:lnTo>
                  <a:lnTo>
                    <a:pt x="1436563" y="2087535"/>
                  </a:lnTo>
                  <a:lnTo>
                    <a:pt x="652730" y="2087535"/>
                  </a:lnTo>
                  <a:cubicBezTo>
                    <a:pt x="292237" y="2087535"/>
                    <a:pt x="0" y="1795298"/>
                    <a:pt x="0" y="1434805"/>
                  </a:cubicBezTo>
                  <a:lnTo>
                    <a:pt x="0" y="652730"/>
                  </a:lnTo>
                  <a:cubicBezTo>
                    <a:pt x="0" y="292237"/>
                    <a:pt x="292237" y="0"/>
                    <a:pt x="652730" y="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  <a:alpha val="59999"/>
              </a:schemeClr>
            </a:solidFill>
            <a:ln>
              <a:noFill/>
            </a:ln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" name="任意多边形 4"/>
            <p:cNvSpPr>
              <a:spLocks noChangeArrowheads="1"/>
            </p:cNvSpPr>
            <p:nvPr/>
          </p:nvSpPr>
          <p:spPr bwMode="auto">
            <a:xfrm>
              <a:off x="4947179" y="2106638"/>
              <a:ext cx="2764121" cy="2549501"/>
            </a:xfrm>
            <a:custGeom>
              <a:avLst/>
              <a:gdLst>
                <a:gd name="T0" fmla="*/ 652548 w 2764608"/>
                <a:gd name="T1" fmla="*/ 0 h 2548726"/>
                <a:gd name="T2" fmla="*/ 2111290 w 2764608"/>
                <a:gd name="T3" fmla="*/ 0 h 2548726"/>
                <a:gd name="T4" fmla="*/ 2763838 w 2764608"/>
                <a:gd name="T5" fmla="*/ 652935 h 2548726"/>
                <a:gd name="T6" fmla="*/ 2763838 w 2764608"/>
                <a:gd name="T7" fmla="*/ 1435255 h 2548726"/>
                <a:gd name="T8" fmla="*/ 2111290 w 2764608"/>
                <a:gd name="T9" fmla="*/ 2088189 h 2548726"/>
                <a:gd name="T10" fmla="*/ 1914800 w 2764608"/>
                <a:gd name="T11" fmla="*/ 2088189 h 2548726"/>
                <a:gd name="T12" fmla="*/ 2024904 w 2764608"/>
                <a:gd name="T13" fmla="*/ 2549525 h 2548726"/>
                <a:gd name="T14" fmla="*/ 1436163 w 2764608"/>
                <a:gd name="T15" fmla="*/ 2088189 h 2548726"/>
                <a:gd name="T16" fmla="*/ 652548 w 2764608"/>
                <a:gd name="T17" fmla="*/ 2088189 h 2548726"/>
                <a:gd name="T18" fmla="*/ 0 w 2764608"/>
                <a:gd name="T19" fmla="*/ 1435255 h 2548726"/>
                <a:gd name="T20" fmla="*/ 0 w 2764608"/>
                <a:gd name="T21" fmla="*/ 652935 h 2548726"/>
                <a:gd name="T22" fmla="*/ 652548 w 2764608"/>
                <a:gd name="T23" fmla="*/ 0 h 25487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64608"/>
                <a:gd name="T37" fmla="*/ 0 h 2548726"/>
                <a:gd name="T38" fmla="*/ 2764608 w 2764608"/>
                <a:gd name="T39" fmla="*/ 2548726 h 25487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64608" h="2548726">
                  <a:moveTo>
                    <a:pt x="652730" y="0"/>
                  </a:moveTo>
                  <a:lnTo>
                    <a:pt x="2111878" y="0"/>
                  </a:lnTo>
                  <a:cubicBezTo>
                    <a:pt x="2472371" y="0"/>
                    <a:pt x="2764608" y="292237"/>
                    <a:pt x="2764608" y="652730"/>
                  </a:cubicBezTo>
                  <a:lnTo>
                    <a:pt x="2764608" y="1434805"/>
                  </a:lnTo>
                  <a:cubicBezTo>
                    <a:pt x="2764608" y="1795298"/>
                    <a:pt x="2472371" y="2087535"/>
                    <a:pt x="2111878" y="2087535"/>
                  </a:cubicBezTo>
                  <a:lnTo>
                    <a:pt x="1915333" y="2087535"/>
                  </a:lnTo>
                  <a:lnTo>
                    <a:pt x="2025468" y="2548726"/>
                  </a:lnTo>
                  <a:lnTo>
                    <a:pt x="1436563" y="2087535"/>
                  </a:lnTo>
                  <a:lnTo>
                    <a:pt x="652730" y="2087535"/>
                  </a:lnTo>
                  <a:cubicBezTo>
                    <a:pt x="292237" y="2087535"/>
                    <a:pt x="0" y="1795298"/>
                    <a:pt x="0" y="1434805"/>
                  </a:cubicBezTo>
                  <a:lnTo>
                    <a:pt x="0" y="652730"/>
                  </a:lnTo>
                  <a:cubicBezTo>
                    <a:pt x="0" y="292237"/>
                    <a:pt x="292237" y="0"/>
                    <a:pt x="652730" y="0"/>
                  </a:cubicBez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 lIns="0" tIns="0" rIns="0" bIns="32400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dirty="0">
                <a:solidFill>
                  <a:srgbClr val="FFFFFF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" name="任意多边形 5"/>
            <p:cNvSpPr/>
            <p:nvPr/>
          </p:nvSpPr>
          <p:spPr bwMode="auto">
            <a:xfrm flipH="1">
              <a:off x="6911507" y="1687948"/>
              <a:ext cx="1220197" cy="1125297"/>
            </a:xfrm>
            <a:custGeom>
              <a:avLst/>
              <a:gdLst>
                <a:gd name="T0" fmla="*/ 652730 w 2764608"/>
                <a:gd name="T1" fmla="*/ 0 h 2548726"/>
                <a:gd name="T2" fmla="*/ 2111878 w 2764608"/>
                <a:gd name="T3" fmla="*/ 0 h 2548726"/>
                <a:gd name="T4" fmla="*/ 2764608 w 2764608"/>
                <a:gd name="T5" fmla="*/ 652730 h 2548726"/>
                <a:gd name="T6" fmla="*/ 2764608 w 2764608"/>
                <a:gd name="T7" fmla="*/ 1434805 h 2548726"/>
                <a:gd name="T8" fmla="*/ 2111878 w 2764608"/>
                <a:gd name="T9" fmla="*/ 2087535 h 2548726"/>
                <a:gd name="T10" fmla="*/ 1915333 w 2764608"/>
                <a:gd name="T11" fmla="*/ 2087535 h 2548726"/>
                <a:gd name="T12" fmla="*/ 2025468 w 2764608"/>
                <a:gd name="T13" fmla="*/ 2548726 h 2548726"/>
                <a:gd name="T14" fmla="*/ 1436563 w 2764608"/>
                <a:gd name="T15" fmla="*/ 2087535 h 2548726"/>
                <a:gd name="T16" fmla="*/ 652730 w 2764608"/>
                <a:gd name="T17" fmla="*/ 2087535 h 2548726"/>
                <a:gd name="T18" fmla="*/ 0 w 2764608"/>
                <a:gd name="T19" fmla="*/ 1434805 h 2548726"/>
                <a:gd name="T20" fmla="*/ 0 w 2764608"/>
                <a:gd name="T21" fmla="*/ 652730 h 2548726"/>
                <a:gd name="T22" fmla="*/ 652730 w 2764608"/>
                <a:gd name="T23" fmla="*/ 0 h 2548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4608" h="2548726">
                  <a:moveTo>
                    <a:pt x="652730" y="0"/>
                  </a:moveTo>
                  <a:lnTo>
                    <a:pt x="2111878" y="0"/>
                  </a:lnTo>
                  <a:cubicBezTo>
                    <a:pt x="2472371" y="0"/>
                    <a:pt x="2764608" y="292237"/>
                    <a:pt x="2764608" y="652730"/>
                  </a:cubicBezTo>
                  <a:lnTo>
                    <a:pt x="2764608" y="1434805"/>
                  </a:lnTo>
                  <a:cubicBezTo>
                    <a:pt x="2764608" y="1795298"/>
                    <a:pt x="2472371" y="2087535"/>
                    <a:pt x="2111878" y="2087535"/>
                  </a:cubicBezTo>
                  <a:lnTo>
                    <a:pt x="1915333" y="2087535"/>
                  </a:lnTo>
                  <a:lnTo>
                    <a:pt x="2025468" y="2548726"/>
                  </a:lnTo>
                  <a:lnTo>
                    <a:pt x="1436563" y="2087535"/>
                  </a:lnTo>
                  <a:lnTo>
                    <a:pt x="652730" y="2087535"/>
                  </a:lnTo>
                  <a:cubicBezTo>
                    <a:pt x="292237" y="2087535"/>
                    <a:pt x="0" y="1795298"/>
                    <a:pt x="0" y="1434805"/>
                  </a:cubicBezTo>
                  <a:lnTo>
                    <a:pt x="0" y="652730"/>
                  </a:lnTo>
                  <a:cubicBezTo>
                    <a:pt x="0" y="292237"/>
                    <a:pt x="292237" y="0"/>
                    <a:pt x="652730" y="0"/>
                  </a:cubicBezTo>
                  <a:close/>
                </a:path>
              </a:pathLst>
            </a:custGeom>
            <a:solidFill>
              <a:schemeClr val="accent2">
                <a:alpha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9466" y="1550210"/>
            <a:ext cx="3993068" cy="3034571"/>
          </a:xfrm>
        </p:spPr>
        <p:txBody>
          <a:bodyPr>
            <a:norm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B29020-53BB-41AA-8970-1D268CB6841B}" type="datetimeFigureOut">
              <a:rPr lang="zh-CN" altLang="en-US"/>
              <a:pPr/>
              <a:t>2017-9-30</a:t>
            </a:fld>
            <a:endParaRPr lang="en-US" altLang="zh-CN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DF682D-79A2-49E8-844C-1EA1C9FCEE3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143D2E-E51E-4FDF-9900-380C86F6D2CD}" type="datetimeFigureOut">
              <a:rPr lang="zh-CN" altLang="en-US"/>
              <a:pPr/>
              <a:t>2017-9-30</a:t>
            </a:fld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5E80DC-A3C8-48E5-8FCE-FF5C9ADB87F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5"/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1998663" y="5173663"/>
            <a:ext cx="81915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8829" y="4515584"/>
            <a:ext cx="8190832" cy="59401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02339" y="556036"/>
            <a:ext cx="8187322" cy="3959548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8829" y="5235772"/>
            <a:ext cx="8190832" cy="107804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486525"/>
            <a:ext cx="2057400" cy="234950"/>
          </a:xfrm>
        </p:spPr>
        <p:txBody>
          <a:bodyPr/>
          <a:lstStyle>
            <a:lvl1pPr>
              <a:defRPr/>
            </a:lvl1pPr>
          </a:lstStyle>
          <a:p>
            <a:fld id="{70E7DA14-0145-4684-A9E8-FCCD642E4517}" type="datetimeFigureOut">
              <a:rPr lang="zh-CN" altLang="en-US"/>
              <a:pPr/>
              <a:t>2017-9-30</a:t>
            </a:fld>
            <a:endParaRPr lang="en-US" altLang="zh-CN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486525"/>
            <a:ext cx="3087688" cy="2349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9538" y="6486525"/>
            <a:ext cx="2057400" cy="234950"/>
          </a:xfrm>
        </p:spPr>
        <p:txBody>
          <a:bodyPr/>
          <a:lstStyle>
            <a:lvl1pPr>
              <a:defRPr/>
            </a:lvl1pPr>
          </a:lstStyle>
          <a:p>
            <a:fld id="{C655D3F1-3B00-40FE-91FC-BD423491255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929F2E-1741-4921-9E32-167653D6FE58}" type="datetimeFigureOut">
              <a:rPr lang="zh-CN" altLang="en-US"/>
              <a:pPr/>
              <a:t>2017-9-30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7F87F2-862B-45B7-9F42-FE099728DD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628650" y="365125"/>
            <a:ext cx="78882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628650" y="1825625"/>
            <a:ext cx="7888288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28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919293"/>
                </a:solidFill>
                <a:ea typeface="黑体" pitchFamily="2" charset="-122"/>
              </a:defRPr>
            </a:lvl1pPr>
          </a:lstStyle>
          <a:p>
            <a:fld id="{78727D4C-3018-4D9A-BA21-660AC2357910}" type="datetimeFigureOut">
              <a:rPr lang="zh-CN" altLang="en-US"/>
              <a:pPr/>
              <a:t>2017-9-30</a:t>
            </a:fld>
            <a:endParaRPr lang="en-US" altLang="zh-CN"/>
          </a:p>
        </p:txBody>
      </p:sp>
      <p:sp>
        <p:nvSpPr>
          <p:cNvPr id="1029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028950" y="6356350"/>
            <a:ext cx="30876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rgbClr val="919293"/>
                </a:solidFill>
                <a:ea typeface="黑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459538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rgbClr val="919293"/>
                </a:solidFill>
                <a:ea typeface="黑体" pitchFamily="2" charset="-122"/>
              </a:defRPr>
            </a:lvl1pPr>
          </a:lstStyle>
          <a:p>
            <a:fld id="{0D9F8881-D950-49E1-B826-FCCCD8E28F8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60" r:id="rId3"/>
    <p:sldLayoutId id="2147483657" r:id="rId4"/>
    <p:sldLayoutId id="2147483656" r:id="rId5"/>
    <p:sldLayoutId id="2147483661" r:id="rId6"/>
    <p:sldLayoutId id="2147483662" r:id="rId7"/>
    <p:sldLayoutId id="2147483663" r:id="rId8"/>
    <p:sldLayoutId id="2147483655" r:id="rId9"/>
    <p:sldLayoutId id="2147483664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gradFill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6200000" scaled="1"/>
          </a:gra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fontAlgn="base">
        <a:lnSpc>
          <a:spcPct val="90000"/>
        </a:lnSpc>
        <a:spcBef>
          <a:spcPts val="1000"/>
        </a:spcBef>
        <a:spcAft>
          <a:spcPct val="0"/>
        </a:spcAft>
        <a:buClr>
          <a:srgbClr val="B8650A"/>
        </a:buClr>
        <a:buFont typeface="Arial" charset="0"/>
        <a:buChar char="•"/>
        <a:defRPr sz="2400" kern="1200">
          <a:solidFill>
            <a:srgbClr val="B8650A"/>
          </a:solidFill>
          <a:latin typeface="+mn-lt"/>
          <a:ea typeface="+mn-ea"/>
          <a:cs typeface="+mn-cs"/>
        </a:defRPr>
      </a:lvl1pPr>
      <a:lvl2pPr marL="800100" indent="-3429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3988" cy="1470025"/>
          </a:xfrm>
        </p:spPr>
        <p:txBody>
          <a:bodyPr/>
          <a:lstStyle/>
          <a:p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40963" name="Rectangle 3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2388" cy="175260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endParaRPr lang="zh-CN" altLang="en-US" smtClean="0"/>
          </a:p>
        </p:txBody>
      </p:sp>
      <p:sp>
        <p:nvSpPr>
          <p:cNvPr id="40965" name="AutoShape 5" descr="t011d6c457228889b17"/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0967" name="AutoShape 7" descr="t011d6c457228889b17"/>
          <p:cNvSpPr>
            <a:spLocks noChangeAspect="1" noChangeArrowheads="1"/>
          </p:cNvSpPr>
          <p:nvPr/>
        </p:nvSpPr>
        <p:spPr bwMode="auto">
          <a:xfrm>
            <a:off x="155575" y="46038"/>
            <a:ext cx="296863" cy="296862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0969" name="AutoShape 9" descr="t011d6c457228889b17"/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0971" name="AutoShape 11" descr="t01bdf0b46e60310a60"/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pic>
        <p:nvPicPr>
          <p:cNvPr id="40972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363200" cy="77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tx1"/>
                </a:solidFill>
              </a:rPr>
              <a:t>问题：如何理解文化交流，和谐共进？</a:t>
            </a:r>
          </a:p>
        </p:txBody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tx1"/>
                </a:solidFill>
              </a:rPr>
              <a:t>归纳总结</a:t>
            </a:r>
          </a:p>
        </p:txBody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B8650A"/>
                </a:solidFill>
              </a:rPr>
              <a:t>(1)</a:t>
            </a:r>
            <a:r>
              <a:rPr lang="zh-CN" altLang="en-US" smtClean="0">
                <a:solidFill>
                  <a:srgbClr val="B8650A"/>
                </a:solidFill>
              </a:rPr>
              <a:t>自古以来，中华文化就有着与世界其他文化交流的历史。举世闻名的丝绸之路、郑和下西洋是中外交流的千古佳话，中国古代的“四大发明”对世界文化的发展影响深远，而中国与周边国家和地区的文化相互影响融合，使中华文化更加丰富、厚重。近代以来，西方的文化和科学技术传入中国，加快了中国迈向现代化的步伐。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(2)</a:t>
            </a:r>
            <a:r>
              <a:rPr lang="zh-CN" altLang="en-US" smtClean="0">
                <a:solidFill>
                  <a:srgbClr val="B8650A"/>
                </a:solidFill>
              </a:rPr>
              <a:t>世界不同的文化各有特点，存在着差异。文明之间的接触碰撞就可能导致矛盾或者冲突。历史证明，文化的差异并非是不可逾越的鸿沟，不同的文化之间只要平等尊重、对话交流</a:t>
            </a:r>
            <a:r>
              <a:rPr lang="en-US" altLang="zh-CN" smtClean="0">
                <a:solidFill>
                  <a:srgbClr val="B8650A"/>
                </a:solidFill>
              </a:rPr>
              <a:t>,</a:t>
            </a:r>
            <a:r>
              <a:rPr lang="zh-CN" altLang="en-US" smtClean="0">
                <a:solidFill>
                  <a:srgbClr val="B8650A"/>
                </a:solidFill>
              </a:rPr>
              <a:t>相互包容</a:t>
            </a:r>
            <a:r>
              <a:rPr lang="en-US" altLang="zh-CN" smtClean="0">
                <a:solidFill>
                  <a:srgbClr val="B8650A"/>
                </a:solidFill>
              </a:rPr>
              <a:t>,</a:t>
            </a:r>
            <a:r>
              <a:rPr lang="zh-CN" altLang="en-US" smtClean="0">
                <a:solidFill>
                  <a:srgbClr val="B8650A"/>
                </a:solidFill>
              </a:rPr>
              <a:t>相互学习，共同繁荣是能够实现的。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B8650A"/>
                </a:solidFill>
              </a:rPr>
              <a:t>(3)</a:t>
            </a:r>
            <a:r>
              <a:rPr lang="zh-CN" altLang="en-US" smtClean="0">
                <a:solidFill>
                  <a:srgbClr val="B8650A"/>
                </a:solidFill>
              </a:rPr>
              <a:t>在全球化的今天，跨越国界的交往交流日益频繁，形式多种多样：国家政府之间的交往，社会团体、企业之间的交往，个人之间的交往都在推动着世界不同文化的交流与繁荣进步。在我们的生活中，与不同国家、 不同种族、不同文化背景的人们打交道的机会越来越多了。尊重别人的信仰和习俗，包容别人与我们的差异</a:t>
            </a:r>
            <a:r>
              <a:rPr lang="en-US" altLang="zh-CN" smtClean="0">
                <a:solidFill>
                  <a:srgbClr val="B8650A"/>
                </a:solidFill>
              </a:rPr>
              <a:t>,</a:t>
            </a:r>
            <a:r>
              <a:rPr lang="zh-CN" altLang="en-US" smtClean="0">
                <a:solidFill>
                  <a:srgbClr val="B8650A"/>
                </a:solidFill>
              </a:rPr>
              <a:t>欣赏别人的特点和长处</a:t>
            </a:r>
            <a:r>
              <a:rPr lang="en-US" altLang="zh-CN" smtClean="0">
                <a:solidFill>
                  <a:srgbClr val="B8650A"/>
                </a:solidFill>
              </a:rPr>
              <a:t>,</a:t>
            </a:r>
            <a:r>
              <a:rPr lang="zh-CN" altLang="en-US" smtClean="0">
                <a:solidFill>
                  <a:srgbClr val="B8650A"/>
                </a:solidFill>
              </a:rPr>
              <a:t>真诚友好、不卑不亢、自尊自信，是我们应具备的交往品德。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tx1"/>
                </a:solidFill>
                <a:sym typeface="黑体" pitchFamily="2" charset="-122"/>
              </a:rPr>
              <a:t>知识结构</a:t>
            </a:r>
          </a:p>
        </p:txBody>
      </p:sp>
      <p:pic>
        <p:nvPicPr>
          <p:cNvPr id="30723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mtClean="0">
                <a:solidFill>
                  <a:schemeClr val="tx1"/>
                </a:solidFill>
                <a:sym typeface="宋体" charset="-122"/>
              </a:rPr>
              <a:t>典例精析</a:t>
            </a:r>
            <a:endParaRPr lang="zh-CN" altLang="en-US" smtClean="0">
              <a:solidFill>
                <a:schemeClr val="tx1"/>
              </a:solidFill>
              <a:sym typeface="宋体" charset="-122"/>
            </a:endParaRPr>
          </a:p>
        </p:txBody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B8650A"/>
                </a:solidFill>
              </a:rPr>
              <a:t>例</a:t>
            </a:r>
            <a:r>
              <a:rPr lang="en-US" altLang="zh-CN" smtClean="0">
                <a:solidFill>
                  <a:srgbClr val="B8650A"/>
                </a:solidFill>
              </a:rPr>
              <a:t>1</a:t>
            </a:r>
            <a:r>
              <a:rPr lang="zh-CN" altLang="en-US" smtClean="0">
                <a:solidFill>
                  <a:srgbClr val="B8650A"/>
                </a:solidFill>
              </a:rPr>
              <a:t>、</a:t>
            </a:r>
            <a:r>
              <a:rPr lang="en-US" altLang="zh-CN" smtClean="0">
                <a:solidFill>
                  <a:srgbClr val="B8650A"/>
                </a:solidFill>
              </a:rPr>
              <a:t>Rose</a:t>
            </a:r>
            <a:r>
              <a:rPr lang="zh-CN" altLang="en-US" smtClean="0">
                <a:solidFill>
                  <a:srgbClr val="B8650A"/>
                </a:solidFill>
              </a:rPr>
              <a:t>是刚刚转进高丽班的美国同学，一段时间后两人便交往起来。但每次外出吃饭，</a:t>
            </a:r>
            <a:r>
              <a:rPr lang="en-US" altLang="zh-CN" smtClean="0">
                <a:solidFill>
                  <a:srgbClr val="B8650A"/>
                </a:solidFill>
              </a:rPr>
              <a:t>Rose</a:t>
            </a:r>
            <a:r>
              <a:rPr lang="zh-CN" altLang="en-US" smtClean="0">
                <a:solidFill>
                  <a:srgbClr val="B8650A"/>
                </a:solidFill>
              </a:rPr>
              <a:t>总是提出要“</a:t>
            </a:r>
            <a:r>
              <a:rPr lang="en-US" altLang="zh-CN" smtClean="0">
                <a:solidFill>
                  <a:srgbClr val="B8650A"/>
                </a:solidFill>
              </a:rPr>
              <a:t>AA”</a:t>
            </a:r>
            <a:r>
              <a:rPr lang="zh-CN" altLang="en-US" smtClean="0">
                <a:solidFill>
                  <a:srgbClr val="B8650A"/>
                </a:solidFill>
              </a:rPr>
              <a:t>制付费。高丽对此的看法正确的有（　　）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A.</a:t>
            </a:r>
            <a:r>
              <a:rPr lang="zh-CN" altLang="en-US" smtClean="0">
                <a:solidFill>
                  <a:srgbClr val="B8650A"/>
                </a:solidFill>
              </a:rPr>
              <a:t>不可以理解。这是美国的生活方式特殊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B.</a:t>
            </a:r>
            <a:r>
              <a:rPr lang="zh-CN" altLang="en-US" smtClean="0">
                <a:solidFill>
                  <a:srgbClr val="B8650A"/>
                </a:solidFill>
              </a:rPr>
              <a:t>不可理解。</a:t>
            </a:r>
            <a:r>
              <a:rPr lang="en-US" altLang="zh-CN" smtClean="0">
                <a:solidFill>
                  <a:srgbClr val="B8650A"/>
                </a:solidFill>
              </a:rPr>
              <a:t>Rose</a:t>
            </a:r>
            <a:r>
              <a:rPr lang="zh-CN" altLang="en-US" smtClean="0">
                <a:solidFill>
                  <a:srgbClr val="B8650A"/>
                </a:solidFill>
              </a:rPr>
              <a:t>太小气了，真不够意思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C.</a:t>
            </a:r>
            <a:r>
              <a:rPr lang="zh-CN" altLang="en-US" smtClean="0">
                <a:solidFill>
                  <a:srgbClr val="B8650A"/>
                </a:solidFill>
              </a:rPr>
              <a:t>可以理解。这是由两国间的文化差异造成的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D.</a:t>
            </a:r>
            <a:r>
              <a:rPr lang="zh-CN" altLang="en-US" smtClean="0">
                <a:solidFill>
                  <a:srgbClr val="B8650A"/>
                </a:solidFill>
              </a:rPr>
              <a:t>不可理解。</a:t>
            </a:r>
            <a:r>
              <a:rPr lang="en-US" altLang="zh-CN" smtClean="0">
                <a:solidFill>
                  <a:srgbClr val="B8650A"/>
                </a:solidFill>
              </a:rPr>
              <a:t>Rose</a:t>
            </a:r>
            <a:r>
              <a:rPr lang="zh-CN" altLang="en-US" smtClean="0">
                <a:solidFill>
                  <a:srgbClr val="B8650A"/>
                </a:solidFill>
              </a:rPr>
              <a:t>与别人交往不真诚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tx1"/>
                </a:solidFill>
              </a:rPr>
              <a:t>答案解析</a:t>
            </a:r>
          </a:p>
        </p:txBody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B8650A"/>
                </a:solidFill>
              </a:rPr>
              <a:t>【</a:t>
            </a:r>
            <a:r>
              <a:rPr lang="zh-CN" altLang="en-US" smtClean="0">
                <a:solidFill>
                  <a:srgbClr val="B8650A"/>
                </a:solidFill>
              </a:rPr>
              <a:t>解析</a:t>
            </a:r>
            <a:r>
              <a:rPr lang="en-US" altLang="zh-CN" smtClean="0">
                <a:solidFill>
                  <a:srgbClr val="B8650A"/>
                </a:solidFill>
              </a:rPr>
              <a:t>】</a:t>
            </a:r>
            <a:r>
              <a:rPr lang="zh-CN" altLang="en-US" smtClean="0">
                <a:solidFill>
                  <a:srgbClr val="B8650A"/>
                </a:solidFill>
              </a:rPr>
              <a:t>随着社会不断进步、世界日益开放，与不同文化共处已成为我们面临的新课题。面对不同的文化，应采取客观平等的态度，尊重因文化不同而导致行为方式的差异，要善于虚心学习其他文化的优点、长处。</a:t>
            </a:r>
          </a:p>
          <a:p>
            <a:r>
              <a:rPr lang="zh-CN" altLang="en-US" smtClean="0">
                <a:solidFill>
                  <a:srgbClr val="B8650A"/>
                </a:solidFill>
              </a:rPr>
              <a:t>答案：</a:t>
            </a:r>
            <a:r>
              <a:rPr lang="en-US" altLang="zh-CN" smtClean="0">
                <a:solidFill>
                  <a:srgbClr val="B8650A"/>
                </a:solidFill>
              </a:rPr>
              <a:t>C</a:t>
            </a:r>
            <a:endParaRPr lang="zh-CN" altLang="en-US" smtClean="0">
              <a:solidFill>
                <a:srgbClr val="B8650A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B8650A"/>
                </a:solidFill>
              </a:rPr>
              <a:t>例</a:t>
            </a:r>
            <a:r>
              <a:rPr lang="en-US" altLang="zh-CN" smtClean="0">
                <a:solidFill>
                  <a:srgbClr val="B8650A"/>
                </a:solidFill>
              </a:rPr>
              <a:t>2</a:t>
            </a:r>
            <a:r>
              <a:rPr lang="zh-CN" altLang="en-US" smtClean="0">
                <a:solidFill>
                  <a:srgbClr val="B8650A"/>
                </a:solidFill>
              </a:rPr>
              <a:t>、可口可乐、麦当劳快餐、松下电器等外来品，已成了一些中国人生活不可缺少的一部分。伴随它们而来的还有不同的生活方式。这对我们的启示（    ）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A.</a:t>
            </a:r>
            <a:r>
              <a:rPr lang="zh-CN" altLang="en-US" smtClean="0">
                <a:solidFill>
                  <a:srgbClr val="B8650A"/>
                </a:solidFill>
              </a:rPr>
              <a:t>中国文化已难再延续，将被逐渐淘汰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B.</a:t>
            </a:r>
            <a:r>
              <a:rPr lang="zh-CN" altLang="en-US" smtClean="0">
                <a:solidFill>
                  <a:srgbClr val="B8650A"/>
                </a:solidFill>
              </a:rPr>
              <a:t>多元文化，丰富了我们的生活，但我们不能失去自身文化的独特性，而要珍爱自己的精神家园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C.</a:t>
            </a:r>
            <a:r>
              <a:rPr lang="zh-CN" altLang="en-US" smtClean="0">
                <a:solidFill>
                  <a:srgbClr val="B8650A"/>
                </a:solidFill>
              </a:rPr>
              <a:t>外来文化都很优秀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D.</a:t>
            </a:r>
            <a:r>
              <a:rPr lang="zh-CN" altLang="en-US" smtClean="0">
                <a:solidFill>
                  <a:srgbClr val="B8650A"/>
                </a:solidFill>
              </a:rPr>
              <a:t>继承中华民族优秀传统文化，弘扬中华民族精神，无疑是大人们责无旁贷的历史责任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tx1"/>
                </a:solidFill>
              </a:rPr>
              <a:t>答案解析</a:t>
            </a:r>
          </a:p>
        </p:txBody>
      </p:sp>
      <p:sp>
        <p:nvSpPr>
          <p:cNvPr id="348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B8650A"/>
                </a:solidFill>
              </a:rPr>
              <a:t>【</a:t>
            </a:r>
            <a:r>
              <a:rPr lang="zh-CN" altLang="en-US" smtClean="0">
                <a:solidFill>
                  <a:srgbClr val="B8650A"/>
                </a:solidFill>
              </a:rPr>
              <a:t>解析</a:t>
            </a:r>
            <a:r>
              <a:rPr lang="en-US" altLang="zh-CN" smtClean="0">
                <a:solidFill>
                  <a:srgbClr val="B8650A"/>
                </a:solidFill>
              </a:rPr>
              <a:t>】</a:t>
            </a:r>
            <a:r>
              <a:rPr lang="zh-CN" altLang="en-US" smtClean="0">
                <a:solidFill>
                  <a:srgbClr val="B8650A"/>
                </a:solidFill>
              </a:rPr>
              <a:t>本题考查对不同文化的认识。对于外来文化，我们在学习借鉴的同时，要认识到本民族文化的魅力，珍爱自己的精神家园，其中</a:t>
            </a:r>
            <a:r>
              <a:rPr lang="en-US" altLang="zh-CN" smtClean="0">
                <a:solidFill>
                  <a:srgbClr val="B8650A"/>
                </a:solidFill>
              </a:rPr>
              <a:t>ACD</a:t>
            </a:r>
            <a:r>
              <a:rPr lang="zh-CN" altLang="en-US" smtClean="0">
                <a:solidFill>
                  <a:srgbClr val="B8650A"/>
                </a:solidFill>
              </a:rPr>
              <a:t>观点都是错误的，正确答案选</a:t>
            </a:r>
            <a:r>
              <a:rPr lang="en-US" altLang="zh-CN" smtClean="0">
                <a:solidFill>
                  <a:srgbClr val="B8650A"/>
                </a:solidFill>
              </a:rPr>
              <a:t>B</a:t>
            </a:r>
            <a:r>
              <a:rPr lang="zh-CN" altLang="en-US" smtClean="0">
                <a:solidFill>
                  <a:srgbClr val="B8650A"/>
                </a:solidFill>
              </a:rPr>
              <a:t>。</a:t>
            </a:r>
          </a:p>
          <a:p>
            <a:r>
              <a:rPr lang="zh-CN" altLang="en-US" smtClean="0">
                <a:solidFill>
                  <a:srgbClr val="B8650A"/>
                </a:solidFill>
              </a:rPr>
              <a:t>答案：</a:t>
            </a:r>
            <a:r>
              <a:rPr lang="en-US" altLang="zh-CN" smtClean="0">
                <a:solidFill>
                  <a:srgbClr val="B8650A"/>
                </a:solidFill>
              </a:rPr>
              <a:t>B</a:t>
            </a:r>
            <a:endParaRPr lang="zh-CN" altLang="en-US" smtClean="0">
              <a:solidFill>
                <a:srgbClr val="B8650A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tx1"/>
                </a:solidFill>
              </a:rPr>
              <a:t>课后训练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B8650A"/>
                </a:solidFill>
              </a:rPr>
              <a:t>1</a:t>
            </a:r>
            <a:r>
              <a:rPr lang="zh-CN" altLang="en-US" smtClean="0">
                <a:solidFill>
                  <a:srgbClr val="B8650A"/>
                </a:solidFill>
              </a:rPr>
              <a:t>、习近平总书记在阿拉伯国家联盟总部演讲时指出：文明具有多样性，我们倡导不同民族、不同文化要“交而通”，而不是“交而恶”、“交而通”是指（   ）</a:t>
            </a:r>
          </a:p>
          <a:p>
            <a:r>
              <a:rPr lang="zh-CN" altLang="en-US" smtClean="0">
                <a:solidFill>
                  <a:srgbClr val="B8650A"/>
                </a:solidFill>
              </a:rPr>
              <a:t>①要尊重各民族优秀文化，求同存异</a:t>
            </a:r>
          </a:p>
          <a:p>
            <a:r>
              <a:rPr lang="zh-CN" altLang="en-US" smtClean="0">
                <a:solidFill>
                  <a:srgbClr val="B8650A"/>
                </a:solidFill>
              </a:rPr>
              <a:t>②文化交流，不能迷失自己．要保持独特性</a:t>
            </a:r>
          </a:p>
          <a:p>
            <a:r>
              <a:rPr lang="zh-CN" altLang="en-US" smtClean="0">
                <a:solidFill>
                  <a:srgbClr val="B8650A"/>
                </a:solidFill>
              </a:rPr>
              <a:t>③要继承中华优秀传统文化，弘扬民族精神</a:t>
            </a:r>
          </a:p>
          <a:p>
            <a:r>
              <a:rPr lang="zh-CN" altLang="en-US" smtClean="0">
                <a:solidFill>
                  <a:srgbClr val="B8650A"/>
                </a:solidFill>
              </a:rPr>
              <a:t>④各国文化要相互借鉴，推动文化共同繁荣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A.①②   B</a:t>
            </a:r>
            <a:r>
              <a:rPr lang="zh-CN" altLang="en-US" smtClean="0">
                <a:solidFill>
                  <a:srgbClr val="B8650A"/>
                </a:solidFill>
              </a:rPr>
              <a:t>．③④ </a:t>
            </a:r>
            <a:r>
              <a:rPr lang="en-US" altLang="zh-CN" smtClean="0">
                <a:solidFill>
                  <a:srgbClr val="B8650A"/>
                </a:solidFill>
              </a:rPr>
              <a:t>C</a:t>
            </a:r>
            <a:r>
              <a:rPr lang="zh-CN" altLang="en-US" smtClean="0">
                <a:solidFill>
                  <a:srgbClr val="B8650A"/>
                </a:solidFill>
              </a:rPr>
              <a:t>．①④ </a:t>
            </a:r>
            <a:r>
              <a:rPr lang="en-US" altLang="zh-CN" smtClean="0">
                <a:solidFill>
                  <a:srgbClr val="B8650A"/>
                </a:solidFill>
              </a:rPr>
              <a:t>D</a:t>
            </a:r>
            <a:r>
              <a:rPr lang="zh-CN" altLang="en-US" smtClean="0">
                <a:solidFill>
                  <a:srgbClr val="B8650A"/>
                </a:solidFill>
              </a:rPr>
              <a:t>．②③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B8650A"/>
                </a:solidFill>
              </a:rPr>
              <a:t>2</a:t>
            </a:r>
            <a:r>
              <a:rPr lang="zh-CN" altLang="en-US" smtClean="0">
                <a:solidFill>
                  <a:srgbClr val="B8650A"/>
                </a:solidFill>
              </a:rPr>
              <a:t>、音乐频道展现全中国音乐风貌，介绍外国音乐，启示我们对待丰富多彩的文化应该（　 ）</a:t>
            </a:r>
          </a:p>
          <a:p>
            <a:r>
              <a:rPr lang="zh-CN" altLang="en-US" smtClean="0">
                <a:solidFill>
                  <a:srgbClr val="B8650A"/>
                </a:solidFill>
              </a:rPr>
              <a:t>①学习外来文化的优点和长处</a:t>
            </a:r>
          </a:p>
          <a:p>
            <a:r>
              <a:rPr lang="zh-CN" altLang="en-US" smtClean="0">
                <a:solidFill>
                  <a:srgbClr val="B8650A"/>
                </a:solidFill>
              </a:rPr>
              <a:t>②要有开放的胸怀，要尊重珍惜和保护各个国家和民族的文化</a:t>
            </a:r>
          </a:p>
          <a:p>
            <a:r>
              <a:rPr lang="zh-CN" altLang="en-US" smtClean="0">
                <a:solidFill>
                  <a:srgbClr val="B8650A"/>
                </a:solidFill>
              </a:rPr>
              <a:t>③要珍爱自己的民族文化，继承中华优秀的传统文化</a:t>
            </a:r>
          </a:p>
          <a:p>
            <a:r>
              <a:rPr lang="zh-CN" altLang="en-US" smtClean="0">
                <a:solidFill>
                  <a:srgbClr val="B8650A"/>
                </a:solidFill>
              </a:rPr>
              <a:t>④古今中外的文化都要全部学习和借鉴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A.①②③</a:t>
            </a:r>
            <a:r>
              <a:rPr lang="zh-CN" altLang="en-US" smtClean="0">
                <a:solidFill>
                  <a:srgbClr val="B8650A"/>
                </a:solidFill>
              </a:rPr>
              <a:t>　 </a:t>
            </a:r>
            <a:r>
              <a:rPr lang="en-US" altLang="zh-CN" smtClean="0">
                <a:solidFill>
                  <a:srgbClr val="B8650A"/>
                </a:solidFill>
              </a:rPr>
              <a:t>B.②③④</a:t>
            </a:r>
            <a:r>
              <a:rPr lang="zh-CN" altLang="en-US" smtClean="0">
                <a:solidFill>
                  <a:srgbClr val="B8650A"/>
                </a:solidFill>
              </a:rPr>
              <a:t>　　</a:t>
            </a:r>
            <a:r>
              <a:rPr lang="en-US" altLang="zh-CN" smtClean="0">
                <a:solidFill>
                  <a:srgbClr val="B8650A"/>
                </a:solidFill>
              </a:rPr>
              <a:t>C.①③④</a:t>
            </a:r>
            <a:r>
              <a:rPr lang="zh-CN" altLang="en-US" smtClean="0">
                <a:solidFill>
                  <a:srgbClr val="B8650A"/>
                </a:solidFill>
              </a:rPr>
              <a:t>　  </a:t>
            </a:r>
            <a:r>
              <a:rPr lang="en-US" altLang="zh-CN" smtClean="0">
                <a:solidFill>
                  <a:srgbClr val="B8650A"/>
                </a:solidFill>
              </a:rPr>
              <a:t>D.①②④</a:t>
            </a:r>
            <a:endParaRPr lang="zh-CN" altLang="en-US" smtClean="0">
              <a:solidFill>
                <a:srgbClr val="B8650A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标题 3"/>
          <p:cNvPicPr>
            <a:picLocks noGrp="1" noChangeArrowheads="1"/>
          </p:cNvPicPr>
          <p:nvPr>
            <p:ph type="ctrTitle"/>
            <p:custDataLst>
              <p:tags r:id="rId2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100013" y="2895600"/>
            <a:ext cx="7112000" cy="1865313"/>
          </a:xfrm>
        </p:spPr>
      </p:pic>
      <p:sp>
        <p:nvSpPr>
          <p:cNvPr id="13314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46075" y="4849813"/>
            <a:ext cx="6858000" cy="828675"/>
          </a:xfrm>
        </p:spPr>
        <p:txBody>
          <a:bodyPr/>
          <a:lstStyle/>
          <a:p>
            <a:r>
              <a:rPr lang="zh-CN" altLang="en-US" sz="3600" smtClean="0">
                <a:solidFill>
                  <a:srgbClr val="B9092F"/>
                </a:solidFill>
              </a:rPr>
              <a:t>第二课时  文化交流，和谐共进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/>
          </p:cNvSpPr>
          <p:nvPr>
            <p:ph type="body" idx="1"/>
          </p:nvPr>
        </p:nvSpPr>
        <p:spPr>
          <a:xfrm>
            <a:off x="192088" y="315913"/>
            <a:ext cx="8324850" cy="5861050"/>
          </a:xfrm>
        </p:spPr>
        <p:txBody>
          <a:bodyPr/>
          <a:lstStyle/>
          <a:p>
            <a:r>
              <a:rPr lang="en-US" altLang="zh-CN" smtClean="0">
                <a:solidFill>
                  <a:srgbClr val="B8650A"/>
                </a:solidFill>
              </a:rPr>
              <a:t>3</a:t>
            </a:r>
            <a:r>
              <a:rPr lang="zh-CN" altLang="en-US" smtClean="0">
                <a:solidFill>
                  <a:srgbClr val="B8650A"/>
                </a:solidFill>
              </a:rPr>
              <a:t>、对如图漫画中的做法，认识正确的是（   ）</a:t>
            </a:r>
          </a:p>
          <a:p>
            <a:endParaRPr lang="zh-CN" altLang="en-US" smtClean="0">
              <a:solidFill>
                <a:srgbClr val="B8650A"/>
              </a:solidFill>
            </a:endParaRPr>
          </a:p>
          <a:p>
            <a:endParaRPr lang="zh-CN" altLang="en-US" smtClean="0">
              <a:solidFill>
                <a:srgbClr val="B8650A"/>
              </a:solidFill>
            </a:endParaRPr>
          </a:p>
          <a:p>
            <a:endParaRPr lang="zh-CN" altLang="en-US" smtClean="0">
              <a:solidFill>
                <a:srgbClr val="B8650A"/>
              </a:solidFill>
            </a:endParaRPr>
          </a:p>
          <a:p>
            <a:endParaRPr lang="zh-CN" altLang="en-US" smtClean="0">
              <a:solidFill>
                <a:srgbClr val="B8650A"/>
              </a:solidFill>
            </a:endParaRPr>
          </a:p>
          <a:p>
            <a:endParaRPr lang="zh-CN" altLang="en-US" smtClean="0">
              <a:solidFill>
                <a:srgbClr val="B8650A"/>
              </a:solidFill>
            </a:endParaRPr>
          </a:p>
          <a:p>
            <a:endParaRPr lang="zh-CN" altLang="en-US" smtClean="0">
              <a:solidFill>
                <a:srgbClr val="B8650A"/>
              </a:solidFill>
            </a:endParaRPr>
          </a:p>
          <a:p>
            <a:endParaRPr lang="zh-CN" altLang="en-US" smtClean="0">
              <a:solidFill>
                <a:srgbClr val="B8650A"/>
              </a:solidFill>
            </a:endParaRPr>
          </a:p>
          <a:p>
            <a:r>
              <a:rPr lang="en-US" altLang="zh-CN" smtClean="0">
                <a:solidFill>
                  <a:srgbClr val="B8650A"/>
                </a:solidFill>
              </a:rPr>
              <a:t>A</a:t>
            </a:r>
            <a:r>
              <a:rPr lang="zh-CN" altLang="en-US" smtClean="0">
                <a:solidFill>
                  <a:srgbClr val="B8650A"/>
                </a:solidFill>
              </a:rPr>
              <a:t>．这种做法是对中国传统文化的继承和弘扬，值得推崇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B</a:t>
            </a:r>
            <a:r>
              <a:rPr lang="zh-CN" altLang="en-US" smtClean="0">
                <a:solidFill>
                  <a:srgbClr val="B8650A"/>
                </a:solidFill>
              </a:rPr>
              <a:t>．这会使中国文化脱离世界文化，变得孤立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C</a:t>
            </a:r>
            <a:r>
              <a:rPr lang="zh-CN" altLang="en-US" smtClean="0">
                <a:solidFill>
                  <a:srgbClr val="B8650A"/>
                </a:solidFill>
              </a:rPr>
              <a:t>．这一做法过于偏激，是一种极右的表现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D</a:t>
            </a:r>
            <a:r>
              <a:rPr lang="zh-CN" altLang="en-US" smtClean="0">
                <a:solidFill>
                  <a:srgbClr val="B8650A"/>
                </a:solidFill>
              </a:rPr>
              <a:t>．这会使青少年受到的教育片面，对青少年的健康成长是不利的</a:t>
            </a:r>
          </a:p>
        </p:txBody>
      </p:sp>
      <p:pic>
        <p:nvPicPr>
          <p:cNvPr id="37892" name="图片 2" descr="http://cartoon.chinadaily.com.cn/upload/2010/03/15/1268654032_RWK6r.jpg"/>
          <p:cNvPicPr>
            <a:picLocks noChangeAspect="1" noChangeArrowheads="1"/>
          </p:cNvPicPr>
          <p:nvPr/>
        </p:nvPicPr>
        <p:blipFill>
          <a:blip r:embed="rId2">
            <a:lum contrast="42000"/>
          </a:blip>
          <a:srcRect/>
          <a:stretch>
            <a:fillRect/>
          </a:stretch>
        </p:blipFill>
        <p:spPr bwMode="auto">
          <a:xfrm>
            <a:off x="898525" y="923925"/>
            <a:ext cx="3790950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B8650A"/>
                </a:solidFill>
              </a:rPr>
              <a:t>4</a:t>
            </a:r>
            <a:r>
              <a:rPr lang="zh-CN" altLang="en-US" smtClean="0">
                <a:solidFill>
                  <a:srgbClr val="B8650A"/>
                </a:solidFill>
              </a:rPr>
              <a:t>、一位美国人从中国回国，他的朋友请他谈谈感受。他说：“最难以理解的是在中国吃一餐饭，要‘打架’三次。”他解释说：“一进餐厅，为了推让座位，主客就开始互相拉扯；接着上菜，主客又要你推我挡一番；最后为了付账，更会开展一场精彩激烈的争夺战。”</a:t>
            </a:r>
          </a:p>
          <a:p>
            <a:r>
              <a:rPr lang="zh-CN" altLang="en-US" smtClean="0">
                <a:solidFill>
                  <a:srgbClr val="B8650A"/>
                </a:solidFill>
              </a:rPr>
              <a:t>（</a:t>
            </a:r>
            <a:r>
              <a:rPr lang="en-US" altLang="zh-CN" smtClean="0">
                <a:solidFill>
                  <a:srgbClr val="B8650A"/>
                </a:solidFill>
              </a:rPr>
              <a:t>1</a:t>
            </a:r>
            <a:r>
              <a:rPr lang="zh-CN" altLang="en-US" smtClean="0">
                <a:solidFill>
                  <a:srgbClr val="B8650A"/>
                </a:solidFill>
              </a:rPr>
              <a:t>）美国人不理解中国人的行为方式主要是什么造成的？</a:t>
            </a:r>
          </a:p>
          <a:p>
            <a:r>
              <a:rPr lang="zh-CN" altLang="en-US" smtClean="0">
                <a:solidFill>
                  <a:srgbClr val="B8650A"/>
                </a:solidFill>
              </a:rPr>
              <a:t> （</a:t>
            </a:r>
            <a:r>
              <a:rPr lang="en-US" altLang="zh-CN" smtClean="0">
                <a:solidFill>
                  <a:srgbClr val="B8650A"/>
                </a:solidFill>
              </a:rPr>
              <a:t>2</a:t>
            </a:r>
            <a:r>
              <a:rPr lang="zh-CN" altLang="en-US" smtClean="0">
                <a:solidFill>
                  <a:srgbClr val="B8650A"/>
                </a:solidFill>
              </a:rPr>
              <a:t>）如果你到了国外，面对文化与习俗的差异，你怎样才能更好地融入当地的主流文化中？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tx1"/>
                </a:solidFill>
              </a:rPr>
              <a:t>参考答案</a:t>
            </a: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B8650A"/>
                </a:solidFill>
              </a:rPr>
              <a:t>1.C2.A3.B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4. </a:t>
            </a:r>
            <a:r>
              <a:rPr lang="zh-CN" altLang="en-US" smtClean="0">
                <a:solidFill>
                  <a:srgbClr val="B8650A"/>
                </a:solidFill>
              </a:rPr>
              <a:t>（</a:t>
            </a:r>
            <a:r>
              <a:rPr lang="en-US" altLang="zh-CN" smtClean="0">
                <a:solidFill>
                  <a:srgbClr val="B8650A"/>
                </a:solidFill>
              </a:rPr>
              <a:t>1</a:t>
            </a:r>
            <a:r>
              <a:rPr lang="zh-CN" altLang="en-US" smtClean="0">
                <a:solidFill>
                  <a:srgbClr val="B8650A"/>
                </a:solidFill>
              </a:rPr>
              <a:t>）这主要是中西方不同的文化背景造成的，生活在不同文化背景中的人，会有不同的待人处事的方式。（</a:t>
            </a:r>
            <a:r>
              <a:rPr lang="en-US" altLang="zh-CN" smtClean="0">
                <a:solidFill>
                  <a:srgbClr val="B8650A"/>
                </a:solidFill>
              </a:rPr>
              <a:t>2</a:t>
            </a:r>
            <a:r>
              <a:rPr lang="zh-CN" altLang="en-US" smtClean="0">
                <a:solidFill>
                  <a:srgbClr val="B8650A"/>
                </a:solidFill>
              </a:rPr>
              <a:t>）对不同文化和习俗要保持客观、平等、尊重的态度，要从欣赏的角度看其他民族文化，要多找共同的地方，要掌握交流的方法。例如，入乡随俗，尊重当地的风俗习惯；探索有效的沟通技巧；提高对其他文化的鉴赏能力。</a:t>
            </a:r>
            <a:endParaRPr lang="en-US" altLang="zh-CN" smtClean="0">
              <a:solidFill>
                <a:srgbClr val="B8650A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295775" y="3038475"/>
            <a:ext cx="1343025" cy="361950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zh-CN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课前预习</a:t>
            </a:r>
            <a:endParaRPr lang="zh-CN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4338" name="Text Box 17"/>
          <p:cNvSpPr txBox="1">
            <a:spLocks noChangeArrowheads="1"/>
          </p:cNvSpPr>
          <p:nvPr/>
        </p:nvSpPr>
        <p:spPr bwMode="auto">
          <a:xfrm>
            <a:off x="4295775" y="4171950"/>
            <a:ext cx="1352550" cy="361950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zh-CN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典例精析</a:t>
            </a:r>
          </a:p>
        </p:txBody>
      </p:sp>
      <p:sp>
        <p:nvSpPr>
          <p:cNvPr id="14339" name="Text Box 17"/>
          <p:cNvSpPr txBox="1">
            <a:spLocks noChangeArrowheads="1"/>
          </p:cNvSpPr>
          <p:nvPr/>
        </p:nvSpPr>
        <p:spPr bwMode="auto">
          <a:xfrm>
            <a:off x="4295775" y="4533900"/>
            <a:ext cx="1352550" cy="361950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zh-CN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课后训练</a:t>
            </a:r>
            <a:endParaRPr lang="zh-CN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4340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295775" y="2657475"/>
            <a:ext cx="1350963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 </a:t>
            </a:r>
            <a:r>
              <a:rPr lang="zh-CN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学习目标</a:t>
            </a:r>
          </a:p>
        </p:txBody>
      </p:sp>
      <p:sp>
        <p:nvSpPr>
          <p:cNvPr id="14341" name="矩形 1"/>
          <p:cNvSpPr>
            <a:spLocks noChangeArrowheads="1"/>
          </p:cNvSpPr>
          <p:nvPr/>
        </p:nvSpPr>
        <p:spPr bwMode="auto">
          <a:xfrm>
            <a:off x="4084638" y="1706563"/>
            <a:ext cx="644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Calibri" pitchFamily="34" charset="0"/>
                <a:ea typeface="黑体" pitchFamily="2" charset="-122"/>
              </a:rPr>
              <a:t>目录</a:t>
            </a:r>
          </a:p>
        </p:txBody>
      </p:sp>
      <p:sp>
        <p:nvSpPr>
          <p:cNvPr id="14342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295775" y="3811588"/>
            <a:ext cx="1352550" cy="361950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zh-CN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知识结构</a:t>
            </a:r>
          </a:p>
        </p:txBody>
      </p:sp>
      <p:sp>
        <p:nvSpPr>
          <p:cNvPr id="14343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295775" y="2259013"/>
            <a:ext cx="1354138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 </a:t>
            </a:r>
            <a:r>
              <a:rPr lang="zh-CN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情境导入</a:t>
            </a:r>
          </a:p>
        </p:txBody>
      </p:sp>
      <p:sp>
        <p:nvSpPr>
          <p:cNvPr id="14344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295775" y="3413125"/>
            <a:ext cx="1365250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 </a:t>
            </a:r>
            <a:r>
              <a:rPr lang="zh-CN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疑难解答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>
                <a:sym typeface="黑体" pitchFamily="2" charset="-122"/>
              </a:rPr>
              <a:t>情境导入</a:t>
            </a:r>
          </a:p>
        </p:txBody>
      </p:sp>
      <p:sp>
        <p:nvSpPr>
          <p:cNvPr id="15362" name="内容占位符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marL="0" indent="0"/>
            <a:r>
              <a:rPr lang="zh-CN" altLang="en-US" smtClean="0">
                <a:solidFill>
                  <a:srgbClr val="B8650A"/>
                </a:solidFill>
              </a:rPr>
              <a:t>当别人称赞你真漂亮时</a:t>
            </a:r>
            <a:r>
              <a:rPr lang="en-US" altLang="zh-CN" smtClean="0">
                <a:solidFill>
                  <a:srgbClr val="B8650A"/>
                </a:solidFill>
              </a:rPr>
              <a:t>,</a:t>
            </a:r>
            <a:r>
              <a:rPr lang="zh-CN" altLang="en-US" smtClean="0">
                <a:solidFill>
                  <a:srgbClr val="B8650A"/>
                </a:solidFill>
              </a:rPr>
              <a:t>如果你回答的是“哪里哪里</a:t>
            </a:r>
            <a:r>
              <a:rPr lang="en-US" altLang="zh-CN" smtClean="0">
                <a:solidFill>
                  <a:srgbClr val="B8650A"/>
                </a:solidFill>
              </a:rPr>
              <a:t>(where)”,</a:t>
            </a:r>
            <a:r>
              <a:rPr lang="zh-CN" altLang="en-US" smtClean="0">
                <a:solidFill>
                  <a:srgbClr val="B8650A"/>
                </a:solidFill>
              </a:rPr>
              <a:t>而对方恰巧是英国人</a:t>
            </a:r>
            <a:r>
              <a:rPr lang="en-US" altLang="zh-CN" smtClean="0">
                <a:solidFill>
                  <a:srgbClr val="B8650A"/>
                </a:solidFill>
              </a:rPr>
              <a:t>,</a:t>
            </a:r>
            <a:r>
              <a:rPr lang="zh-CN" altLang="en-US" smtClean="0">
                <a:solidFill>
                  <a:srgbClr val="B8650A"/>
                </a:solidFill>
              </a:rPr>
              <a:t>他对 你的回答又会怎样想呢</a:t>
            </a:r>
            <a:r>
              <a:rPr lang="en-US" altLang="zh-CN" smtClean="0">
                <a:solidFill>
                  <a:srgbClr val="B8650A"/>
                </a:solidFill>
              </a:rPr>
              <a:t>?</a:t>
            </a:r>
            <a:r>
              <a:rPr lang="zh-CN" altLang="en-US" smtClean="0">
                <a:solidFill>
                  <a:srgbClr val="B8650A"/>
                </a:solidFill>
              </a:rPr>
              <a:t>英国人的想法是</a:t>
            </a:r>
            <a:r>
              <a:rPr lang="en-US" altLang="zh-CN" smtClean="0">
                <a:solidFill>
                  <a:srgbClr val="B8650A"/>
                </a:solidFill>
              </a:rPr>
              <a:t>:</a:t>
            </a:r>
            <a:r>
              <a:rPr lang="zh-CN" altLang="en-US" smtClean="0">
                <a:solidFill>
                  <a:srgbClr val="B8650A"/>
                </a:solidFill>
              </a:rPr>
              <a:t>这个人怎么这么有意思</a:t>
            </a:r>
            <a:r>
              <a:rPr lang="en-US" altLang="zh-CN" smtClean="0">
                <a:solidFill>
                  <a:srgbClr val="B8650A"/>
                </a:solidFill>
              </a:rPr>
              <a:t>,</a:t>
            </a:r>
            <a:r>
              <a:rPr lang="zh-CN" altLang="en-US" smtClean="0">
                <a:solidFill>
                  <a:srgbClr val="B8650A"/>
                </a:solidFill>
              </a:rPr>
              <a:t>还要我回答他哪里漂亮</a:t>
            </a:r>
            <a:r>
              <a:rPr lang="en-US" altLang="zh-CN" smtClean="0">
                <a:solidFill>
                  <a:srgbClr val="B8650A"/>
                </a:solidFill>
              </a:rPr>
              <a:t>,</a:t>
            </a:r>
            <a:r>
              <a:rPr lang="zh-CN" altLang="en-US" smtClean="0">
                <a:solidFill>
                  <a:srgbClr val="B8650A"/>
                </a:solidFill>
              </a:rPr>
              <a:t>那就告诉他</a:t>
            </a:r>
            <a:r>
              <a:rPr lang="en-US" altLang="zh-CN" smtClean="0">
                <a:solidFill>
                  <a:srgbClr val="B8650A"/>
                </a:solidFill>
              </a:rPr>
              <a:t>: “Every where(</a:t>
            </a:r>
            <a:r>
              <a:rPr lang="zh-CN" altLang="en-US" smtClean="0">
                <a:solidFill>
                  <a:srgbClr val="B8650A"/>
                </a:solidFill>
              </a:rPr>
              <a:t>到处都是</a:t>
            </a:r>
            <a:r>
              <a:rPr lang="en-US" altLang="zh-CN" smtClean="0">
                <a:solidFill>
                  <a:srgbClr val="B8650A"/>
                </a:solidFill>
              </a:rPr>
              <a:t>)</a:t>
            </a:r>
            <a:r>
              <a:rPr lang="zh-CN" altLang="en-US" smtClean="0">
                <a:solidFill>
                  <a:srgbClr val="B8650A"/>
                </a:solidFill>
              </a:rPr>
              <a:t>。” </a:t>
            </a:r>
          </a:p>
          <a:p>
            <a:pPr marL="0" indent="0"/>
            <a:r>
              <a:rPr lang="zh-CN" altLang="en-US" smtClean="0">
                <a:solidFill>
                  <a:srgbClr val="B8650A"/>
                </a:solidFill>
              </a:rPr>
              <a:t>你的西班牙朋友邀你一起吃饭</a:t>
            </a:r>
            <a:r>
              <a:rPr lang="en-US" altLang="zh-CN" smtClean="0">
                <a:solidFill>
                  <a:srgbClr val="B8650A"/>
                </a:solidFill>
              </a:rPr>
              <a:t>,</a:t>
            </a:r>
            <a:r>
              <a:rPr lang="zh-CN" altLang="en-US" smtClean="0">
                <a:solidFill>
                  <a:srgbClr val="B8650A"/>
                </a:solidFill>
              </a:rPr>
              <a:t>饭后他却说要和你平分账单</a:t>
            </a:r>
            <a:r>
              <a:rPr lang="en-US" altLang="zh-CN" smtClean="0">
                <a:solidFill>
                  <a:srgbClr val="B8650A"/>
                </a:solidFill>
              </a:rPr>
              <a:t>,</a:t>
            </a:r>
            <a:r>
              <a:rPr lang="zh-CN" altLang="en-US" smtClean="0">
                <a:solidFill>
                  <a:srgbClr val="B8650A"/>
                </a:solidFill>
              </a:rPr>
              <a:t>你会怎么想</a:t>
            </a:r>
            <a:r>
              <a:rPr lang="en-US" altLang="zh-CN" smtClean="0">
                <a:solidFill>
                  <a:srgbClr val="B8650A"/>
                </a:solidFill>
              </a:rPr>
              <a:t>?</a:t>
            </a:r>
            <a:r>
              <a:rPr lang="zh-CN" altLang="en-US" smtClean="0">
                <a:solidFill>
                  <a:srgbClr val="B8650A"/>
                </a:solidFill>
              </a:rPr>
              <a:t>西班牙人的看法是</a:t>
            </a:r>
            <a:r>
              <a:rPr lang="en-US" altLang="zh-CN" smtClean="0">
                <a:solidFill>
                  <a:srgbClr val="B8650A"/>
                </a:solidFill>
              </a:rPr>
              <a:t>: </a:t>
            </a:r>
            <a:r>
              <a:rPr lang="zh-CN" altLang="en-US" smtClean="0">
                <a:solidFill>
                  <a:srgbClr val="B8650A"/>
                </a:solidFill>
              </a:rPr>
              <a:t>这是理所当然的</a:t>
            </a:r>
            <a:r>
              <a:rPr lang="en-US" altLang="zh-CN" smtClean="0">
                <a:solidFill>
                  <a:srgbClr val="B8650A"/>
                </a:solidFill>
              </a:rPr>
              <a:t>,</a:t>
            </a:r>
            <a:r>
              <a:rPr lang="zh-CN" altLang="en-US" smtClean="0">
                <a:solidFill>
                  <a:srgbClr val="B8650A"/>
                </a:solidFill>
              </a:rPr>
              <a:t>在我们国家</a:t>
            </a:r>
            <a:r>
              <a:rPr lang="en-US" altLang="zh-CN" smtClean="0">
                <a:solidFill>
                  <a:srgbClr val="B8650A"/>
                </a:solidFill>
              </a:rPr>
              <a:t>,</a:t>
            </a:r>
            <a:r>
              <a:rPr lang="zh-CN" altLang="en-US" smtClean="0">
                <a:solidFill>
                  <a:srgbClr val="B8650A"/>
                </a:solidFill>
              </a:rPr>
              <a:t>即使是好朋友吃饭</a:t>
            </a:r>
            <a:r>
              <a:rPr lang="en-US" altLang="zh-CN" smtClean="0">
                <a:solidFill>
                  <a:srgbClr val="B8650A"/>
                </a:solidFill>
              </a:rPr>
              <a:t>,</a:t>
            </a:r>
            <a:r>
              <a:rPr lang="zh-CN" altLang="en-US" smtClean="0">
                <a:solidFill>
                  <a:srgbClr val="B8650A"/>
                </a:solidFill>
              </a:rPr>
              <a:t>也是</a:t>
            </a:r>
            <a:r>
              <a:rPr lang="en-US" altLang="zh-CN" smtClean="0">
                <a:solidFill>
                  <a:srgbClr val="B8650A"/>
                </a:solidFill>
              </a:rPr>
              <a:t>AA </a:t>
            </a:r>
            <a:r>
              <a:rPr lang="zh-CN" altLang="en-US" smtClean="0">
                <a:solidFill>
                  <a:srgbClr val="B8650A"/>
                </a:solidFill>
              </a:rPr>
              <a:t>制</a:t>
            </a:r>
            <a:r>
              <a:rPr lang="en-US" altLang="zh-CN" smtClean="0">
                <a:solidFill>
                  <a:srgbClr val="B8650A"/>
                </a:solidFill>
              </a:rPr>
              <a:t>,</a:t>
            </a:r>
            <a:r>
              <a:rPr lang="zh-CN" altLang="en-US" smtClean="0">
                <a:solidFill>
                  <a:srgbClr val="B8650A"/>
                </a:solidFill>
              </a:rPr>
              <a:t>最好的也是先讲好谁付费的。</a:t>
            </a:r>
          </a:p>
          <a:p>
            <a:pPr marL="0" indent="0"/>
            <a:r>
              <a:rPr lang="zh-CN" altLang="en-US" smtClean="0">
                <a:solidFill>
                  <a:srgbClr val="B8650A"/>
                </a:solidFill>
              </a:rPr>
              <a:t>我们应怎样对待各国文化的差异</a:t>
            </a:r>
            <a:r>
              <a:rPr lang="en-US" altLang="zh-CN" smtClean="0">
                <a:solidFill>
                  <a:srgbClr val="B8650A"/>
                </a:solidFill>
              </a:rPr>
              <a:t>?</a:t>
            </a:r>
            <a:endParaRPr lang="zh-CN" altLang="en-US" smtClean="0">
              <a:solidFill>
                <a:srgbClr val="B8650A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>
                <a:sym typeface="黑体" pitchFamily="2" charset="-122"/>
              </a:rPr>
              <a:t>学习目标</a:t>
            </a:r>
            <a:br>
              <a:rPr lang="zh-CN" altLang="en-US" smtClean="0">
                <a:sym typeface="黑体" pitchFamily="2" charset="-122"/>
              </a:rPr>
            </a:br>
            <a:endParaRPr lang="zh-CN" altLang="en-US" smtClean="0">
              <a:sym typeface="黑体" pitchFamily="2" charset="-122"/>
            </a:endParaRPr>
          </a:p>
        </p:txBody>
      </p:sp>
      <p:sp>
        <p:nvSpPr>
          <p:cNvPr id="16386" name="内容占位符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marL="0" indent="0"/>
            <a:r>
              <a:rPr lang="en-US" altLang="zh-CN" smtClean="0">
                <a:solidFill>
                  <a:srgbClr val="B8650A"/>
                </a:solidFill>
              </a:rPr>
              <a:t>1</a:t>
            </a:r>
            <a:r>
              <a:rPr lang="zh-CN" altLang="en-US" smtClean="0">
                <a:solidFill>
                  <a:srgbClr val="B8650A"/>
                </a:solidFill>
              </a:rPr>
              <a:t>、学会正确对待世界不同的文化，学会尊重、包容，学会交流。</a:t>
            </a:r>
          </a:p>
          <a:p>
            <a:pPr marL="0" indent="0"/>
            <a:r>
              <a:rPr lang="en-US" altLang="zh-CN" smtClean="0">
                <a:solidFill>
                  <a:srgbClr val="B8650A"/>
                </a:solidFill>
              </a:rPr>
              <a:t>2</a:t>
            </a:r>
            <a:r>
              <a:rPr lang="zh-CN" altLang="en-US" smtClean="0">
                <a:solidFill>
                  <a:srgbClr val="B8650A"/>
                </a:solidFill>
              </a:rPr>
              <a:t>、知道在全球化的今天，人类相互依存，有很多共同的问题需要解决。理解不同文化相互影响，相互融合。</a:t>
            </a:r>
          </a:p>
          <a:p>
            <a:pPr marL="0" indent="0"/>
            <a:r>
              <a:rPr lang="en-US" altLang="zh-CN" smtClean="0">
                <a:solidFill>
                  <a:srgbClr val="B8650A"/>
                </a:solidFill>
              </a:rPr>
              <a:t>3</a:t>
            </a:r>
            <a:r>
              <a:rPr lang="zh-CN" altLang="en-US" smtClean="0">
                <a:solidFill>
                  <a:srgbClr val="B8650A"/>
                </a:solidFill>
              </a:rPr>
              <a:t>、树立使命感，珍视民族文化，兼容并蓄，学会创新，树立全球视野，了解世界共同问题，培养责任感，做一个有担当的青少年。</a:t>
            </a:r>
            <a:r>
              <a:rPr lang="en-US" altLang="zh-CN" smtClean="0"/>
              <a:t>.</a:t>
            </a:r>
            <a:endParaRPr lang="zh-CN" altLang="en-US" smtClean="0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>
                <a:sym typeface="黑体" pitchFamily="2" charset="-122"/>
              </a:rPr>
              <a:t>课前预习</a:t>
            </a:r>
          </a:p>
        </p:txBody>
      </p:sp>
      <p:sp>
        <p:nvSpPr>
          <p:cNvPr id="17410" name="内容占位符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marL="0" indent="0"/>
            <a:r>
              <a:rPr lang="en-US" altLang="zh-CN" smtClean="0">
                <a:solidFill>
                  <a:srgbClr val="B8650A"/>
                </a:solidFill>
              </a:rPr>
              <a:t>1</a:t>
            </a:r>
            <a:r>
              <a:rPr lang="zh-CN" altLang="en-US" smtClean="0">
                <a:solidFill>
                  <a:srgbClr val="B8650A"/>
                </a:solidFill>
              </a:rPr>
              <a:t>、自古以来，中华文化就有着与世界其他文化</a:t>
            </a:r>
            <a:r>
              <a:rPr lang="en-US" altLang="zh-CN" smtClean="0">
                <a:solidFill>
                  <a:srgbClr val="B8650A"/>
                </a:solidFill>
              </a:rPr>
              <a:t>_____</a:t>
            </a:r>
            <a:r>
              <a:rPr lang="zh-CN" altLang="en-US" smtClean="0">
                <a:solidFill>
                  <a:srgbClr val="B8650A"/>
                </a:solidFill>
              </a:rPr>
              <a:t>。中国与周边国家和地区的文化相互影响融合，使中华文化更加</a:t>
            </a:r>
            <a:r>
              <a:rPr lang="en-US" altLang="zh-CN" smtClean="0">
                <a:solidFill>
                  <a:srgbClr val="B8650A"/>
                </a:solidFill>
              </a:rPr>
              <a:t>______</a:t>
            </a:r>
            <a:r>
              <a:rPr lang="zh-CN" altLang="en-US" smtClean="0">
                <a:solidFill>
                  <a:srgbClr val="B8650A"/>
                </a:solidFill>
              </a:rPr>
              <a:t>。</a:t>
            </a:r>
          </a:p>
          <a:p>
            <a:pPr marL="0" indent="0"/>
            <a:r>
              <a:rPr lang="en-US" altLang="zh-CN" smtClean="0">
                <a:solidFill>
                  <a:srgbClr val="B8650A"/>
                </a:solidFill>
              </a:rPr>
              <a:t>2</a:t>
            </a:r>
            <a:r>
              <a:rPr lang="zh-CN" altLang="en-US" smtClean="0">
                <a:solidFill>
                  <a:srgbClr val="B8650A"/>
                </a:solidFill>
              </a:rPr>
              <a:t>、近代以来，西方的文化和</a:t>
            </a:r>
            <a:r>
              <a:rPr lang="en-US" altLang="zh-CN" smtClean="0">
                <a:solidFill>
                  <a:srgbClr val="B8650A"/>
                </a:solidFill>
              </a:rPr>
              <a:t>_____</a:t>
            </a:r>
            <a:r>
              <a:rPr lang="zh-CN" altLang="en-US" smtClean="0">
                <a:solidFill>
                  <a:srgbClr val="B8650A"/>
                </a:solidFill>
              </a:rPr>
              <a:t>传入中国，加快了中国迈向</a:t>
            </a:r>
            <a:r>
              <a:rPr lang="en-US" altLang="zh-CN" smtClean="0">
                <a:solidFill>
                  <a:srgbClr val="B8650A"/>
                </a:solidFill>
              </a:rPr>
              <a:t>______</a:t>
            </a:r>
            <a:r>
              <a:rPr lang="zh-CN" altLang="en-US" smtClean="0">
                <a:solidFill>
                  <a:srgbClr val="B8650A"/>
                </a:solidFill>
              </a:rPr>
              <a:t>的步伐。</a:t>
            </a:r>
          </a:p>
          <a:p>
            <a:pPr marL="0" indent="0"/>
            <a:r>
              <a:rPr lang="en-US" altLang="zh-CN" smtClean="0">
                <a:solidFill>
                  <a:srgbClr val="B8650A"/>
                </a:solidFill>
              </a:rPr>
              <a:t>3</a:t>
            </a:r>
            <a:r>
              <a:rPr lang="zh-CN" altLang="en-US" smtClean="0">
                <a:solidFill>
                  <a:srgbClr val="B8650A"/>
                </a:solidFill>
              </a:rPr>
              <a:t>、世界不同的文化各有特点，存在着差异，文明之间的接触碰撞就可能导致</a:t>
            </a:r>
            <a:r>
              <a:rPr lang="en-US" altLang="zh-CN" smtClean="0">
                <a:solidFill>
                  <a:srgbClr val="B8650A"/>
                </a:solidFill>
              </a:rPr>
              <a:t>_______</a:t>
            </a:r>
            <a:r>
              <a:rPr lang="zh-CN" altLang="en-US" smtClean="0">
                <a:solidFill>
                  <a:srgbClr val="B8650A"/>
                </a:solidFill>
              </a:rPr>
              <a:t>或者</a:t>
            </a:r>
            <a:r>
              <a:rPr lang="en-US" altLang="zh-CN" smtClean="0">
                <a:solidFill>
                  <a:srgbClr val="B8650A"/>
                </a:solidFill>
              </a:rPr>
              <a:t>_______</a:t>
            </a:r>
            <a:r>
              <a:rPr lang="zh-CN" altLang="en-US" smtClean="0">
                <a:solidFill>
                  <a:srgbClr val="B8650A"/>
                </a:solidFill>
              </a:rPr>
              <a:t>。历史证明，文化的差异并非是不可逾越的鸿沟，不同的文化之间只要</a:t>
            </a:r>
            <a:r>
              <a:rPr lang="en-US" altLang="zh-CN" smtClean="0">
                <a:solidFill>
                  <a:srgbClr val="B8650A"/>
                </a:solidFill>
              </a:rPr>
              <a:t>_______</a:t>
            </a:r>
            <a:r>
              <a:rPr lang="zh-CN" altLang="en-US" smtClean="0">
                <a:solidFill>
                  <a:srgbClr val="B8650A"/>
                </a:solidFill>
              </a:rPr>
              <a:t>，对话交流，</a:t>
            </a:r>
            <a:r>
              <a:rPr lang="en-US" altLang="zh-CN" smtClean="0">
                <a:solidFill>
                  <a:srgbClr val="B8650A"/>
                </a:solidFill>
              </a:rPr>
              <a:t>_______</a:t>
            </a:r>
            <a:r>
              <a:rPr lang="zh-CN" altLang="en-US" smtClean="0">
                <a:solidFill>
                  <a:srgbClr val="B8650A"/>
                </a:solidFill>
              </a:rPr>
              <a:t>，相互学习，</a:t>
            </a:r>
            <a:r>
              <a:rPr lang="en-US" altLang="zh-CN" smtClean="0">
                <a:solidFill>
                  <a:srgbClr val="B8650A"/>
                </a:solidFill>
              </a:rPr>
              <a:t>_______</a:t>
            </a:r>
            <a:r>
              <a:rPr lang="zh-CN" altLang="en-US" smtClean="0">
                <a:solidFill>
                  <a:srgbClr val="B8650A"/>
                </a:solidFill>
              </a:rPr>
              <a:t>、共同繁荣是能够实现的。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B8650A"/>
                </a:solidFill>
              </a:rPr>
              <a:t>4</a:t>
            </a:r>
            <a:r>
              <a:rPr lang="zh-CN" altLang="en-US" smtClean="0">
                <a:solidFill>
                  <a:srgbClr val="B8650A"/>
                </a:solidFill>
              </a:rPr>
              <a:t>、在全球化的今天，跨越国界的交往日益频繁，形式多种多样：</a:t>
            </a:r>
            <a:r>
              <a:rPr lang="en-US" altLang="zh-CN" smtClean="0">
                <a:solidFill>
                  <a:srgbClr val="B8650A"/>
                </a:solidFill>
              </a:rPr>
              <a:t>_______</a:t>
            </a:r>
            <a:r>
              <a:rPr lang="zh-CN" altLang="en-US" smtClean="0">
                <a:solidFill>
                  <a:srgbClr val="B8650A"/>
                </a:solidFill>
              </a:rPr>
              <a:t>之间的交往，</a:t>
            </a:r>
            <a:r>
              <a:rPr lang="en-US" altLang="zh-CN" smtClean="0">
                <a:solidFill>
                  <a:srgbClr val="B8650A"/>
                </a:solidFill>
              </a:rPr>
              <a:t>_______</a:t>
            </a:r>
            <a:r>
              <a:rPr lang="zh-CN" altLang="en-US" smtClean="0">
                <a:solidFill>
                  <a:srgbClr val="B8650A"/>
                </a:solidFill>
              </a:rPr>
              <a:t>、</a:t>
            </a:r>
            <a:r>
              <a:rPr lang="en-US" altLang="zh-CN" smtClean="0">
                <a:solidFill>
                  <a:srgbClr val="B8650A"/>
                </a:solidFill>
              </a:rPr>
              <a:t>_______</a:t>
            </a:r>
            <a:r>
              <a:rPr lang="zh-CN" altLang="en-US" smtClean="0">
                <a:solidFill>
                  <a:srgbClr val="B8650A"/>
                </a:solidFill>
              </a:rPr>
              <a:t>之间的交往，个人之间的交往都在推动着世界不同文化的</a:t>
            </a:r>
            <a:r>
              <a:rPr lang="en-US" altLang="zh-CN" smtClean="0">
                <a:solidFill>
                  <a:srgbClr val="B8650A"/>
                </a:solidFill>
              </a:rPr>
              <a:t>______</a:t>
            </a:r>
            <a:r>
              <a:rPr lang="zh-CN" altLang="en-US" smtClean="0">
                <a:solidFill>
                  <a:srgbClr val="B8650A"/>
                </a:solidFill>
              </a:rPr>
              <a:t>与繁荣进步。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5</a:t>
            </a:r>
            <a:r>
              <a:rPr lang="zh-CN" altLang="en-US" smtClean="0">
                <a:solidFill>
                  <a:srgbClr val="B8650A"/>
                </a:solidFill>
              </a:rPr>
              <a:t>、尊重别人的信仰和习俗，</a:t>
            </a:r>
            <a:r>
              <a:rPr lang="en-US" altLang="zh-CN" smtClean="0">
                <a:solidFill>
                  <a:srgbClr val="B8650A"/>
                </a:solidFill>
              </a:rPr>
              <a:t>______</a:t>
            </a:r>
            <a:r>
              <a:rPr lang="zh-CN" altLang="en-US" smtClean="0">
                <a:solidFill>
                  <a:srgbClr val="B8650A"/>
                </a:solidFill>
              </a:rPr>
              <a:t>别人与我们的差异，</a:t>
            </a:r>
            <a:r>
              <a:rPr lang="en-US" altLang="zh-CN" smtClean="0">
                <a:solidFill>
                  <a:srgbClr val="B8650A"/>
                </a:solidFill>
              </a:rPr>
              <a:t>______</a:t>
            </a:r>
            <a:r>
              <a:rPr lang="zh-CN" altLang="en-US" smtClean="0">
                <a:solidFill>
                  <a:srgbClr val="B8650A"/>
                </a:solidFill>
              </a:rPr>
              <a:t>别人的特点和长处，真诚友好、不卑不亢、</a:t>
            </a:r>
            <a:r>
              <a:rPr lang="en-US" altLang="zh-CN" smtClean="0">
                <a:solidFill>
                  <a:srgbClr val="B8650A"/>
                </a:solidFill>
              </a:rPr>
              <a:t>_________</a:t>
            </a:r>
            <a:r>
              <a:rPr lang="zh-CN" altLang="en-US" smtClean="0">
                <a:solidFill>
                  <a:srgbClr val="B8650A"/>
                </a:solidFill>
              </a:rPr>
              <a:t>，是我们应具备的交往品德。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tx1"/>
                </a:solidFill>
              </a:rPr>
              <a:t>答案</a:t>
            </a:r>
          </a:p>
        </p:txBody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B8650A"/>
                </a:solidFill>
              </a:rPr>
              <a:t>1. </a:t>
            </a:r>
            <a:r>
              <a:rPr lang="zh-CN" altLang="en-US" smtClean="0">
                <a:solidFill>
                  <a:srgbClr val="B8650A"/>
                </a:solidFill>
              </a:rPr>
              <a:t>交流的历史 丰富、厚重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2. </a:t>
            </a:r>
            <a:r>
              <a:rPr lang="zh-CN" altLang="en-US" smtClean="0">
                <a:solidFill>
                  <a:srgbClr val="B8650A"/>
                </a:solidFill>
              </a:rPr>
              <a:t>科学技术 现代化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3.</a:t>
            </a:r>
            <a:r>
              <a:rPr lang="zh-CN" altLang="en-US" smtClean="0">
                <a:solidFill>
                  <a:srgbClr val="B8650A"/>
                </a:solidFill>
              </a:rPr>
              <a:t>矛盾 冲突 平等尊重 相互包容 和谐相处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4.</a:t>
            </a:r>
            <a:r>
              <a:rPr lang="zh-CN" altLang="en-US" smtClean="0">
                <a:solidFill>
                  <a:srgbClr val="B8650A"/>
                </a:solidFill>
              </a:rPr>
              <a:t>国家政府 社会团体 企业 交流</a:t>
            </a:r>
          </a:p>
          <a:p>
            <a:r>
              <a:rPr lang="en-US" altLang="zh-CN" smtClean="0">
                <a:solidFill>
                  <a:srgbClr val="B8650A"/>
                </a:solidFill>
              </a:rPr>
              <a:t>5.</a:t>
            </a:r>
            <a:r>
              <a:rPr lang="zh-CN" altLang="en-US" smtClean="0">
                <a:solidFill>
                  <a:srgbClr val="B8650A"/>
                </a:solidFill>
              </a:rPr>
              <a:t>包容 欣赏 自尊自信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tx1"/>
                </a:solidFill>
                <a:sym typeface="+mn-ea"/>
              </a:rPr>
              <a:t>疑难解答</a:t>
            </a:r>
          </a:p>
        </p:txBody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b="1" smtClean="0">
                <a:solidFill>
                  <a:schemeClr val="tx1"/>
                </a:solidFill>
              </a:rPr>
              <a:t>正确对待文化差异。</a:t>
            </a:r>
          </a:p>
          <a:p>
            <a:pPr>
              <a:lnSpc>
                <a:spcPct val="80000"/>
              </a:lnSpc>
            </a:pPr>
            <a:r>
              <a:rPr lang="zh-CN" altLang="en-US" smtClean="0">
                <a:solidFill>
                  <a:schemeClr val="tx1"/>
                </a:solidFill>
              </a:rPr>
              <a:t>　　（</a:t>
            </a:r>
            <a:r>
              <a:rPr lang="en-US" altLang="zh-CN" smtClean="0">
                <a:solidFill>
                  <a:schemeClr val="tx1"/>
                </a:solidFill>
              </a:rPr>
              <a:t>1</a:t>
            </a:r>
            <a:r>
              <a:rPr lang="zh-CN" altLang="en-US" smtClean="0">
                <a:solidFill>
                  <a:schemeClr val="tx1"/>
                </a:solidFill>
              </a:rPr>
              <a:t>）对待文化差异，不应该排斥，而应该沟通交流。既要尊重自己民族文化的价值，又要尊重其他民族文化的价值。主张各国文化平等交流、互相学习、相互借鉴、共同繁荣。</a:t>
            </a:r>
          </a:p>
          <a:p>
            <a:pPr>
              <a:lnSpc>
                <a:spcPct val="80000"/>
              </a:lnSpc>
            </a:pPr>
            <a:r>
              <a:rPr lang="zh-CN" altLang="en-US" smtClean="0">
                <a:solidFill>
                  <a:schemeClr val="tx1"/>
                </a:solidFill>
              </a:rPr>
              <a:t>　　（</a:t>
            </a:r>
            <a:r>
              <a:rPr lang="en-US" altLang="zh-CN" smtClean="0">
                <a:solidFill>
                  <a:schemeClr val="tx1"/>
                </a:solidFill>
              </a:rPr>
              <a:t>2</a:t>
            </a:r>
            <a:r>
              <a:rPr lang="zh-CN" altLang="en-US" smtClean="0">
                <a:solidFill>
                  <a:schemeClr val="tx1"/>
                </a:solidFill>
              </a:rPr>
              <a:t>）任何民族文化的精华都是全世界的，有着共同的合理内核（真诚、善良、友爱、和平等）都属于人类共同的文明成果。尊重、珍惜和保护各个国家、民族的文化，体现了一种全球意识、开放的胸怀、崇高的精神。</a:t>
            </a:r>
          </a:p>
          <a:p>
            <a:pPr>
              <a:lnSpc>
                <a:spcPct val="80000"/>
              </a:lnSpc>
            </a:pPr>
            <a:r>
              <a:rPr lang="zh-CN" altLang="en-US" smtClean="0">
                <a:solidFill>
                  <a:schemeClr val="tx1"/>
                </a:solidFill>
              </a:rPr>
              <a:t>　　（</a:t>
            </a:r>
            <a:r>
              <a:rPr lang="en-US" altLang="zh-CN" smtClean="0">
                <a:solidFill>
                  <a:schemeClr val="tx1"/>
                </a:solidFill>
              </a:rPr>
              <a:t>3</a:t>
            </a:r>
            <a:r>
              <a:rPr lang="zh-CN" altLang="en-US" smtClean="0">
                <a:solidFill>
                  <a:schemeClr val="tx1"/>
                </a:solidFill>
              </a:rPr>
              <a:t>）面对文化的差异，我们应有开放的胸怀。我们应采取客观、平等的态度，尊重因文化不同而导致的行为方式的差异，要虚心学习其他文化的优点、长处。</a:t>
            </a:r>
          </a:p>
          <a:p>
            <a:pPr>
              <a:lnSpc>
                <a:spcPct val="80000"/>
              </a:lnSpc>
            </a:pPr>
            <a:endParaRPr lang="zh-CN" altLang="en-US" smtClean="0">
              <a:solidFill>
                <a:srgbClr val="B8650A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3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5"/>
  <p:tag name="KSO_WM_UNIT_TYPE" val="f"/>
  <p:tag name="KSO_WM_UNIT_INDEX" val="1"/>
  <p:tag name="KSO_WM_UNIT_ID" val="custom160435_2*f*1"/>
  <p:tag name="KSO_WM_UNIT_CLEAR" val="1"/>
  <p:tag name="KSO_WM_UNIT_LAYERLEVEL" val="1"/>
  <p:tag name="KSO_WM_UNIT_VALUE" val="429"/>
  <p:tag name="KSO_WM_UNIT_HIGHLIGHT" val="0"/>
  <p:tag name="KSO_WM_UNIT_COMPATIBLE" val="0"/>
  <p:tag name="KSO_WM_UNIT_PRESET_TEXT_INDEX" val="5"/>
  <p:tag name="KSO_WM_UNIT_PRESET_TEXT_LEN" val="23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5"/>
  <p:tag name="KSO_WM_SLIDE_ID" val="custom160435_2"/>
  <p:tag name="KSO_WM_SLIDE_INDEX" val="2"/>
  <p:tag name="KSO_WM_SLIDE_ITEM_CNT" val="1"/>
  <p:tag name="KSO_WM_SLIDE_LAYOUT" val="a_f"/>
  <p:tag name="KSO_WM_SLIDE_LAYOUT_CNT" val="1_1"/>
  <p:tag name="KSO_WM_SLIDE_TYPE" val="text"/>
  <p:tag name="KSO_WM_TAG_VERSION" val="1.0"/>
  <p:tag name="KSO_WM_SLIDE_POSITION" val="66*144"/>
  <p:tag name="KSO_WM_SLIDE_SIZE" val="828*3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5"/>
  <p:tag name="KSO_WM_UNIT_TYPE" val="a"/>
  <p:tag name="KSO_WM_UNIT_INDEX" val="1"/>
  <p:tag name="KSO_WM_UNIT_ID" val="custom160435_2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5"/>
  <p:tag name="KSO_WM_UNIT_TYPE" val="f"/>
  <p:tag name="KSO_WM_UNIT_INDEX" val="1"/>
  <p:tag name="KSO_WM_UNIT_ID" val="custom160435_2*f*1"/>
  <p:tag name="KSO_WM_UNIT_CLEAR" val="1"/>
  <p:tag name="KSO_WM_UNIT_LAYERLEVEL" val="1"/>
  <p:tag name="KSO_WM_UNIT_VALUE" val="429"/>
  <p:tag name="KSO_WM_UNIT_HIGHLIGHT" val="0"/>
  <p:tag name="KSO_WM_UNIT_COMPATIBLE" val="0"/>
  <p:tag name="KSO_WM_UNIT_PRESET_TEXT_INDEX" val="5"/>
  <p:tag name="KSO_WM_UNIT_PRESET_TEXT_LEN" val="23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5"/>
  <p:tag name="KSO_WM_SLIDE_ID" val="custom160435_2"/>
  <p:tag name="KSO_WM_SLIDE_INDEX" val="2"/>
  <p:tag name="KSO_WM_SLIDE_ITEM_CNT" val="1"/>
  <p:tag name="KSO_WM_SLIDE_LAYOUT" val="a_f"/>
  <p:tag name="KSO_WM_SLIDE_LAYOUT_CNT" val="1_1"/>
  <p:tag name="KSO_WM_SLIDE_TYPE" val="text"/>
  <p:tag name="KSO_WM_TAG_VERSION" val="1.0"/>
  <p:tag name="KSO_WM_SLIDE_POSITION" val="66*144"/>
  <p:tag name="KSO_WM_SLIDE_SIZE" val="828*34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5"/>
  <p:tag name="KSO_WM_UNIT_TYPE" val="a"/>
  <p:tag name="KSO_WM_UNIT_INDEX" val="1"/>
  <p:tag name="KSO_WM_UNIT_ID" val="custom160435_2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5"/>
  <p:tag name="KSO_WM_UNIT_TYPE" val="f"/>
  <p:tag name="KSO_WM_UNIT_INDEX" val="1"/>
  <p:tag name="KSO_WM_UNIT_ID" val="custom160435_2*f*1"/>
  <p:tag name="KSO_WM_UNIT_CLEAR" val="1"/>
  <p:tag name="KSO_WM_UNIT_LAYERLEVEL" val="1"/>
  <p:tag name="KSO_WM_UNIT_VALUE" val="429"/>
  <p:tag name="KSO_WM_UNIT_HIGHLIGHT" val="0"/>
  <p:tag name="KSO_WM_UNIT_COMPATIBLE" val="0"/>
  <p:tag name="KSO_WM_UNIT_PRESET_TEXT_INDEX" val="5"/>
  <p:tag name="KSO_WM_UNIT_PRESET_TEXT_LEN" val="2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3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274*i*0"/>
  <p:tag name="KSO_WM_TEMPLATE_CATEGORY" val="custom"/>
  <p:tag name="KSO_WM_TEMPLATE_INDEX" val="15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9、12、16、19、21、25、30、34"/>
  <p:tag name="KSO_WM_TEMPLATE_CATEGORY" val="custom"/>
  <p:tag name="KSO_WM_TEMPLATE_INDEX" val="160435"/>
  <p:tag name="KSO_WM_SLIDE_ID" val="custom160435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TAG_VERSION" val="1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5"/>
  <p:tag name="KSO_WM_UNIT_TYPE" val="a"/>
  <p:tag name="KSO_WM_UNIT_INDEX" val="1"/>
  <p:tag name="KSO_WM_UNIT_ID" val="custom160435_1*a*1"/>
  <p:tag name="KSO_WM_UNIT_CLEAR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5"/>
  <p:tag name="KSO_WM_UNIT_TYPE" val="b"/>
  <p:tag name="KSO_WM_UNIT_INDEX" val="1"/>
  <p:tag name="KSO_WM_UNIT_ID" val="custom160435_1*b*1"/>
  <p:tag name="KSO_WM_UNIT_CLEAR" val="1"/>
  <p:tag name="KSO_WM_UNIT_LAYERLEVEL" val="1"/>
  <p:tag name="KSO_WM_UNIT_VALUE" val="5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5"/>
  <p:tag name="KSO_WM_SLIDE_ID" val="custom160435_2"/>
  <p:tag name="KSO_WM_SLIDE_INDEX" val="2"/>
  <p:tag name="KSO_WM_SLIDE_ITEM_CNT" val="1"/>
  <p:tag name="KSO_WM_SLIDE_LAYOUT" val="a_f"/>
  <p:tag name="KSO_WM_SLIDE_LAYOUT_CNT" val="1_1"/>
  <p:tag name="KSO_WM_SLIDE_TYPE" val="text"/>
  <p:tag name="KSO_WM_TAG_VERSION" val="1.0"/>
  <p:tag name="KSO_WM_SLIDE_POSITION" val="66*144"/>
  <p:tag name="KSO_WM_SLIDE_SIZE" val="828*34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5"/>
  <p:tag name="KSO_WM_UNIT_TYPE" val="a"/>
  <p:tag name="KSO_WM_UNIT_INDEX" val="1"/>
  <p:tag name="KSO_WM_UNIT_ID" val="custom160435_2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1_A000120140530A07PPBG">
  <a:themeElements>
    <a:clrScheme name="160151.151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F28711"/>
      </a:accent1>
      <a:accent2>
        <a:srgbClr val="D37051"/>
      </a:accent2>
      <a:accent3>
        <a:srgbClr val="C8460C"/>
      </a:accent3>
      <a:accent4>
        <a:srgbClr val="BAD038"/>
      </a:accent4>
      <a:accent5>
        <a:srgbClr val="D2689D"/>
      </a:accent5>
      <a:accent6>
        <a:srgbClr val="E4DD48"/>
      </a:accent6>
      <a:hlink>
        <a:srgbClr val="FFC00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2381</Words>
  <Application>WPS 演示</Application>
  <PresentationFormat>自定义</PresentationFormat>
  <Paragraphs>89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7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黑体</vt:lpstr>
      <vt:lpstr>Calibri</vt:lpstr>
      <vt:lpstr>宋体</vt:lpstr>
      <vt:lpstr>Arial Black</vt:lpstr>
      <vt:lpstr>楷体</vt:lpstr>
      <vt:lpstr>+mn-ea</vt:lpstr>
      <vt:lpstr>1_A000120140530A07PPBG</vt:lpstr>
      <vt:lpstr>1_A000120140530A07PPBG</vt:lpstr>
      <vt:lpstr>1_A000120140530A07PPBG</vt:lpstr>
      <vt:lpstr>1_A000120140530A07PPBG</vt:lpstr>
      <vt:lpstr>1_A000120140530A07PPBG</vt:lpstr>
      <vt:lpstr>1_A000120140530A07PPBG</vt:lpstr>
      <vt:lpstr>1_A000120140530A07PPBG</vt:lpstr>
      <vt:lpstr>幻灯片 1</vt:lpstr>
      <vt:lpstr>幻灯片 2</vt:lpstr>
      <vt:lpstr>幻灯片 3</vt:lpstr>
      <vt:lpstr>情境导入</vt:lpstr>
      <vt:lpstr>学习目标 </vt:lpstr>
      <vt:lpstr>课前预习</vt:lpstr>
      <vt:lpstr>幻灯片 7</vt:lpstr>
      <vt:lpstr>答案</vt:lpstr>
      <vt:lpstr>疑难解答</vt:lpstr>
      <vt:lpstr>问题：如何理解文化交流，和谐共进？</vt:lpstr>
      <vt:lpstr>归纳总结</vt:lpstr>
      <vt:lpstr>幻灯片 12</vt:lpstr>
      <vt:lpstr>知识结构</vt:lpstr>
      <vt:lpstr>典例精析</vt:lpstr>
      <vt:lpstr>答案解析</vt:lpstr>
      <vt:lpstr>幻灯片 16</vt:lpstr>
      <vt:lpstr>答案解析</vt:lpstr>
      <vt:lpstr>课后训练</vt:lpstr>
      <vt:lpstr>幻灯片 19</vt:lpstr>
      <vt:lpstr>幻灯片 20</vt:lpstr>
      <vt:lpstr>幻灯片 21</vt:lpstr>
      <vt:lpstr>参考答案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creator>政治备课大师【全免费】</dc:creator>
  <cp:keywords>政治备课大师【全免费】</cp:keywords>
  <dc:description>政治备课大师【全免费】</dc:description>
  <cp:lastModifiedBy>丁洪波</cp:lastModifiedBy>
  <cp:revision>政治备课大师【全免费】</cp:revision>
  <dcterms:created xsi:type="dcterms:W3CDTF">2017-09-30T04:21:23Z</dcterms:created>
  <dcterms:modified xsi:type="dcterms:W3CDTF">2017-09-30T06:55:16Z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