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78" r:id="rId3"/>
    <p:sldId id="256" r:id="rId4"/>
    <p:sldId id="258"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238" y="400050"/>
            <a:ext cx="6649065" cy="782738"/>
          </a:xfrm>
        </p:spPr>
        <p:txBody>
          <a:bodyPr anchor="ctr" anchorCtr="0">
            <a:normAutofit/>
          </a:bodyPr>
          <a:lstStyle>
            <a:lvl1pPr algn="l">
              <a:defRPr sz="4800">
                <a:solidFill>
                  <a:schemeClr val="bg1"/>
                </a:solidFill>
              </a:defRPr>
            </a:lvl1pPr>
          </a:lstStyle>
          <a:p>
            <a:r>
              <a:rPr lang="zh-CN" altLang="en-US" dirty="0" smtClean="0"/>
              <a:t>编辑标题</a:t>
            </a:r>
            <a:endParaRPr lang="en-US" dirty="0"/>
          </a:p>
        </p:txBody>
      </p:sp>
      <p:sp>
        <p:nvSpPr>
          <p:cNvPr id="3" name="Subtitle 2"/>
          <p:cNvSpPr>
            <a:spLocks noGrp="1"/>
          </p:cNvSpPr>
          <p:nvPr>
            <p:ph type="subTitle" idx="1"/>
          </p:nvPr>
        </p:nvSpPr>
        <p:spPr>
          <a:xfrm>
            <a:off x="444239" y="1244077"/>
            <a:ext cx="5665616" cy="470423"/>
          </a:xfrm>
        </p:spPr>
        <p:txBody>
          <a:bodyPr anchor="ctr" anchorCtr="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561109"/>
            <a:ext cx="10516800" cy="5657966"/>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12519" y="2671591"/>
            <a:ext cx="12204519" cy="15148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700000" rtlCol="0" anchor="ctr">
            <a:normAutofit/>
          </a:bodyPr>
          <a:lstStyle/>
          <a:p>
            <a:pPr algn="ctr"/>
            <a:endParaRPr lang="zh-CN" altLang="en-US" sz="3200" dirty="0">
              <a:solidFill>
                <a:srgbClr val="FBFBFB"/>
              </a:solidFill>
              <a:latin typeface="+mj-lt"/>
              <a:ea typeface="+mj-ea"/>
              <a:cs typeface="+mj-cs"/>
            </a:endParaRPr>
          </a:p>
        </p:txBody>
      </p:sp>
      <p:sp>
        <p:nvSpPr>
          <p:cNvPr id="11" name="任意多边形 10"/>
          <p:cNvSpPr/>
          <p:nvPr>
            <p:custDataLst>
              <p:tags r:id="rId4"/>
            </p:custDataLst>
          </p:nvPr>
        </p:nvSpPr>
        <p:spPr>
          <a:xfrm>
            <a:off x="756188" y="2254560"/>
            <a:ext cx="2825212" cy="2223655"/>
          </a:xfrm>
          <a:custGeom>
            <a:avLst/>
            <a:gdLst>
              <a:gd name="connsiteX0" fmla="*/ 0 w 1950720"/>
              <a:gd name="connsiteY0" fmla="*/ 0 h 1535364"/>
              <a:gd name="connsiteX1" fmla="*/ 1950720 w 1950720"/>
              <a:gd name="connsiteY1" fmla="*/ 0 h 1535364"/>
              <a:gd name="connsiteX2" fmla="*/ 975360 w 1950720"/>
              <a:gd name="connsiteY2" fmla="*/ 1535364 h 1535364"/>
            </a:gdLst>
            <a:ahLst/>
            <a:cxnLst>
              <a:cxn ang="0">
                <a:pos x="connsiteX0" y="connsiteY0"/>
              </a:cxn>
              <a:cxn ang="0">
                <a:pos x="connsiteX1" y="connsiteY1"/>
              </a:cxn>
              <a:cxn ang="0">
                <a:pos x="connsiteX2" y="connsiteY2"/>
              </a:cxn>
            </a:cxnLst>
            <a:rect l="l" t="t" r="r" b="b"/>
            <a:pathLst>
              <a:path w="1950720" h="1535364">
                <a:moveTo>
                  <a:pt x="0" y="0"/>
                </a:moveTo>
                <a:lnTo>
                  <a:pt x="1950720" y="0"/>
                </a:lnTo>
                <a:lnTo>
                  <a:pt x="975360" y="1535364"/>
                </a:lnTo>
                <a:close/>
              </a:path>
            </a:pathLst>
          </a:custGeom>
          <a:solidFill>
            <a:schemeClr val="accent1">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tIns="0" bIns="540000" rtlCol="0" anchor="ctr">
            <a:normAutofit/>
          </a:bodyPr>
          <a:lstStyle/>
          <a:p>
            <a:pPr lvl="0" algn="ctr">
              <a:buClr>
                <a:srgbClr val="FFC000">
                  <a:lumMod val="75000"/>
                </a:srgbClr>
              </a:buClr>
              <a:buSzPct val="60000"/>
            </a:pPr>
            <a:endParaRPr lang="zh-CN" altLang="en-US" sz="6400" dirty="0">
              <a:ln>
                <a:solidFill>
                  <a:schemeClr val="accent1"/>
                </a:solidFill>
              </a:ln>
              <a:solidFill>
                <a:srgbClr val="FFFFFF"/>
              </a:solidFill>
            </a:endParaRPr>
          </a:p>
        </p:txBody>
      </p:sp>
      <p:sp>
        <p:nvSpPr>
          <p:cNvPr id="2" name="Title 1"/>
          <p:cNvSpPr>
            <a:spLocks noGrp="1"/>
          </p:cNvSpPr>
          <p:nvPr>
            <p:ph type="title"/>
          </p:nvPr>
        </p:nvSpPr>
        <p:spPr>
          <a:xfrm>
            <a:off x="3276600" y="2671591"/>
            <a:ext cx="8915400" cy="1514819"/>
          </a:xfrm>
        </p:spPr>
        <p:txBody>
          <a:bodyPr anchor="ctr" anchorCtr="0">
            <a:normAutofit/>
          </a:bodyPr>
          <a:lstStyle>
            <a:lvl1pPr algn="ctr">
              <a:defRPr sz="40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3276600" y="4186411"/>
            <a:ext cx="8915400" cy="708835"/>
          </a:xfrm>
        </p:spPr>
        <p:txBody>
          <a:bodyPr anchor="ctr" anchorCtr="0"/>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510596"/>
            <a:ext cx="10515600" cy="1006477"/>
          </a:xfrm>
        </p:spPr>
        <p:txBody>
          <a:bodyPr/>
          <a:lstStyle>
            <a:lvl1pPr>
              <a:defRPr>
                <a:solidFill>
                  <a:schemeClr val="accent1"/>
                </a:solidFill>
              </a:defRPr>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4"/>
            <a:ext cx="5188528" cy="4284231"/>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6165272" y="1825624"/>
            <a:ext cx="5188528" cy="4284231"/>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02780"/>
            <a:ext cx="10515600" cy="84022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257213"/>
            <a:ext cx="5157787" cy="55634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1883004"/>
            <a:ext cx="5157787" cy="32223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Text Placeholder 4"/>
          <p:cNvSpPr>
            <a:spLocks noGrp="1"/>
          </p:cNvSpPr>
          <p:nvPr>
            <p:ph type="body" sz="quarter" idx="3"/>
          </p:nvPr>
        </p:nvSpPr>
        <p:spPr>
          <a:xfrm>
            <a:off x="6172200" y="1257213"/>
            <a:ext cx="5183188" cy="55634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1883004"/>
            <a:ext cx="5183188" cy="32223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6B5ED51-E834-49EC-BF25-99CF33DB10E9}" type="slidenum">
              <a:rPr lang="zh-CN" altLang="en-US" smtClean="0"/>
            </a:fld>
            <a:endParaRPr lang="zh-CN" altLang="en-US"/>
          </a:p>
        </p:txBody>
      </p:sp>
      <p:grpSp>
        <p:nvGrpSpPr>
          <p:cNvPr id="10" name="组合 9"/>
          <p:cNvGrpSpPr/>
          <p:nvPr/>
        </p:nvGrpSpPr>
        <p:grpSpPr>
          <a:xfrm>
            <a:off x="3844204" y="483034"/>
            <a:ext cx="4669848" cy="5105174"/>
            <a:chOff x="3019425" y="1174750"/>
            <a:chExt cx="3184525" cy="3481388"/>
          </a:xfrm>
        </p:grpSpPr>
        <p:sp>
          <p:nvSpPr>
            <p:cNvPr id="6" name="任意多边形 5"/>
            <p:cNvSpPr/>
            <p:nvPr>
              <p:custDataLst>
                <p:tags r:id="rId3"/>
              </p:custDataLst>
            </p:nvPr>
          </p:nvSpPr>
          <p:spPr>
            <a:xfrm>
              <a:off x="4597400" y="1174750"/>
              <a:ext cx="923925" cy="850900"/>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latin typeface="Arial" panose="020B0604020202020204" pitchFamily="34" charset="0"/>
                <a:ea typeface="黑体" panose="02010609060101010101" pitchFamily="2" charset="-122"/>
              </a:endParaRPr>
            </a:p>
          </p:txBody>
        </p:sp>
        <p:sp>
          <p:nvSpPr>
            <p:cNvPr id="7" name="任意多边形 6"/>
            <p:cNvSpPr/>
            <p:nvPr>
              <p:custDataLst>
                <p:tags r:id="rId4"/>
              </p:custDataLst>
            </p:nvPr>
          </p:nvSpPr>
          <p:spPr>
            <a:xfrm flipH="1">
              <a:off x="4983163" y="1687513"/>
              <a:ext cx="1220787" cy="1125537"/>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latin typeface="Arial" panose="020B0604020202020204" pitchFamily="34" charset="0"/>
                <a:ea typeface="黑体" panose="02010609060101010101" pitchFamily="2" charset="-122"/>
              </a:endParaRPr>
            </a:p>
          </p:txBody>
        </p:sp>
        <p:sp>
          <p:nvSpPr>
            <p:cNvPr id="8" name="任意多边形 7"/>
            <p:cNvSpPr/>
            <p:nvPr>
              <p:custDataLst>
                <p:tags r:id="rId5"/>
              </p:custDataLst>
            </p:nvPr>
          </p:nvSpPr>
          <p:spPr>
            <a:xfrm>
              <a:off x="3019425" y="2106613"/>
              <a:ext cx="2763838" cy="2549525"/>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normAutofit/>
            </a:bodyPr>
            <a:lstStyle/>
            <a:p>
              <a:pPr algn="ctr" eaLnBrk="1" hangingPunct="1">
                <a:spcBef>
                  <a:spcPts val="0"/>
                </a:spcBef>
                <a:spcAft>
                  <a:spcPts val="0"/>
                </a:spcAft>
                <a:defRPr/>
              </a:pPr>
              <a:endParaRPr lang="zh-CN" altLang="en-US" sz="4400" dirty="0">
                <a:solidFill>
                  <a:srgbClr val="FFFFFF"/>
                </a:solidFill>
                <a:latin typeface="+mj-lt"/>
                <a:ea typeface="+mj-ea"/>
                <a:cs typeface="+mj-cs"/>
              </a:endParaRPr>
            </a:p>
          </p:txBody>
        </p:sp>
        <p:sp>
          <p:nvSpPr>
            <p:cNvPr id="9" name="KSO_BT1"/>
            <p:cNvSpPr txBox="1"/>
            <p:nvPr/>
          </p:nvSpPr>
          <p:spPr>
            <a:xfrm>
              <a:off x="3019425" y="2106614"/>
              <a:ext cx="2763839" cy="2053150"/>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US" dirty="0"/>
            </a:p>
          </p:txBody>
        </p:sp>
      </p:grpSp>
      <p:sp>
        <p:nvSpPr>
          <p:cNvPr id="2" name="Title 1"/>
          <p:cNvSpPr>
            <a:spLocks noGrp="1"/>
          </p:cNvSpPr>
          <p:nvPr>
            <p:ph type="title" hasCustomPrompt="1"/>
          </p:nvPr>
        </p:nvSpPr>
        <p:spPr>
          <a:xfrm>
            <a:off x="3844204" y="1870317"/>
            <a:ext cx="4052945" cy="3010780"/>
          </a:xfrm>
        </p:spPr>
        <p:txBody>
          <a:bodyPr>
            <a:normAutofit/>
          </a:bodyPr>
          <a:lstStyle>
            <a:lvl1pPr algn="ctr">
              <a:defRPr sz="6000"/>
            </a:lvl1pPr>
          </a:lstStyle>
          <a:p>
            <a:r>
              <a:rPr lang="zh-CN" altLang="en-US" dirty="0" smtClean="0"/>
              <a:t>编辑标题</a:t>
            </a:r>
            <a:endParaRPr lang="en-US" dirty="0"/>
          </a:p>
        </p:txBody>
      </p:sp>
      <p:sp>
        <p:nvSpPr>
          <p:cNvPr id="12" name="内容占位符 11"/>
          <p:cNvSpPr>
            <a:spLocks noGrp="1"/>
          </p:cNvSpPr>
          <p:nvPr>
            <p:ph sz="quarter" idx="13" hasCustomPrompt="1"/>
          </p:nvPr>
        </p:nvSpPr>
        <p:spPr>
          <a:xfrm>
            <a:off x="5144449" y="5583424"/>
            <a:ext cx="3158835" cy="716680"/>
          </a:xfrm>
        </p:spPr>
        <p:txBody>
          <a:bodyPr anchor="ctr" anchorCtr="0"/>
          <a:lstStyle>
            <a:lvl1pPr marL="0" indent="0" algn="ctr">
              <a:buNone/>
              <a:defRPr/>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1322704"/>
            <a:ext cx="3932237" cy="1069975"/>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772025" y="1337944"/>
            <a:ext cx="5530215" cy="488156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39268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10119360" y="436419"/>
            <a:ext cx="1234440" cy="5740544"/>
          </a:xfrm>
        </p:spPr>
        <p:txBody>
          <a:bodyPr vert="eaVert"/>
          <a:lstStyle>
            <a:lvl1pPr>
              <a:defRPr>
                <a:solidFill>
                  <a:schemeClr val="accent1"/>
                </a:solidFill>
              </a:defRPr>
            </a:lvl1pPr>
          </a:lstStyle>
          <a:p>
            <a:r>
              <a:rPr lang="zh-CN" altLang="en-US" dirty="0" smtClean="0"/>
              <a:t>编辑标题</a:t>
            </a:r>
            <a:endParaRPr lang="en-US" dirty="0"/>
          </a:p>
        </p:txBody>
      </p:sp>
      <p:sp>
        <p:nvSpPr>
          <p:cNvPr id="3" name="Vertical Text Placeholder 2"/>
          <p:cNvSpPr>
            <a:spLocks noGrp="1"/>
          </p:cNvSpPr>
          <p:nvPr>
            <p:ph type="body" orient="vert" idx="1"/>
          </p:nvPr>
        </p:nvSpPr>
        <p:spPr>
          <a:xfrm>
            <a:off x="838200" y="436419"/>
            <a:ext cx="9159240" cy="57405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7.xml"/><Relationship Id="rId12" Type="http://schemas.openxmlformats.org/officeDocument/2006/relationships/tags" Target="../tags/tag6.xml"/><Relationship Id="rId11" Type="http://schemas.openxmlformats.org/officeDocument/2006/relationships/image" Target="../media/image3.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115741"/>
            <a:ext cx="10515600" cy="100647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392382"/>
            <a:ext cx="9433560" cy="478458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600">
                <a:solidFill>
                  <a:schemeClr val="tx1">
                    <a:tint val="75000"/>
                  </a:schemeClr>
                </a:solidFill>
              </a:defRPr>
            </a:lvl1pPr>
          </a:lstStyle>
          <a:p>
            <a:fld id="{095331BB-5290-4B74-890F-ADE3EAA0FDB5}"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600">
                <a:solidFill>
                  <a:schemeClr val="tx1">
                    <a:tint val="75000"/>
                  </a:schemeClr>
                </a:solidFill>
              </a:defRPr>
            </a:lvl1pPr>
          </a:lstStyle>
          <a:p>
            <a:fld id="{C6B5ED51-E834-49EC-BF25-99CF33DB10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457200" indent="-457200" algn="l" defTabSz="914400" rtl="0" eaLnBrk="1" latinLnBrk="0" hangingPunct="1">
        <a:lnSpc>
          <a:spcPct val="90000"/>
        </a:lnSpc>
        <a:spcBef>
          <a:spcPts val="1000"/>
        </a:spcBef>
        <a:buClr>
          <a:schemeClr val="accent1">
            <a:lumMod val="75000"/>
          </a:schemeClr>
        </a:buClr>
        <a:buFont typeface="Wingdings" panose="05000000000000000000" pitchFamily="2" charset="2"/>
        <a:buChar char="¤"/>
        <a:defRPr sz="24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714500" indent="-3429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71700" indent="-3429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965960" y="-29210"/>
            <a:ext cx="9431020" cy="7074535"/>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归纳总结</a:t>
            </a:r>
            <a:endParaRPr lang="zh-CN" altLang="en-US"/>
          </a:p>
        </p:txBody>
      </p:sp>
      <p:sp>
        <p:nvSpPr>
          <p:cNvPr id="3" name="内容占位符 2"/>
          <p:cNvSpPr>
            <a:spLocks noGrp="1"/>
          </p:cNvSpPr>
          <p:nvPr>
            <p:ph idx="1"/>
          </p:nvPr>
        </p:nvSpPr>
        <p:spPr/>
        <p:txBody>
          <a:bodyPr/>
          <a:p>
            <a:r>
              <a:rPr lang="zh-CN" altLang="en-US"/>
              <a:t>（1）人生意义的思考是精神世界的活动，而人生意义的实现则是具体的行动。每个人用自己的行动创造着自己的人生意义。</a:t>
            </a:r>
            <a:endParaRPr lang="zh-CN" altLang="en-US"/>
          </a:p>
          <a:p>
            <a:r>
              <a:rPr lang="zh-CN" altLang="en-US"/>
              <a:t>（2）每一个人的人生都是有限的时光。每一天、每一月、每一年的时光的相加，构成我们的人生。人生的意义就隐藏在我们度过的每一天，我们做的每一件事中。如果你认为，只有某些特殊的时刻、特殊的事情才与人生意义有关，而日常的生活、平凡的事情，都不具有什么意义，那么，人生的意义就可能从你的指缝间溜走了。</a:t>
            </a:r>
            <a:endParaRPr lang="zh-CN" altLang="en-US"/>
          </a:p>
          <a:p>
            <a:r>
              <a:rPr lang="zh-CN" altLang="en-US"/>
              <a:t>（3）伟人们、对社会有重大贡献的人们，他们的人生意义可能显示在某些壮丽辉煌的事业中，显示在万众瞩目的时刻。但是，那样的时刻，也是他们在日积月累的勤奋努力之后才迎来的。</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10000"/>
          </a:bodyPr>
          <a:p>
            <a:r>
              <a:rPr lang="zh-CN" altLang="en-US"/>
              <a:t>（4）大多数的人是平凡的人，也许一生中都没有什么了不起的成就，从未受到公众特别的关注，但是这并不能降低他们独特的人生价值、人生意义。在我们身边，可以看到许多善良的、勤劳的、诚实的、负责任的人，他们每天做着平平常常的事情，踏踏实实，兢兢业业，快乐而满足。他们对于家庭，对于朋友，对于集体，对于社会贡献着自己的一分力量。他们无愧于自己的人生，他们的人生是有意义的。</a:t>
            </a:r>
            <a:endParaRPr lang="zh-CN" altLang="en-US"/>
          </a:p>
          <a:p>
            <a:r>
              <a:rPr lang="zh-CN" altLang="en-US"/>
              <a:t>（5）在人生的少年时期，我们在开始思考人生意义的同时，也开始用行动去创造有意义的人生。我们规划未来，憧憬着自己追求的目标。今天，我们也要脚踏实地、尽心尽力地完成学习、工作、生活中的大事和小事。</a:t>
            </a:r>
            <a:endParaRPr lang="zh-CN" altLang="en-US"/>
          </a:p>
          <a:p>
            <a:r>
              <a:rPr lang="zh-CN" altLang="en-US"/>
              <a:t>　（6）如果我们认真地对待每一天，认真做好每一件事，就是在通往人生意义的道路上迈出了一步。这样一步一步地不断探索，不断创造，不断前进，有意义的人生就会一天天地展现在我们的脚下。</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黑体" panose="02010609060101010101" pitchFamily="2" charset="-122"/>
              </a:rPr>
              <a:t>知识结构</a:t>
            </a:r>
            <a:endParaRPr lang="zh-CN" altLang="en-US"/>
          </a:p>
        </p:txBody>
      </p:sp>
      <p:pic>
        <p:nvPicPr>
          <p:cNvPr id="4" name="内容占位符 3"/>
          <p:cNvPicPr>
            <a:picLocks noChangeAspect="1"/>
          </p:cNvPicPr>
          <p:nvPr>
            <p:ph idx="1"/>
          </p:nvPr>
        </p:nvPicPr>
        <p:blipFill>
          <a:blip r:embed="rId1"/>
          <a:stretch>
            <a:fillRect/>
          </a:stretch>
        </p:blipFill>
        <p:spPr>
          <a:xfrm>
            <a:off x="62230" y="2292985"/>
            <a:ext cx="11951335" cy="3245485"/>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dirty="0" smtClean="0">
                <a:sym typeface="宋体" panose="02010600030101010101" pitchFamily="2" charset="-122"/>
              </a:rPr>
              <a:t>典例精析</a:t>
            </a:r>
            <a:endParaRPr lang="zh-CN" altLang="en-US"/>
          </a:p>
        </p:txBody>
      </p:sp>
      <p:sp>
        <p:nvSpPr>
          <p:cNvPr id="3" name="内容占位符 2"/>
          <p:cNvSpPr>
            <a:spLocks noGrp="1"/>
          </p:cNvSpPr>
          <p:nvPr>
            <p:ph idx="1"/>
          </p:nvPr>
        </p:nvSpPr>
        <p:spPr/>
        <p:txBody>
          <a:bodyPr/>
          <a:p>
            <a:r>
              <a:rPr lang="zh-CN" altLang="en-US"/>
              <a:t>例</a:t>
            </a:r>
            <a:r>
              <a:rPr lang="en-US" altLang="zh-CN"/>
              <a:t>1</a:t>
            </a:r>
            <a:r>
              <a:rPr lang="zh-CN" altLang="en-US"/>
              <a:t>、（2017江苏宿迁中考）25年来，邮递员陈业权每天风雨无阻，投递报刊邮件400多万份无一差错，在平凡的工作中，干出了不平凡的业绩，被评为“最美投递员”。陈业权的事迹启示我们应（　　）</a:t>
            </a:r>
            <a:endParaRPr lang="zh-CN" altLang="en-US"/>
          </a:p>
          <a:p>
            <a:r>
              <a:rPr lang="zh-CN" altLang="en-US"/>
              <a:t>①立足本职，甘于平庸</a:t>
            </a:r>
            <a:endParaRPr lang="zh-CN" altLang="en-US"/>
          </a:p>
          <a:p>
            <a:r>
              <a:rPr lang="zh-CN" altLang="en-US"/>
              <a:t>②爱岗敬业，尽职尽责</a:t>
            </a:r>
            <a:endParaRPr lang="zh-CN" altLang="en-US"/>
          </a:p>
          <a:p>
            <a:r>
              <a:rPr lang="zh-CN" altLang="en-US"/>
              <a:t>③富于理想，开拓创新</a:t>
            </a:r>
            <a:endParaRPr lang="zh-CN" altLang="en-US"/>
          </a:p>
          <a:p>
            <a:r>
              <a:rPr lang="zh-CN" altLang="en-US"/>
              <a:t>④乐于奉献，服务社会</a:t>
            </a:r>
            <a:endParaRPr lang="zh-CN" altLang="en-US"/>
          </a:p>
          <a:p>
            <a:r>
              <a:rPr lang="zh-CN" altLang="en-US"/>
              <a:t>A．①③	  B．①④  	C．②③ 	D．②④</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pPr marL="0" indent="0">
              <a:buNone/>
            </a:pPr>
            <a:r>
              <a:rPr lang="zh-CN" altLang="en-US"/>
              <a:t>【解析】创造和奉献是社会发展的需要，也是实现生命价值的要求。一个真正懂得珍爱生命价值的人在享受现实生活的给予的同时，更会积极地为他人，社会做出自己的贡献，一个人的能力有大小，但是只要能为他人带来欢乐和幸福，为社会做出贡献，他的生命就有价值．“最美投递员”陈业权爱岗敬业，尽职尽责的行为是积极承担责任、服务社会奉献社会的体现，值得我们青少年学习．因此选项②④正确；选项①错在“甘于平庸”；选项③不符题意，故选D。</a:t>
            </a:r>
            <a:endParaRPr lang="zh-CN" altLang="en-US"/>
          </a:p>
          <a:p>
            <a:r>
              <a:rPr lang="zh-CN" altLang="en-US"/>
              <a:t>答案：D</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例</a:t>
            </a:r>
            <a:r>
              <a:rPr lang="en-US" altLang="zh-CN"/>
              <a:t>2</a:t>
            </a:r>
            <a:r>
              <a:rPr lang="zh-CN" altLang="en-US"/>
              <a:t>、近年来,广大新闻工作者积极响应中共中央宣传部等五部委开展的“走基层、转作风、改文风”活动,他们深入厂矿社区、田间地头“蹲点”采访,倾听百姓心声、展开田野调查、用镜头捕捉时代变迁……这启示我们(　　)</a:t>
            </a:r>
            <a:endParaRPr lang="zh-CN" altLang="en-US"/>
          </a:p>
          <a:p>
            <a:r>
              <a:rPr lang="zh-CN" altLang="en-US"/>
              <a:t>①爱岗敬业,无私奉献            ②亲近社会,服务社会</a:t>
            </a:r>
            <a:endParaRPr lang="zh-CN" altLang="en-US"/>
          </a:p>
          <a:p>
            <a:r>
              <a:rPr lang="zh-CN" altLang="en-US"/>
              <a:t>③我行我素,同而不和            ④善于创新,勇于实践</a:t>
            </a:r>
            <a:endParaRPr lang="zh-CN" altLang="en-US"/>
          </a:p>
          <a:p>
            <a:r>
              <a:rPr lang="zh-CN" altLang="en-US"/>
              <a:t>A.①②③	B.①②④      C.①③④  	D.②③④</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材料信息“‘蹲点’采访”体现了新闻工作者爱岗敬业、无私奉献的精神；“深入厂矿社区、田间地头”“倾听百姓心声”等体现了新闻工作者亲近社会、服务社会的精神；“走基层、转作风、改文风”体现了善于创新,勇于实践的精神,①③④正确。</a:t>
            </a:r>
            <a:endParaRPr lang="zh-CN" altLang="en-US"/>
          </a:p>
          <a:p>
            <a:r>
              <a:rPr lang="zh-CN" altLang="en-US"/>
              <a:t>答案：C</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课后训练</a:t>
            </a:r>
            <a:endParaRPr lang="zh-CN" altLang="en-US"/>
          </a:p>
        </p:txBody>
      </p:sp>
      <p:sp>
        <p:nvSpPr>
          <p:cNvPr id="3" name="内容占位符 2"/>
          <p:cNvSpPr>
            <a:spLocks noGrp="1"/>
          </p:cNvSpPr>
          <p:nvPr>
            <p:ph idx="1"/>
          </p:nvPr>
        </p:nvSpPr>
        <p:spPr/>
        <p:txBody>
          <a:bodyPr/>
          <a:p>
            <a:r>
              <a:rPr lang="en-US" altLang="zh-CN"/>
              <a:t>1</a:t>
            </a:r>
            <a:r>
              <a:rPr lang="zh-CN" altLang="en-US"/>
              <a:t>、下列能体现“创造有意义的人生”的是（          ）</a:t>
            </a:r>
            <a:endParaRPr lang="zh-CN" altLang="en-US"/>
          </a:p>
          <a:p>
            <a:r>
              <a:rPr lang="zh-CN" altLang="en-US"/>
              <a:t>①每周六、周日的上午在家睡觉，保养身体 ②向地震灾区的小朋友们捐款捐物送温暖 ③帮助残疾同学克服困难 ④定期到社区参加志愿服务活动</a:t>
            </a:r>
            <a:endParaRPr lang="zh-CN" altLang="en-US"/>
          </a:p>
          <a:p>
            <a:r>
              <a:rPr lang="zh-CN" altLang="en-US"/>
              <a:t>A．①②③     B. ①②④     C. ①③④      D. ②③④</a:t>
            </a:r>
            <a:endParaRPr lang="zh-CN" altLang="en-US"/>
          </a:p>
        </p:txBody>
      </p:sp>
      <p:sp>
        <p:nvSpPr>
          <p:cNvPr id="4" name="文本框 3"/>
          <p:cNvSpPr txBox="1"/>
          <p:nvPr/>
        </p:nvSpPr>
        <p:spPr>
          <a:xfrm>
            <a:off x="7467600" y="1257300"/>
            <a:ext cx="929640" cy="583565"/>
          </a:xfrm>
          <a:prstGeom prst="rect">
            <a:avLst/>
          </a:prstGeom>
          <a:noFill/>
        </p:spPr>
        <p:txBody>
          <a:bodyPr wrap="square" rtlCol="0">
            <a:spAutoFit/>
          </a:bodyPr>
          <a:p>
            <a:r>
              <a:rPr lang="en-US" altLang="zh-CN" sz="3200">
                <a:solidFill>
                  <a:srgbClr val="FF0000"/>
                </a:solidFill>
              </a:rPr>
              <a:t>D</a:t>
            </a:r>
            <a:endParaRPr lang="en-US" altLang="zh-CN" sz="32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10年间,西部计划服务新疆项目共面向全国招募、吸纳了8 226名大学生志愿者。广大大学生志愿者不惧艰苦,积极奉献,在新疆14个地州市的县市基层从事支教、支医、支农、法律援助、基层青年工作、基层社会管理等14个志愿服务项目,其中,有2 166名志愿者通过各种途径实现了在新疆就业。这表明(　     　)</a:t>
            </a:r>
            <a:endParaRPr lang="zh-CN" altLang="en-US"/>
          </a:p>
          <a:p>
            <a:r>
              <a:rPr lang="zh-CN" altLang="en-US"/>
              <a:t>①越来越多的年轻人通过大学生志愿服务西部计划项目找到了人生的方向　②大学生志愿者通过支援西部找到了实现自己人生意义的土壤　③他们的人生意义通过不畏艰险、吃苦耐劳、敢于担当的行为表现出来　④大学生争当志愿者都有自己的个人目的,不值得赞扬</a:t>
            </a:r>
            <a:endParaRPr lang="zh-CN" altLang="en-US"/>
          </a:p>
          <a:p>
            <a:r>
              <a:rPr lang="zh-CN" altLang="en-US"/>
              <a:t>A.①②③	        B.①②④          C.①③④	        D.②③④</a:t>
            </a:r>
            <a:endParaRPr lang="zh-CN" altLang="en-US"/>
          </a:p>
        </p:txBody>
      </p:sp>
      <p:sp>
        <p:nvSpPr>
          <p:cNvPr id="4" name="文本框 3"/>
          <p:cNvSpPr txBox="1"/>
          <p:nvPr/>
        </p:nvSpPr>
        <p:spPr>
          <a:xfrm>
            <a:off x="7482840" y="2583180"/>
            <a:ext cx="929640" cy="583565"/>
          </a:xfrm>
          <a:prstGeom prst="rect">
            <a:avLst/>
          </a:prstGeom>
          <a:noFill/>
        </p:spPr>
        <p:txBody>
          <a:bodyPr wrap="square" rtlCol="0">
            <a:spAutoFit/>
          </a:bodyPr>
          <a:p>
            <a:r>
              <a:rPr lang="en-US" altLang="zh-CN" sz="3200">
                <a:solidFill>
                  <a:srgbClr val="FF0000"/>
                </a:solidFill>
              </a:rPr>
              <a:t>A</a:t>
            </a:r>
            <a:endParaRPr lang="en-US" altLang="zh-CN" sz="32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3</a:t>
            </a:r>
            <a:r>
              <a:rPr lang="zh-CN" altLang="en-US"/>
              <a:t>、中央电视台综合频道每年都播出“感动中国年度人物评选颁奖典礼”,所获选的感动中国人物对我们的启示是(　     　)</a:t>
            </a:r>
            <a:endParaRPr lang="zh-CN" altLang="en-US"/>
          </a:p>
          <a:p>
            <a:r>
              <a:rPr lang="zh-CN" altLang="en-US"/>
              <a:t>①人生的意义在于奉献　   ②天行健,君子以自强不息</a:t>
            </a:r>
            <a:endParaRPr lang="zh-CN" altLang="en-US"/>
          </a:p>
          <a:p>
            <a:r>
              <a:rPr lang="zh-CN" altLang="en-US"/>
              <a:t>③要具有强烈的社会责任感　④一帆风顺才是完整的人生</a:t>
            </a:r>
            <a:endParaRPr lang="zh-CN" altLang="en-US"/>
          </a:p>
          <a:p>
            <a:r>
              <a:rPr lang="zh-CN" altLang="en-US"/>
              <a:t>A.①②③	B.①②④      C.①③④  	D.②③④</a:t>
            </a:r>
            <a:endParaRPr lang="zh-CN" altLang="en-US"/>
          </a:p>
        </p:txBody>
      </p:sp>
      <p:sp>
        <p:nvSpPr>
          <p:cNvPr id="4" name="文本框 3"/>
          <p:cNvSpPr txBox="1"/>
          <p:nvPr/>
        </p:nvSpPr>
        <p:spPr>
          <a:xfrm>
            <a:off x="7848600" y="1607820"/>
            <a:ext cx="929640" cy="583565"/>
          </a:xfrm>
          <a:prstGeom prst="rect">
            <a:avLst/>
          </a:prstGeom>
          <a:noFill/>
        </p:spPr>
        <p:txBody>
          <a:bodyPr wrap="square" rtlCol="0">
            <a:spAutoFit/>
          </a:bodyPr>
          <a:p>
            <a:r>
              <a:rPr lang="en-US" altLang="zh-CN" sz="3200">
                <a:solidFill>
                  <a:srgbClr val="FF0000"/>
                </a:solidFill>
              </a:rPr>
              <a:t>A</a:t>
            </a:r>
            <a:endParaRPr lang="en-US" altLang="zh-CN" sz="32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ctrTitle"/>
            <p:custDataLst>
              <p:tags r:id="rId1"/>
            </p:custDataLst>
          </p:nvPr>
        </p:nvSpPr>
        <p:spPr/>
        <p:txBody>
          <a:bodyPr>
            <a:normAutofit fontScale="90000"/>
          </a:bodyPr>
          <a:p>
            <a:r>
              <a:rPr lang="zh-CN" altLang="en-US" smtClean="0">
                <a:sym typeface="+mn-ea"/>
              </a:rPr>
              <a:t>第四单元 让人生有意义</a:t>
            </a:r>
            <a:br>
              <a:rPr lang="zh-CN" altLang="en-US" smtClean="0">
                <a:sym typeface="+mn-ea"/>
              </a:rPr>
            </a:br>
            <a:r>
              <a:rPr lang="zh-CN" altLang="en-US" smtClean="0">
                <a:sym typeface="+mn-ea"/>
              </a:rPr>
              <a:t>4.3 追求有意义的人生</a:t>
            </a:r>
            <a:endParaRPr lang="zh-CN" altLang="en-US" smtClean="0">
              <a:sym typeface="+mn-ea"/>
            </a:endParaRPr>
          </a:p>
        </p:txBody>
      </p:sp>
      <p:sp>
        <p:nvSpPr>
          <p:cNvPr id="9" name="副标题 8"/>
          <p:cNvSpPr>
            <a:spLocks noGrp="1"/>
          </p:cNvSpPr>
          <p:nvPr>
            <p:ph type="subTitle" idx="1"/>
            <p:custDataLst>
              <p:tags r:id="rId2"/>
            </p:custDataLst>
          </p:nvPr>
        </p:nvSpPr>
        <p:spPr>
          <a:xfrm>
            <a:off x="444239" y="1639047"/>
            <a:ext cx="5665616" cy="470423"/>
          </a:xfrm>
        </p:spPr>
        <p:txBody>
          <a:bodyPr>
            <a:noAutofit/>
          </a:bodyPr>
          <a:p>
            <a:r>
              <a:rPr lang="zh-CN" altLang="en-US" sz="3600" smtClean="0">
                <a:solidFill>
                  <a:srgbClr val="0070C0"/>
                </a:solidFill>
              </a:rPr>
              <a:t>第二课时 创造有意义的人生</a:t>
            </a:r>
            <a:endParaRPr lang="zh-CN" altLang="en-US" sz="3600" smtClean="0">
              <a:solidFill>
                <a:srgbClr val="0070C0"/>
              </a:solidFill>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4</a:t>
            </a:r>
            <a:r>
              <a:rPr lang="zh-CN" altLang="en-US"/>
              <a:t>、20年前,他从林业部门退休,20年后,他仍在林业一线坚守。放不下的林业情,让他矢志不渝、从一而终,倾心于北碚护林事业。黄树清,这位80岁的老人,一名北碚区观音峡林场普通的林业工人,因结缘林业而终身护林,他是这片山林的活地图。80岁的高龄、40年的林业生涯,黄树清高尚的人格,得到了群众的认可、组织的肯定。</a:t>
            </a:r>
            <a:endParaRPr lang="zh-CN" altLang="en-US"/>
          </a:p>
          <a:p>
            <a:r>
              <a:rPr lang="zh-CN" altLang="en-US"/>
              <a:t>结合黄树清的事迹,谈一下怎样做才能实现人生的意义。</a:t>
            </a:r>
            <a:endParaRPr lang="zh-CN" altLang="en-US"/>
          </a:p>
        </p:txBody>
      </p:sp>
      <p:sp>
        <p:nvSpPr>
          <p:cNvPr id="4" name="文本框 3"/>
          <p:cNvSpPr txBox="1"/>
          <p:nvPr/>
        </p:nvSpPr>
        <p:spPr>
          <a:xfrm>
            <a:off x="838200" y="3513455"/>
            <a:ext cx="11216005" cy="1938020"/>
          </a:xfrm>
          <a:prstGeom prst="rect">
            <a:avLst/>
          </a:prstGeom>
          <a:noFill/>
        </p:spPr>
        <p:txBody>
          <a:bodyPr wrap="square" rtlCol="0">
            <a:spAutoFit/>
          </a:bodyPr>
          <a:p>
            <a:r>
              <a:rPr lang="en-US" altLang="zh-CN" sz="2400">
                <a:solidFill>
                  <a:srgbClr val="FF0000"/>
                </a:solidFill>
                <a:sym typeface="+mn-ea"/>
              </a:rPr>
              <a:t>①珍惜时光,做好生活中的每一件事。踏踏实实,兢兢业业, ②对于家庭,对于朋友,对于集体,对于社会贡献自己的一份力量。③规划未来,憧憬自己追求的目标,脚踏实地地站在今天,尽心尽力地完成今天的学习、工作、生活、交往中的大事和小事。④我们必须要树立正确的人生观和价值观，从我做起，从小事做起，不管大小事，都要尽心尽力地做好，积极参加社会公益活动，为他人，为社会做出贡献。</a:t>
            </a:r>
            <a:endParaRPr lang="en-US" altLang="zh-CN" sz="2400">
              <a:solidFill>
                <a:srgbClr val="FF000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1" action="ppaction://hlinksldjump"/>
          </p:cNvPr>
          <p:cNvSpPr txBox="1">
            <a:spLocks noChangeArrowheads="1"/>
          </p:cNvSpPr>
          <p:nvPr/>
        </p:nvSpPr>
        <p:spPr bwMode="auto">
          <a:xfrm>
            <a:off x="5726113" y="3038475"/>
            <a:ext cx="17907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课前预习</a:t>
            </a:r>
            <a:endParaRPr lang="zh-CN" altLang="zh-CN" sz="2000" b="1">
              <a:solidFill>
                <a:srgbClr val="FF0000"/>
              </a:solidFill>
              <a:latin typeface="Calibri" panose="020F0502020204030204" charset="0"/>
              <a:sym typeface="宋体" panose="02010600030101010101" pitchFamily="2" charset="-122"/>
            </a:endParaRPr>
          </a:p>
        </p:txBody>
      </p:sp>
      <p:sp>
        <p:nvSpPr>
          <p:cNvPr id="14338" name="Text Box 17"/>
          <p:cNvSpPr txBox="1">
            <a:spLocks noChangeArrowheads="1"/>
          </p:cNvSpPr>
          <p:nvPr/>
        </p:nvSpPr>
        <p:spPr bwMode="auto">
          <a:xfrm>
            <a:off x="5726113" y="417195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典例精析</a:t>
            </a:r>
            <a:endParaRPr lang="zh-CN" altLang="zh-CN" sz="2000" b="1">
              <a:solidFill>
                <a:srgbClr val="FF0000"/>
              </a:solidFill>
              <a:latin typeface="Calibri" panose="020F0502020204030204" charset="0"/>
              <a:sym typeface="宋体" panose="02010600030101010101" pitchFamily="2" charset="-122"/>
            </a:endParaRPr>
          </a:p>
        </p:txBody>
      </p:sp>
      <p:sp>
        <p:nvSpPr>
          <p:cNvPr id="14339" name="Text Box 17"/>
          <p:cNvSpPr txBox="1">
            <a:spLocks noChangeArrowheads="1"/>
          </p:cNvSpPr>
          <p:nvPr/>
        </p:nvSpPr>
        <p:spPr bwMode="auto">
          <a:xfrm>
            <a:off x="5726113" y="453390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课后训练</a:t>
            </a:r>
            <a:endParaRPr lang="zh-CN" altLang="zh-CN" sz="2000" b="1">
              <a:solidFill>
                <a:srgbClr val="FF0000"/>
              </a:solidFill>
              <a:latin typeface="Calibri" panose="020F0502020204030204" charset="0"/>
              <a:sym typeface="宋体" panose="02010600030101010101" pitchFamily="2" charset="-122"/>
            </a:endParaRPr>
          </a:p>
        </p:txBody>
      </p:sp>
      <p:sp>
        <p:nvSpPr>
          <p:cNvPr id="14340" name="Text Box 17">
            <a:hlinkClick r:id="rId1" action="ppaction://hlinksldjump"/>
          </p:cNvPr>
          <p:cNvSpPr txBox="1">
            <a:spLocks noChangeArrowheads="1"/>
          </p:cNvSpPr>
          <p:nvPr/>
        </p:nvSpPr>
        <p:spPr bwMode="auto">
          <a:xfrm>
            <a:off x="5726113" y="2657475"/>
            <a:ext cx="180181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1" name="矩形 1"/>
          <p:cNvSpPr>
            <a:spLocks noChangeArrowheads="1"/>
          </p:cNvSpPr>
          <p:nvPr/>
        </p:nvSpPr>
        <p:spPr bwMode="auto">
          <a:xfrm>
            <a:off x="5445126" y="1706563"/>
            <a:ext cx="642620" cy="368300"/>
          </a:xfrm>
          <a:prstGeom prst="rect">
            <a:avLst/>
          </a:prstGeom>
          <a:noFill/>
          <a:ln w="9525">
            <a:noFill/>
            <a:miter lim="800000"/>
          </a:ln>
        </p:spPr>
        <p:txBody>
          <a:bodyPr wrap="none">
            <a:spAutoFit/>
          </a:bodyPr>
          <a:lstStyle/>
          <a:p>
            <a:r>
              <a:rPr lang="zh-CN" altLang="en-US" b="1">
                <a:latin typeface="Calibri" panose="020F0502020204030204" charset="0"/>
                <a:ea typeface="黑体" panose="02010609060101010101" pitchFamily="2" charset="-122"/>
              </a:rPr>
              <a:t>目录</a:t>
            </a:r>
            <a:endParaRPr lang="zh-CN" altLang="en-US" b="1">
              <a:latin typeface="Calibri" panose="020F0502020204030204" charset="0"/>
              <a:ea typeface="黑体" panose="02010609060101010101" pitchFamily="2" charset="-122"/>
            </a:endParaRPr>
          </a:p>
        </p:txBody>
      </p:sp>
      <p:sp>
        <p:nvSpPr>
          <p:cNvPr id="14342" name="Text Box 17">
            <a:hlinkClick r:id="rId1" action="ppaction://hlinksldjump"/>
          </p:cNvPr>
          <p:cNvSpPr txBox="1">
            <a:spLocks noChangeArrowheads="1"/>
          </p:cNvSpPr>
          <p:nvPr/>
        </p:nvSpPr>
        <p:spPr bwMode="auto">
          <a:xfrm>
            <a:off x="5726113" y="3811588"/>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知识结构</a:t>
            </a:r>
            <a:endParaRPr lang="zh-CN" altLang="zh-CN" sz="2000" b="1">
              <a:solidFill>
                <a:srgbClr val="FF0000"/>
              </a:solidFill>
              <a:latin typeface="Calibri" panose="020F0502020204030204" charset="0"/>
              <a:sym typeface="宋体" panose="02010600030101010101" pitchFamily="2" charset="-122"/>
            </a:endParaRPr>
          </a:p>
        </p:txBody>
      </p:sp>
      <p:sp>
        <p:nvSpPr>
          <p:cNvPr id="14343" name="Text Box 17">
            <a:hlinkClick r:id="rId1" action="ppaction://hlinksldjump"/>
          </p:cNvPr>
          <p:cNvSpPr txBox="1">
            <a:spLocks noChangeArrowheads="1"/>
          </p:cNvSpPr>
          <p:nvPr/>
        </p:nvSpPr>
        <p:spPr bwMode="auto">
          <a:xfrm>
            <a:off x="5726113" y="2259013"/>
            <a:ext cx="1804988"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4" name="Text Box 17">
            <a:hlinkClick r:id="rId1" action="ppaction://hlinksldjump"/>
          </p:cNvPr>
          <p:cNvSpPr txBox="1">
            <a:spLocks noChangeArrowheads="1"/>
          </p:cNvSpPr>
          <p:nvPr/>
        </p:nvSpPr>
        <p:spPr bwMode="auto">
          <a:xfrm>
            <a:off x="5726113" y="3413125"/>
            <a:ext cx="182086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rot="5400000">
            <a:off x="5523944" y="-3338959"/>
            <a:ext cx="144462" cy="9351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8" name="标题 7"/>
          <p:cNvSpPr>
            <a:spLocks noGrp="1"/>
          </p:cNvSpPr>
          <p:nvPr>
            <p:ph type="title"/>
            <p:custDataLst>
              <p:tags r:id="rId2"/>
            </p:custDataLst>
          </p:nvPr>
        </p:nvSpPr>
        <p:spPr/>
        <p:txBody>
          <a:bodyPr>
            <a:normAutofit fontScale="90000"/>
          </a:bodyPr>
          <a:p>
            <a:r>
              <a:rPr lang="zh-CN" altLang="en-US" smtClean="0">
                <a:sym typeface="黑体" panose="02010609060101010101" pitchFamily="2" charset="-122"/>
              </a:rPr>
              <a:t>情境导入</a:t>
            </a:r>
            <a:br>
              <a:rPr lang="zh-CN" altLang="en-US" smtClean="0">
                <a:sym typeface="黑体" panose="02010609060101010101" pitchFamily="2" charset="-122"/>
              </a:rPr>
            </a:br>
            <a:endParaRPr lang="zh-CN" altLang="en-US" smtClean="0">
              <a:sym typeface="黑体" panose="02010609060101010101" pitchFamily="2" charset="-122"/>
            </a:endParaRPr>
          </a:p>
        </p:txBody>
      </p:sp>
      <p:sp>
        <p:nvSpPr>
          <p:cNvPr id="9" name="内容占位符 8"/>
          <p:cNvSpPr>
            <a:spLocks noGrp="1"/>
          </p:cNvSpPr>
          <p:nvPr>
            <p:ph idx="1"/>
            <p:custDataLst>
              <p:tags r:id="rId3"/>
            </p:custDataLst>
          </p:nvPr>
        </p:nvSpPr>
        <p:spPr/>
        <p:txBody>
          <a:bodyPr/>
          <a:p>
            <a:pPr marL="0" indent="0">
              <a:lnSpc>
                <a:spcPct val="150000"/>
              </a:lnSpc>
              <a:buNone/>
            </a:pPr>
            <a:r>
              <a:rPr lang="zh-CN" altLang="en-US" dirty="0"/>
              <a:t>70岁的陈爱云,是名老党员,家住郑州五里堡街道菜王社区。陈爱云天生一副热心肠,平日里就经常帮邻居照顾小孩,帮孤寡老人洗衣做饭。自打退休以后,她便将空闲时间奉献给了楼院和有困难的邻居,十几年来义务清扫楼院,坚持给瘫痪在床的邻居送“爱心饭”,被楼院居民赞为“我们身边的好人”。</a:t>
            </a:r>
            <a:endParaRPr lang="zh-CN" altLang="en-US" dirty="0"/>
          </a:p>
          <a:p>
            <a:pPr marL="0" indent="0">
              <a:lnSpc>
                <a:spcPct val="150000"/>
              </a:lnSpc>
              <a:buNone/>
            </a:pPr>
            <a:r>
              <a:rPr lang="zh-CN" altLang="en-US" dirty="0"/>
              <a:t>结合陈爱云的事迹,谈一下怎样做才能实现人生的意义?</a:t>
            </a:r>
            <a:endParaRPr lang="zh-CN" altLang="en-US" dirty="0"/>
          </a:p>
          <a:p>
            <a:pPr marL="0" indent="0">
              <a:lnSpc>
                <a:spcPct val="150000"/>
              </a:lnSpc>
              <a:buNone/>
            </a:pPr>
            <a:endParaRPr lang="zh-CN" altLang="en-US" dirty="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rot="5400000">
            <a:off x="5523944" y="-3338959"/>
            <a:ext cx="144462" cy="9351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8" name="标题 7"/>
          <p:cNvSpPr>
            <a:spLocks noGrp="1"/>
          </p:cNvSpPr>
          <p:nvPr>
            <p:ph type="title"/>
            <p:custDataLst>
              <p:tags r:id="rId2"/>
            </p:custDataLst>
          </p:nvPr>
        </p:nvSpPr>
        <p:spPr/>
        <p:txBody>
          <a:bodyPr>
            <a:normAutofit fontScale="90000"/>
          </a:bodyPr>
          <a:p>
            <a:r>
              <a:rPr lang="zh-CN" altLang="en-US" smtClean="0">
                <a:sym typeface="黑体" panose="02010609060101010101" pitchFamily="2" charset="-122"/>
              </a:rPr>
              <a:t>学习目标</a:t>
            </a:r>
            <a:br>
              <a:rPr lang="zh-CN" altLang="en-US" smtClean="0">
                <a:sym typeface="黑体" panose="02010609060101010101" pitchFamily="2" charset="-122"/>
              </a:rPr>
            </a:br>
            <a:endParaRPr lang="zh-CN" altLang="en-US" smtClean="0">
              <a:sym typeface="黑体" panose="02010609060101010101" pitchFamily="2" charset="-122"/>
            </a:endParaRPr>
          </a:p>
        </p:txBody>
      </p:sp>
      <p:sp>
        <p:nvSpPr>
          <p:cNvPr id="9" name="内容占位符 8"/>
          <p:cNvSpPr>
            <a:spLocks noGrp="1"/>
          </p:cNvSpPr>
          <p:nvPr>
            <p:ph idx="1"/>
            <p:custDataLst>
              <p:tags r:id="rId3"/>
            </p:custDataLst>
          </p:nvPr>
        </p:nvSpPr>
        <p:spPr/>
        <p:txBody>
          <a:bodyPr/>
          <a:p>
            <a:pPr marL="0" indent="0">
              <a:lnSpc>
                <a:spcPct val="150000"/>
              </a:lnSpc>
              <a:buNone/>
            </a:pPr>
            <a:r>
              <a:rPr lang="zh-CN" altLang="en-US" dirty="0"/>
              <a:t>1、知道平凡的事情最能体现人生的意义。</a:t>
            </a:r>
            <a:endParaRPr lang="zh-CN" altLang="en-US" dirty="0"/>
          </a:p>
          <a:p>
            <a:pPr marL="0" indent="0">
              <a:lnSpc>
                <a:spcPct val="150000"/>
              </a:lnSpc>
              <a:buNone/>
            </a:pPr>
            <a:r>
              <a:rPr lang="zh-CN" altLang="en-US" dirty="0"/>
              <a:t>2、懂得人生的意义必须通过具体的行动才能实现。</a:t>
            </a:r>
            <a:endParaRPr lang="zh-CN" altLang="en-US" dirty="0"/>
          </a:p>
          <a:p>
            <a:pPr marL="0" indent="0">
              <a:lnSpc>
                <a:spcPct val="150000"/>
              </a:lnSpc>
              <a:buNone/>
            </a:pPr>
            <a:r>
              <a:rPr lang="zh-CN" altLang="en-US" dirty="0"/>
              <a:t>3、掌握珍惜时间,脚踏实地,用自己的行动创造有意义人生的方法。</a:t>
            </a:r>
            <a:endParaRPr lang="zh-CN" altLang="en-US" dirty="0"/>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rot="5400000">
            <a:off x="5523944" y="-3338959"/>
            <a:ext cx="144462" cy="9351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8" name="标题 7"/>
          <p:cNvSpPr>
            <a:spLocks noGrp="1"/>
          </p:cNvSpPr>
          <p:nvPr>
            <p:ph type="title"/>
            <p:custDataLst>
              <p:tags r:id="rId2"/>
            </p:custDataLst>
          </p:nvPr>
        </p:nvSpPr>
        <p:spPr/>
        <p:txBody>
          <a:bodyPr>
            <a:normAutofit fontScale="90000"/>
          </a:bodyPr>
          <a:p>
            <a:r>
              <a:rPr lang="zh-CN" altLang="en-US" smtClean="0">
                <a:sym typeface="黑体" panose="02010609060101010101" pitchFamily="2" charset="-122"/>
              </a:rPr>
              <a:t>课前预习</a:t>
            </a:r>
            <a:br>
              <a:rPr lang="zh-CN" altLang="en-US" smtClean="0">
                <a:sym typeface="黑体" panose="02010609060101010101" pitchFamily="2" charset="-122"/>
              </a:rPr>
            </a:br>
            <a:endParaRPr lang="zh-CN" altLang="en-US" smtClean="0">
              <a:sym typeface="黑体" panose="02010609060101010101" pitchFamily="2" charset="-122"/>
            </a:endParaRPr>
          </a:p>
        </p:txBody>
      </p:sp>
      <p:sp>
        <p:nvSpPr>
          <p:cNvPr id="9" name="内容占位符 8"/>
          <p:cNvSpPr>
            <a:spLocks noGrp="1"/>
          </p:cNvSpPr>
          <p:nvPr>
            <p:ph idx="1"/>
            <p:custDataLst>
              <p:tags r:id="rId3"/>
            </p:custDataLst>
          </p:nvPr>
        </p:nvSpPr>
        <p:spPr/>
        <p:txBody>
          <a:bodyPr>
            <a:normAutofit fontScale="90000"/>
          </a:bodyPr>
          <a:p>
            <a:pPr marL="0" indent="0">
              <a:lnSpc>
                <a:spcPct val="150000"/>
              </a:lnSpc>
              <a:buNone/>
            </a:pPr>
            <a:r>
              <a:rPr lang="zh-CN" altLang="en-US" dirty="0"/>
              <a:t>1、人生意义的思考是_____</a:t>
            </a:r>
            <a:r>
              <a:rPr lang="en-US" altLang="zh-CN" dirty="0"/>
              <a:t>___</a:t>
            </a:r>
            <a:r>
              <a:rPr lang="zh-CN" altLang="en-US" dirty="0"/>
              <a:t>的活动，而人生意义的实现则是具体的______</a:t>
            </a:r>
            <a:r>
              <a:rPr lang="en-US" altLang="zh-CN" dirty="0"/>
              <a:t>___</a:t>
            </a:r>
            <a:r>
              <a:rPr lang="zh-CN" altLang="en-US" dirty="0"/>
              <a:t>。每个人用自己的行动创造着自己的人生意义。</a:t>
            </a:r>
            <a:endParaRPr lang="zh-CN" altLang="en-US" dirty="0"/>
          </a:p>
          <a:p>
            <a:pPr marL="0" indent="0">
              <a:lnSpc>
                <a:spcPct val="150000"/>
              </a:lnSpc>
              <a:buNone/>
            </a:pPr>
            <a:r>
              <a:rPr lang="zh-CN" altLang="en-US" dirty="0"/>
              <a:t>2、每一个人的人生都是_______的时光。____________隐藏在我们度过的每一天，我们做的每一件事中。</a:t>
            </a:r>
            <a:endParaRPr lang="zh-CN" altLang="en-US" dirty="0"/>
          </a:p>
          <a:p>
            <a:pPr marL="0" indent="0">
              <a:lnSpc>
                <a:spcPct val="150000"/>
              </a:lnSpc>
              <a:buNone/>
            </a:pPr>
            <a:r>
              <a:rPr lang="zh-CN" altLang="en-US" dirty="0"/>
              <a:t>3、大多数的人是______的人，也许一生中都没有什么了不起的成就，从未受到公众特别的关注，但是这并不能降低他们独特的__________、_________。</a:t>
            </a:r>
            <a:endParaRPr lang="zh-CN" altLang="en-US" dirty="0"/>
          </a:p>
          <a:p>
            <a:pPr marL="0" indent="0">
              <a:lnSpc>
                <a:spcPct val="150000"/>
              </a:lnSpc>
              <a:buNone/>
            </a:pPr>
            <a:r>
              <a:rPr lang="zh-CN" altLang="en-US">
                <a:sym typeface="+mn-ea"/>
              </a:rPr>
              <a:t>.</a:t>
            </a:r>
            <a:endParaRPr lang="zh-CN" altLang="en-US"/>
          </a:p>
          <a:p>
            <a:pPr marL="0" indent="0">
              <a:lnSpc>
                <a:spcPct val="150000"/>
              </a:lnSpc>
              <a:buNone/>
            </a:pPr>
            <a:endParaRPr lang="zh-CN" altLang="en-US" dirty="0"/>
          </a:p>
        </p:txBody>
      </p:sp>
      <p:sp>
        <p:nvSpPr>
          <p:cNvPr id="4" name="文本框 3"/>
          <p:cNvSpPr txBox="1"/>
          <p:nvPr/>
        </p:nvSpPr>
        <p:spPr>
          <a:xfrm>
            <a:off x="7117080" y="4290060"/>
            <a:ext cx="2270760" cy="521970"/>
          </a:xfrm>
          <a:prstGeom prst="rect">
            <a:avLst/>
          </a:prstGeom>
          <a:noFill/>
        </p:spPr>
        <p:txBody>
          <a:bodyPr wrap="square" rtlCol="0">
            <a:spAutoFit/>
          </a:bodyPr>
          <a:p>
            <a:r>
              <a:rPr lang="zh-CN" altLang="en-US" sz="2800">
                <a:solidFill>
                  <a:srgbClr val="FF0000"/>
                </a:solidFill>
              </a:rPr>
              <a:t>人生的价值</a:t>
            </a:r>
            <a:endParaRPr lang="zh-CN" altLang="en-US" sz="2800">
              <a:solidFill>
                <a:srgbClr val="FF0000"/>
              </a:solidFill>
            </a:endParaRPr>
          </a:p>
        </p:txBody>
      </p:sp>
      <p:sp>
        <p:nvSpPr>
          <p:cNvPr id="2" name="文本框 1"/>
          <p:cNvSpPr txBox="1"/>
          <p:nvPr/>
        </p:nvSpPr>
        <p:spPr>
          <a:xfrm>
            <a:off x="2656840" y="3497580"/>
            <a:ext cx="192024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平凡</a:t>
            </a:r>
            <a:endParaRPr lang="zh-CN" altLang="en-US" sz="2800">
              <a:solidFill>
                <a:srgbClr val="FF0000"/>
              </a:solidFill>
            </a:endParaRPr>
          </a:p>
        </p:txBody>
      </p:sp>
      <p:sp>
        <p:nvSpPr>
          <p:cNvPr id="3" name="文本框 2"/>
          <p:cNvSpPr txBox="1"/>
          <p:nvPr/>
        </p:nvSpPr>
        <p:spPr>
          <a:xfrm>
            <a:off x="838200" y="4720590"/>
            <a:ext cx="1920240" cy="521970"/>
          </a:xfrm>
          <a:prstGeom prst="rect">
            <a:avLst/>
          </a:prstGeom>
          <a:noFill/>
        </p:spPr>
        <p:txBody>
          <a:bodyPr wrap="square" rtlCol="0">
            <a:spAutoFit/>
          </a:bodyPr>
          <a:p>
            <a:r>
              <a:rPr lang="zh-CN" altLang="en-US" sz="2800">
                <a:solidFill>
                  <a:srgbClr val="FF0000"/>
                </a:solidFill>
              </a:rPr>
              <a:t>人生意义</a:t>
            </a:r>
            <a:endParaRPr lang="zh-CN" altLang="en-US" sz="2800">
              <a:solidFill>
                <a:srgbClr val="FF0000"/>
              </a:solidFill>
            </a:endParaRPr>
          </a:p>
        </p:txBody>
      </p:sp>
      <p:sp>
        <p:nvSpPr>
          <p:cNvPr id="5" name="文本框 4"/>
          <p:cNvSpPr txBox="1"/>
          <p:nvPr/>
        </p:nvSpPr>
        <p:spPr>
          <a:xfrm>
            <a:off x="5379720" y="2359660"/>
            <a:ext cx="256032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人生的意义</a:t>
            </a:r>
            <a:endParaRPr lang="zh-CN" altLang="en-US" sz="2800">
              <a:solidFill>
                <a:srgbClr val="FF0000"/>
              </a:solidFill>
            </a:endParaRPr>
          </a:p>
        </p:txBody>
      </p:sp>
      <p:sp>
        <p:nvSpPr>
          <p:cNvPr id="6" name="文本框 5"/>
          <p:cNvSpPr txBox="1"/>
          <p:nvPr/>
        </p:nvSpPr>
        <p:spPr>
          <a:xfrm>
            <a:off x="3048000" y="2359660"/>
            <a:ext cx="192024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有限</a:t>
            </a:r>
            <a:endParaRPr lang="zh-CN" altLang="en-US" sz="2800">
              <a:solidFill>
                <a:srgbClr val="FF0000"/>
              </a:solidFill>
            </a:endParaRPr>
          </a:p>
        </p:txBody>
      </p:sp>
      <p:sp>
        <p:nvSpPr>
          <p:cNvPr id="7" name="文本框 6"/>
          <p:cNvSpPr txBox="1"/>
          <p:nvPr/>
        </p:nvSpPr>
        <p:spPr>
          <a:xfrm>
            <a:off x="920750" y="1837690"/>
            <a:ext cx="192024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行动</a:t>
            </a:r>
            <a:endParaRPr lang="zh-CN" altLang="en-US" sz="2800">
              <a:solidFill>
                <a:srgbClr val="FF0000"/>
              </a:solidFill>
            </a:endParaRPr>
          </a:p>
        </p:txBody>
      </p:sp>
      <p:sp>
        <p:nvSpPr>
          <p:cNvPr id="10" name="文本框 9"/>
          <p:cNvSpPr txBox="1"/>
          <p:nvPr/>
        </p:nvSpPr>
        <p:spPr>
          <a:xfrm>
            <a:off x="3048000" y="1408430"/>
            <a:ext cx="1920240" cy="521970"/>
          </a:xfrm>
          <a:prstGeom prst="rect">
            <a:avLst/>
          </a:prstGeom>
          <a:noFill/>
        </p:spPr>
        <p:txBody>
          <a:bodyPr wrap="square" rtlCol="0">
            <a:spAutoFit/>
          </a:bodyPr>
          <a:p>
            <a:r>
              <a:rPr lang="zh-CN" altLang="en-US" sz="2800">
                <a:solidFill>
                  <a:srgbClr val="FF0000"/>
                </a:solidFill>
              </a:rPr>
              <a:t>精神世界</a:t>
            </a:r>
            <a:endParaRPr lang="zh-CN" altLang="en-US" sz="2800">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6" grpId="0"/>
      <p:bldP spid="5" grpId="0"/>
      <p:bldP spid="2" grpId="0"/>
      <p:bldP spid="4"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4、在人生的少年时期，我们在开始思考__________的同时，也开始用________去创造有意义的人生。</a:t>
            </a:r>
            <a:endParaRPr lang="zh-CN" altLang="en-US"/>
          </a:p>
          <a:p>
            <a:r>
              <a:rPr lang="zh-CN" altLang="en-US"/>
              <a:t>5、今天，我们也要________、______</a:t>
            </a:r>
            <a:r>
              <a:rPr lang="en-US" altLang="zh-CN"/>
              <a:t>____</a:t>
            </a:r>
            <a:r>
              <a:rPr lang="zh-CN" altLang="en-US"/>
              <a:t>地完成学习、工作、生活中的大事和小事。</a:t>
            </a:r>
            <a:endParaRPr lang="zh-CN" altLang="en-US"/>
          </a:p>
          <a:p>
            <a:r>
              <a:rPr lang="zh-CN" altLang="en-US"/>
              <a:t>6、一步一步地不断探索，不断______</a:t>
            </a:r>
            <a:r>
              <a:rPr lang="en-US" altLang="zh-CN"/>
              <a:t>__</a:t>
            </a:r>
            <a:r>
              <a:rPr lang="zh-CN" altLang="en-US"/>
              <a:t>，不断前进，_____</a:t>
            </a:r>
            <a:r>
              <a:rPr lang="en-US" altLang="zh-CN"/>
              <a:t>___</a:t>
            </a:r>
            <a:r>
              <a:rPr lang="zh-CN" altLang="en-US"/>
              <a:t>的人生就会一天天地展现在我们的脚下。</a:t>
            </a:r>
            <a:endParaRPr lang="zh-CN" altLang="en-US"/>
          </a:p>
        </p:txBody>
      </p:sp>
      <p:sp>
        <p:nvSpPr>
          <p:cNvPr id="4" name="文本框 3"/>
          <p:cNvSpPr txBox="1"/>
          <p:nvPr/>
        </p:nvSpPr>
        <p:spPr>
          <a:xfrm>
            <a:off x="5394960" y="2766695"/>
            <a:ext cx="210312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创造</a:t>
            </a:r>
            <a:endParaRPr lang="zh-CN" altLang="en-US" sz="2800">
              <a:solidFill>
                <a:srgbClr val="FF0000"/>
              </a:solidFill>
            </a:endParaRPr>
          </a:p>
        </p:txBody>
      </p:sp>
      <p:sp>
        <p:nvSpPr>
          <p:cNvPr id="2" name="文本框 1"/>
          <p:cNvSpPr txBox="1"/>
          <p:nvPr/>
        </p:nvSpPr>
        <p:spPr>
          <a:xfrm>
            <a:off x="8798560" y="2766695"/>
            <a:ext cx="1920240" cy="521970"/>
          </a:xfrm>
          <a:prstGeom prst="rect">
            <a:avLst/>
          </a:prstGeom>
          <a:noFill/>
        </p:spPr>
        <p:txBody>
          <a:bodyPr wrap="square" rtlCol="0">
            <a:spAutoFit/>
          </a:bodyPr>
          <a:p>
            <a:r>
              <a:rPr lang="zh-CN" altLang="en-US" sz="2800">
                <a:solidFill>
                  <a:srgbClr val="FF0000"/>
                </a:solidFill>
              </a:rPr>
              <a:t>有意义</a:t>
            </a:r>
            <a:endParaRPr lang="zh-CN" altLang="en-US" sz="2800">
              <a:solidFill>
                <a:srgbClr val="FF0000"/>
              </a:solidFill>
            </a:endParaRPr>
          </a:p>
        </p:txBody>
      </p:sp>
      <p:sp>
        <p:nvSpPr>
          <p:cNvPr id="5" name="文本框 4"/>
          <p:cNvSpPr txBox="1"/>
          <p:nvPr/>
        </p:nvSpPr>
        <p:spPr>
          <a:xfrm>
            <a:off x="3784600" y="1953260"/>
            <a:ext cx="1920240" cy="521970"/>
          </a:xfrm>
          <a:prstGeom prst="rect">
            <a:avLst/>
          </a:prstGeom>
          <a:noFill/>
        </p:spPr>
        <p:txBody>
          <a:bodyPr wrap="square" rtlCol="0">
            <a:spAutoFit/>
          </a:bodyPr>
          <a:p>
            <a:r>
              <a:rPr lang="zh-CN" altLang="en-US" sz="2800">
                <a:solidFill>
                  <a:srgbClr val="FF0000"/>
                </a:solidFill>
              </a:rPr>
              <a:t>脚踏实地</a:t>
            </a:r>
            <a:endParaRPr lang="zh-CN" altLang="en-US" sz="2800">
              <a:solidFill>
                <a:srgbClr val="FF0000"/>
              </a:solidFill>
            </a:endParaRPr>
          </a:p>
        </p:txBody>
      </p:sp>
      <p:sp>
        <p:nvSpPr>
          <p:cNvPr id="6" name="文本框 5"/>
          <p:cNvSpPr txBox="1"/>
          <p:nvPr/>
        </p:nvSpPr>
        <p:spPr>
          <a:xfrm>
            <a:off x="5577840" y="1953260"/>
            <a:ext cx="1920240" cy="521970"/>
          </a:xfrm>
          <a:prstGeom prst="rect">
            <a:avLst/>
          </a:prstGeom>
          <a:noFill/>
        </p:spPr>
        <p:txBody>
          <a:bodyPr wrap="square" rtlCol="0">
            <a:spAutoFit/>
          </a:bodyPr>
          <a:p>
            <a:r>
              <a:rPr lang="zh-CN" altLang="en-US" sz="2800">
                <a:solidFill>
                  <a:srgbClr val="FF0000"/>
                </a:solidFill>
              </a:rPr>
              <a:t>尽心尽力</a:t>
            </a:r>
            <a:endParaRPr lang="zh-CN" altLang="en-US" sz="2800">
              <a:solidFill>
                <a:srgbClr val="FF0000"/>
              </a:solidFill>
            </a:endParaRPr>
          </a:p>
        </p:txBody>
      </p:sp>
      <p:sp>
        <p:nvSpPr>
          <p:cNvPr id="7" name="文本框 6"/>
          <p:cNvSpPr txBox="1"/>
          <p:nvPr/>
        </p:nvSpPr>
        <p:spPr>
          <a:xfrm>
            <a:off x="2138680" y="1728470"/>
            <a:ext cx="1920240" cy="521970"/>
          </a:xfrm>
          <a:prstGeom prst="rect">
            <a:avLst/>
          </a:prstGeom>
          <a:noFill/>
        </p:spPr>
        <p:txBody>
          <a:bodyPr wrap="square" rtlCol="0">
            <a:spAutoFit/>
          </a:bodyPr>
          <a:p>
            <a:r>
              <a:rPr lang="en-US" altLang="zh-CN" sz="2800">
                <a:solidFill>
                  <a:srgbClr val="FF0000"/>
                </a:solidFill>
              </a:rPr>
              <a:t>     </a:t>
            </a:r>
            <a:r>
              <a:rPr lang="zh-CN" altLang="en-US" sz="2800">
                <a:solidFill>
                  <a:srgbClr val="FF0000"/>
                </a:solidFill>
              </a:rPr>
              <a:t>行动</a:t>
            </a:r>
            <a:endParaRPr lang="zh-CN" altLang="en-US" sz="2800">
              <a:solidFill>
                <a:srgbClr val="FF0000"/>
              </a:solidFill>
            </a:endParaRPr>
          </a:p>
        </p:txBody>
      </p:sp>
      <p:sp>
        <p:nvSpPr>
          <p:cNvPr id="8" name="文本框 7"/>
          <p:cNvSpPr txBox="1"/>
          <p:nvPr/>
        </p:nvSpPr>
        <p:spPr>
          <a:xfrm>
            <a:off x="6776720" y="1206500"/>
            <a:ext cx="1920240" cy="521970"/>
          </a:xfrm>
          <a:prstGeom prst="rect">
            <a:avLst/>
          </a:prstGeom>
          <a:noFill/>
        </p:spPr>
        <p:txBody>
          <a:bodyPr wrap="square" rtlCol="0">
            <a:spAutoFit/>
          </a:bodyPr>
          <a:p>
            <a:r>
              <a:rPr lang="zh-CN" altLang="en-US" sz="2800">
                <a:solidFill>
                  <a:srgbClr val="FF0000"/>
                </a:solidFill>
              </a:rPr>
              <a:t>人生意义</a:t>
            </a:r>
            <a:endParaRPr lang="zh-CN" altLang="en-US" sz="28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5" grpId="0"/>
      <p:bldP spid="6" grpId="0"/>
      <p:bldP spid="4"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黑体" panose="02010609060101010101" pitchFamily="2" charset="-122"/>
              </a:rPr>
              <a:t>疑难解答</a:t>
            </a:r>
            <a:endParaRPr lang="zh-CN" altLang="en-US"/>
          </a:p>
        </p:txBody>
      </p:sp>
      <p:sp>
        <p:nvSpPr>
          <p:cNvPr id="3" name="内容占位符 2"/>
          <p:cNvSpPr>
            <a:spLocks noGrp="1"/>
          </p:cNvSpPr>
          <p:nvPr>
            <p:ph idx="1"/>
          </p:nvPr>
        </p:nvSpPr>
        <p:spPr/>
        <p:txBody>
          <a:bodyPr/>
          <a:p>
            <a:pPr>
              <a:lnSpc>
                <a:spcPct val="120000"/>
              </a:lnSpc>
            </a:pPr>
            <a:r>
              <a:rPr lang="zh-CN" altLang="en-US" dirty="0">
                <a:latin typeface="Arial" panose="020B0604020202020204" pitchFamily="34" charset="0"/>
                <a:ea typeface="宋体" panose="02010600030101010101" pitchFamily="2" charset="-122"/>
                <a:sym typeface="+mn-ea"/>
              </a:rPr>
              <a:t>如何把自己的人生意义与社会联系起来？</a:t>
            </a:r>
            <a:endParaRPr lang="zh-CN" altLang="en-US" dirty="0">
              <a:latin typeface="Arial" panose="020B0604020202020204" pitchFamily="34" charset="0"/>
              <a:ea typeface="宋体" panose="02010600030101010101" pitchFamily="2" charset="-122"/>
            </a:endParaRPr>
          </a:p>
          <a:p>
            <a:pPr>
              <a:lnSpc>
                <a:spcPct val="12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1</a:t>
            </a:r>
            <a:r>
              <a:rPr lang="zh-CN" altLang="en-US" dirty="0">
                <a:latin typeface="Arial" panose="020B0604020202020204" pitchFamily="34" charset="0"/>
                <a:ea typeface="宋体" panose="02010600030101010101" pitchFamily="2" charset="-122"/>
                <a:sym typeface="+mn-ea"/>
              </a:rPr>
              <a:t>）运用自身的品德、才智和劳动，创造出比自己有限的生命更长久的、不平凡的社会价值，为社会留下宝贵的物质财富和精神财富。</a:t>
            </a:r>
            <a:endParaRPr lang="zh-CN" altLang="en-US" b="0" dirty="0">
              <a:latin typeface="Arial" panose="020B0604020202020204" pitchFamily="34" charset="0"/>
              <a:ea typeface="宋体" panose="02010600030101010101" pitchFamily="2" charset="-122"/>
            </a:endParaRPr>
          </a:p>
          <a:p>
            <a:pPr>
              <a:lnSpc>
                <a:spcPct val="12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2</a:t>
            </a:r>
            <a:r>
              <a:rPr lang="zh-CN" altLang="en-US" dirty="0">
                <a:latin typeface="Arial" panose="020B0604020202020204" pitchFamily="34" charset="0"/>
                <a:ea typeface="宋体" panose="02010600030101010101" pitchFamily="2" charset="-122"/>
                <a:sym typeface="+mn-ea"/>
              </a:rPr>
              <a:t>）为生活而努力，面对生活的艰难考验，不放弃、不懈怠，为家庭的美好和社会的发展贡献自己的一分力量。</a:t>
            </a:r>
            <a:endParaRPr lang="zh-CN" altLang="en-US" b="0" dirty="0">
              <a:latin typeface="Arial" panose="020B0604020202020204" pitchFamily="34" charset="0"/>
              <a:ea typeface="宋体" panose="02010600030101010101" pitchFamily="2" charset="-122"/>
            </a:endParaRPr>
          </a:p>
          <a:p>
            <a:pPr>
              <a:lnSpc>
                <a:spcPct val="12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3</a:t>
            </a:r>
            <a:r>
              <a:rPr lang="zh-CN" altLang="en-US" dirty="0">
                <a:latin typeface="Arial" panose="020B0604020202020204" pitchFamily="34" charset="0"/>
                <a:ea typeface="宋体" panose="02010600030101010101" pitchFamily="2" charset="-122"/>
                <a:sym typeface="+mn-ea"/>
              </a:rPr>
              <a:t>）将个体生命和他人的、集体的、民族的、国家的甚至人类的命运联系在一起，不断探索，不断创造，不断前进。</a:t>
            </a:r>
            <a:endParaRPr lang="zh-CN" altLang="en-US" b="0" dirty="0">
              <a:latin typeface="Arial" panose="020B0604020202020204" pitchFamily="34" charset="0"/>
              <a:ea typeface="宋体" panose="02010600030101010101" pitchFamily="2" charset="-122"/>
            </a:endParaRPr>
          </a:p>
          <a:p>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问题：如何理解创造有意义的人生？</a:t>
            </a:r>
            <a:endParaRPr lang="zh-CN" altLang="en-US"/>
          </a:p>
        </p:txBody>
      </p:sp>
      <p:sp>
        <p:nvSpPr>
          <p:cNvPr id="3" name="内容占位符 2"/>
          <p:cNvSpPr>
            <a:spLocks noGrp="1"/>
          </p:cNvSpPr>
          <p:nvPr>
            <p:ph idx="1"/>
          </p:nvPr>
        </p:nvSpPr>
        <p:spPr/>
        <p:txBody>
          <a:bodyPr/>
          <a:p>
            <a:r>
              <a:rPr sz="4800">
                <a:solidFill>
                  <a:srgbClr val="FF0000"/>
                </a:solidFill>
                <a:sym typeface="黑体" panose="02010609060101010101" pitchFamily="2" charset="-122"/>
              </a:rPr>
              <a:t>指导学生分组结合自己的实际展开讨论。</a:t>
            </a:r>
            <a:endParaRPr lang="zh-CN" altLang="en-US" sz="4800" dirty="0" smtClean="0">
              <a:solidFill>
                <a:srgbClr val="FF0000"/>
              </a:solidFill>
              <a:sym typeface="黑体" panose="02010609060101010101" pitchFamily="2" charset="-122"/>
            </a:endParaRPr>
          </a:p>
          <a:p>
            <a:endParaRPr lang="zh-CN" altLang="en-US" sz="4800"/>
          </a:p>
          <a:p>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BEAUTIFY_FLAG" val="#wm#"/>
  <p:tag name="KSO_WM_TEMPLATE_CATEGORY" val="custom"/>
  <p:tag name="KSO_WM_TEMPLATE_INDEX" val="158"/>
  <p:tag name="KSO_WM_UNIT_TYPE" val="a"/>
  <p:tag name="KSO_WM_UNIT_INDEX" val="1"/>
  <p:tag name="KSO_WM_UNIT_ID" val="custom158_18*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42"/>
  <p:tag name="KSO_WM_UNIT_TYPE" val="b"/>
  <p:tag name="KSO_WM_UNIT_INDEX" val="1"/>
  <p:tag name="KSO_WM_UNIT_ID" val="custom160442_1*b*1"/>
  <p:tag name="KSO_WM_UNIT_CLEAR" val="1"/>
  <p:tag name="KSO_WM_UNIT_LAYERLEVEL" val="1"/>
  <p:tag name="KSO_WM_UNIT_VALUE" val="21"/>
  <p:tag name="KSO_WM_UNIT_ISCONTENTSTITLE" val="0"/>
  <p:tag name="KSO_WM_UNIT_HIGHLIGHT" val="0"/>
  <p:tag name="KSO_WM_UNIT_COMPATIBLE" val="0"/>
  <p:tag name="KSO_WM_UNIT_PRESET_TEXT_INDEX" val="4"/>
  <p:tag name="KSO_WM_UNIT_PRESET_TEXT_LEN" val="26"/>
</p:tagLst>
</file>

<file path=ppt/tags/tag11.xml><?xml version="1.0" encoding="utf-8"?>
<p:tagLst xmlns:p="http://schemas.openxmlformats.org/presentationml/2006/main">
  <p:tag name="KSO_WM_TEMPLATE_THUMBS_INDEX" val="1、8、15、18、19、20、23、27"/>
  <p:tag name="KSO_WM_TEMPLATE_CATEGORY" val="custom"/>
  <p:tag name="KSO_WM_TEMPLATE_INDEX" val="160442"/>
  <p:tag name="KSO_WM_SLIDE_ID" val="custom160442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12.xml><?xml version="1.0" encoding="utf-8"?>
<p:tagLst xmlns:p="http://schemas.openxmlformats.org/presentationml/2006/main">
  <p:tag name="KSO_WM_TEMPLATE_CATEGORY" val="custom"/>
  <p:tag name="KSO_WM_TEMPLATE_INDEX" val="160442"/>
</p:tagLst>
</file>

<file path=ppt/tags/tag13.xml><?xml version="1.0" encoding="utf-8"?>
<p:tagLst xmlns:p="http://schemas.openxmlformats.org/presentationml/2006/main">
  <p:tag name="KSO_WM_TAG_VERSION" val="1.0"/>
  <p:tag name="KSO_WM_BEAUTIFY_FLAG" val="#wm#"/>
  <p:tag name="KSO_WM_UNIT_TYPE" val="i"/>
  <p:tag name="KSO_WM_UNIT_ID" val="custom160442_2*i*2"/>
  <p:tag name="KSO_WM_TEMPLATE_CATEGORY" val="custom"/>
  <p:tag name="KSO_WM_TEMPLATE_INDEX" val="160442"/>
  <p:tag name="KSO_WM_UNIT_INDEX" val="2"/>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42"/>
  <p:tag name="KSO_WM_UNIT_TYPE" val="a"/>
  <p:tag name="KSO_WM_UNIT_INDEX" val="1"/>
  <p:tag name="KSO_WM_UNIT_ID" val="custom16044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42"/>
  <p:tag name="KSO_WM_UNIT_TYPE" val="f"/>
  <p:tag name="KSO_WM_UNIT_INDEX" val="1"/>
  <p:tag name="KSO_WM_UNIT_ID" val="custom16044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BEAUTIFY_FLAG" val="#wm#"/>
  <p:tag name="KSO_WM_TEMPLATE_CATEGORY" val="custom"/>
  <p:tag name="KSO_WM_TEMPLATE_INDEX" val="160442"/>
  <p:tag name="MH_TYPE" val="#NeiR#"/>
  <p:tag name="MH_NUMBER" val="1"/>
  <p:tag name="MH_CATEGORY" val="#TuWHP#"/>
  <p:tag name="MH_LAYOUT" val="SubTitleText"/>
  <p:tag name="MH" val="20150925153645"/>
  <p:tag name="MH_LIBRARY" val="GRAPHIC"/>
  <p:tag name="KSO_WM_SLIDE_ID" val="custom160442_2"/>
  <p:tag name="KSO_WM_SLIDE_INDEX" val="2"/>
  <p:tag name="KSO_WM_SLIDE_ITEM_CNT" val="1"/>
  <p:tag name="KSO_WM_SLIDE_LAYOUT" val="a_f"/>
  <p:tag name="KSO_WM_SLIDE_LAYOUT_CNT" val="1_1"/>
  <p:tag name="KSO_WM_SLIDE_TYPE" val="text"/>
  <p:tag name="KSO_WM_TAG_VERSION" val="1.0"/>
  <p:tag name="KSO_WM_SLIDE_POSITION" val="66*110"/>
  <p:tag name="KSO_WM_SLIDE_SIZE" val="743*377"/>
</p:tagLst>
</file>

<file path=ppt/tags/tag17.xml><?xml version="1.0" encoding="utf-8"?>
<p:tagLst xmlns:p="http://schemas.openxmlformats.org/presentationml/2006/main">
  <p:tag name="KSO_WM_TAG_VERSION" val="1.0"/>
  <p:tag name="KSO_WM_BEAUTIFY_FLAG" val="#wm#"/>
  <p:tag name="KSO_WM_UNIT_TYPE" val="i"/>
  <p:tag name="KSO_WM_UNIT_ID" val="custom160442_2*i*2"/>
  <p:tag name="KSO_WM_TEMPLATE_CATEGORY" val="custom"/>
  <p:tag name="KSO_WM_TEMPLATE_INDEX" val="160442"/>
  <p:tag name="KSO_WM_UNIT_INDEX" val="2"/>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442"/>
  <p:tag name="KSO_WM_UNIT_TYPE" val="a"/>
  <p:tag name="KSO_WM_UNIT_INDEX" val="1"/>
  <p:tag name="KSO_WM_UNIT_ID" val="custom16044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442"/>
  <p:tag name="KSO_WM_UNIT_TYPE" val="f"/>
  <p:tag name="KSO_WM_UNIT_INDEX" val="1"/>
  <p:tag name="KSO_WM_UNIT_ID" val="custom16044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xml><?xml version="1.0" encoding="utf-8"?>
<p:tagLst xmlns:p="http://schemas.openxmlformats.org/presentationml/2006/main">
  <p:tag name="KSO_WM_TAG_VERSION" val="1.0"/>
  <p:tag name="KSO_WM_BEAUTIFY_FLAG" val="#wm#"/>
  <p:tag name="KSO_WM_TEMPLATE_CATEGORY" val="custom"/>
  <p:tag name="KSO_WM_TEMPLATE_INDEX" val="158"/>
  <p:tag name="KSO_WM_UNIT_TYPE" val="e"/>
  <p:tag name="KSO_WM_UNIT_INDEX" val="1"/>
  <p:tag name="KSO_WM_UNIT_ID" val="custom158_18*e*1"/>
  <p:tag name="KSO_WM_UNIT_CLEAR" val="1"/>
  <p:tag name="KSO_WM_UNIT_LAYERLEVEL" val="1"/>
  <p:tag name="KSO_WM_UNIT_VALUE" val="2"/>
  <p:tag name="KSO_WM_UNIT_HIGHLIGHT" val="0"/>
  <p:tag name="KSO_WM_UNIT_COMPATIBLE" val="1"/>
  <p:tag name="KSO_WM_UNIT_PRESET_TEXT" val="01"/>
</p:tagLst>
</file>

<file path=ppt/tags/tag20.xml><?xml version="1.0" encoding="utf-8"?>
<p:tagLst xmlns:p="http://schemas.openxmlformats.org/presentationml/2006/main">
  <p:tag name="KSO_WM_BEAUTIFY_FLAG" val="#wm#"/>
  <p:tag name="KSO_WM_TEMPLATE_CATEGORY" val="custom"/>
  <p:tag name="KSO_WM_TEMPLATE_INDEX" val="160442"/>
  <p:tag name="MH_TYPE" val="#NeiR#"/>
  <p:tag name="MH_NUMBER" val="1"/>
  <p:tag name="MH_CATEGORY" val="#TuWHP#"/>
  <p:tag name="MH_LAYOUT" val="SubTitleText"/>
  <p:tag name="MH" val="20150925153645"/>
  <p:tag name="MH_LIBRARY" val="GRAPHIC"/>
  <p:tag name="KSO_WM_SLIDE_ID" val="custom160442_2"/>
  <p:tag name="KSO_WM_SLIDE_INDEX" val="2"/>
  <p:tag name="KSO_WM_SLIDE_ITEM_CNT" val="1"/>
  <p:tag name="KSO_WM_SLIDE_LAYOUT" val="a_f"/>
  <p:tag name="KSO_WM_SLIDE_LAYOUT_CNT" val="1_1"/>
  <p:tag name="KSO_WM_SLIDE_TYPE" val="text"/>
  <p:tag name="KSO_WM_TAG_VERSION" val="1.0"/>
  <p:tag name="KSO_WM_SLIDE_POSITION" val="66*110"/>
  <p:tag name="KSO_WM_SLIDE_SIZE" val="743*377"/>
</p:tagLst>
</file>

<file path=ppt/tags/tag21.xml><?xml version="1.0" encoding="utf-8"?>
<p:tagLst xmlns:p="http://schemas.openxmlformats.org/presentationml/2006/main">
  <p:tag name="KSO_WM_TAG_VERSION" val="1.0"/>
  <p:tag name="KSO_WM_BEAUTIFY_FLAG" val="#wm#"/>
  <p:tag name="KSO_WM_UNIT_TYPE" val="i"/>
  <p:tag name="KSO_WM_UNIT_ID" val="custom160442_2*i*2"/>
  <p:tag name="KSO_WM_TEMPLATE_CATEGORY" val="custom"/>
  <p:tag name="KSO_WM_TEMPLATE_INDEX" val="160442"/>
  <p:tag name="KSO_WM_UNIT_INDEX" val="2"/>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442"/>
  <p:tag name="KSO_WM_UNIT_TYPE" val="a"/>
  <p:tag name="KSO_WM_UNIT_INDEX" val="1"/>
  <p:tag name="KSO_WM_UNIT_ID" val="custom16044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442"/>
  <p:tag name="KSO_WM_UNIT_TYPE" val="f"/>
  <p:tag name="KSO_WM_UNIT_INDEX" val="1"/>
  <p:tag name="KSO_WM_UNIT_ID" val="custom16044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BEAUTIFY_FLAG" val="#wm#"/>
  <p:tag name="KSO_WM_TEMPLATE_CATEGORY" val="custom"/>
  <p:tag name="KSO_WM_TEMPLATE_INDEX" val="160442"/>
  <p:tag name="MH_TYPE" val="#NeiR#"/>
  <p:tag name="MH_NUMBER" val="1"/>
  <p:tag name="MH_CATEGORY" val="#TuWHP#"/>
  <p:tag name="MH_LAYOUT" val="SubTitleText"/>
  <p:tag name="MH" val="20150925153645"/>
  <p:tag name="MH_LIBRARY" val="GRAPHIC"/>
  <p:tag name="KSO_WM_SLIDE_ID" val="custom160442_2"/>
  <p:tag name="KSO_WM_SLIDE_INDEX" val="2"/>
  <p:tag name="KSO_WM_SLIDE_ITEM_CNT" val="1"/>
  <p:tag name="KSO_WM_SLIDE_LAYOUT" val="a_f"/>
  <p:tag name="KSO_WM_SLIDE_LAYOUT_CNT" val="1_1"/>
  <p:tag name="KSO_WM_SLIDE_TYPE" val="text"/>
  <p:tag name="KSO_WM_TAG_VERSION" val="1.0"/>
  <p:tag name="KSO_WM_SLIDE_POSITION" val="66*110"/>
  <p:tag name="KSO_WM_SLIDE_SIZE" val="743*377"/>
</p:tagLst>
</file>

<file path=ppt/tags/tag25.xml><?xml version="1.0" encoding="utf-8"?>
<p:tagLst xmlns:p="http://schemas.openxmlformats.org/presentationml/2006/main">
  <p:tag name="KSO_WM_BEAUTIFY_FLAG" val="#wm#"/>
  <p:tag name="KSO_WM_TEMPLATE_CATEGORY" val="custom"/>
  <p:tag name="KSO_WM_TEMPLATE_INDEX" val="160442"/>
</p:tagLst>
</file>

<file path=ppt/tags/tag26.xml><?xml version="1.0" encoding="utf-8"?>
<p:tagLst xmlns:p="http://schemas.openxmlformats.org/presentationml/2006/main">
  <p:tag name="KSO_WM_BEAUTIFY_FLAG" val="#wm#"/>
  <p:tag name="KSO_WM_TEMPLATE_CATEGORY" val="custom"/>
  <p:tag name="KSO_WM_TEMPLATE_INDEX" val="160442"/>
</p:tagLst>
</file>

<file path=ppt/tags/tag27.xml><?xml version="1.0" encoding="utf-8"?>
<p:tagLst xmlns:p="http://schemas.openxmlformats.org/presentationml/2006/main">
  <p:tag name="KSO_WM_BEAUTIFY_FLAG" val="#wm#"/>
  <p:tag name="KSO_WM_TEMPLATE_CATEGORY" val="custom"/>
  <p:tag name="KSO_WM_TEMPLATE_INDEX" val="160442"/>
</p:tagLst>
</file>

<file path=ppt/tags/tag28.xml><?xml version="1.0" encoding="utf-8"?>
<p:tagLst xmlns:p="http://schemas.openxmlformats.org/presentationml/2006/main">
  <p:tag name="KSO_WM_BEAUTIFY_FLAG" val="#wm#"/>
  <p:tag name="KSO_WM_TEMPLATE_CATEGORY" val="custom"/>
  <p:tag name="KSO_WM_TEMPLATE_INDEX" val="160442"/>
</p:tagLst>
</file>

<file path=ppt/tags/tag29.xml><?xml version="1.0" encoding="utf-8"?>
<p:tagLst xmlns:p="http://schemas.openxmlformats.org/presentationml/2006/main">
  <p:tag name="KSO_WM_BEAUTIFY_FLAG" val="#wm#"/>
  <p:tag name="KSO_WM_TEMPLATE_CATEGORY" val="custom"/>
  <p:tag name="KSO_WM_TEMPLATE_INDEX" val="160442"/>
</p:tagLst>
</file>

<file path=ppt/tags/tag3.xml><?xml version="1.0" encoding="utf-8"?>
<p:tagLst xmlns:p="http://schemas.openxmlformats.org/presentationml/2006/main">
  <p:tag name="KSO_WM_TAG_VERSION" val="1.0"/>
  <p:tag name="KSO_WM_BEAUTIFY_FLAG" val="#wm#"/>
  <p:tag name="KSO_WM_UNIT_TYPE" val="i"/>
  <p:tag name="KSO_WM_UNIT_ID" val="346*i*0"/>
  <p:tag name="KSO_WM_TEMPLATE_CATEGORY" val="custom"/>
  <p:tag name="KSO_WM_TEMPLATE_INDEX" val="158"/>
</p:tagLst>
</file>

<file path=ppt/tags/tag30.xml><?xml version="1.0" encoding="utf-8"?>
<p:tagLst xmlns:p="http://schemas.openxmlformats.org/presentationml/2006/main">
  <p:tag name="KSO_WM_BEAUTIFY_FLAG" val="#wm#"/>
  <p:tag name="KSO_WM_TEMPLATE_CATEGORY" val="custom"/>
  <p:tag name="KSO_WM_TEMPLATE_INDEX" val="160442"/>
</p:tagLst>
</file>

<file path=ppt/tags/tag31.xml><?xml version="1.0" encoding="utf-8"?>
<p:tagLst xmlns:p="http://schemas.openxmlformats.org/presentationml/2006/main">
  <p:tag name="KSO_WM_BEAUTIFY_FLAG" val="#wm#"/>
  <p:tag name="KSO_WM_TEMPLATE_CATEGORY" val="custom"/>
  <p:tag name="KSO_WM_TEMPLATE_INDEX" val="160442"/>
</p:tagLst>
</file>

<file path=ppt/tags/tag32.xml><?xml version="1.0" encoding="utf-8"?>
<p:tagLst xmlns:p="http://schemas.openxmlformats.org/presentationml/2006/main">
  <p:tag name="KSO_WM_BEAUTIFY_FLAG" val="#wm#"/>
  <p:tag name="KSO_WM_TEMPLATE_CATEGORY" val="custom"/>
  <p:tag name="KSO_WM_TEMPLATE_INDEX" val="160442"/>
</p:tagLst>
</file>

<file path=ppt/tags/tag33.xml><?xml version="1.0" encoding="utf-8"?>
<p:tagLst xmlns:p="http://schemas.openxmlformats.org/presentationml/2006/main">
  <p:tag name="KSO_WM_BEAUTIFY_FLAG" val="#wm#"/>
  <p:tag name="KSO_WM_TEMPLATE_CATEGORY" val="custom"/>
  <p:tag name="KSO_WM_TEMPLATE_INDEX" val="160442"/>
</p:tagLst>
</file>

<file path=ppt/tags/tag34.xml><?xml version="1.0" encoding="utf-8"?>
<p:tagLst xmlns:p="http://schemas.openxmlformats.org/presentationml/2006/main">
  <p:tag name="KSO_WM_BEAUTIFY_FLAG" val="#wm#"/>
  <p:tag name="KSO_WM_TEMPLATE_CATEGORY" val="custom"/>
  <p:tag name="KSO_WM_TEMPLATE_INDEX" val="160442"/>
</p:tagLst>
</file>

<file path=ppt/tags/tag35.xml><?xml version="1.0" encoding="utf-8"?>
<p:tagLst xmlns:p="http://schemas.openxmlformats.org/presentationml/2006/main">
  <p:tag name="KSO_WM_BEAUTIFY_FLAG" val="#wm#"/>
  <p:tag name="KSO_WM_TEMPLATE_CATEGORY" val="custom"/>
  <p:tag name="KSO_WM_TEMPLATE_INDEX" val="160442"/>
</p:tagLst>
</file>

<file path=ppt/tags/tag36.xml><?xml version="1.0" encoding="utf-8"?>
<p:tagLst xmlns:p="http://schemas.openxmlformats.org/presentationml/2006/main">
  <p:tag name="KSO_WM_BEAUTIFY_FLAG" val="#wm#"/>
  <p:tag name="KSO_WM_TEMPLATE_CATEGORY" val="custom"/>
  <p:tag name="KSO_WM_TEMPLATE_INDEX" val="160442"/>
</p:tagLst>
</file>

<file path=ppt/tags/tag37.xml><?xml version="1.0" encoding="utf-8"?>
<p:tagLst xmlns:p="http://schemas.openxmlformats.org/presentationml/2006/main">
  <p:tag name="KSO_WM_BEAUTIFY_FLAG" val="#wm#"/>
  <p:tag name="KSO_WM_TEMPLATE_CATEGORY" val="custom"/>
  <p:tag name="KSO_WM_TEMPLATE_INDEX" val="160442"/>
</p:tagLst>
</file>

<file path=ppt/tags/tag38.xml><?xml version="1.0" encoding="utf-8"?>
<p:tagLst xmlns:p="http://schemas.openxmlformats.org/presentationml/2006/main">
  <p:tag name="KSO_WM_BEAUTIFY_FLAG" val="#wm#"/>
  <p:tag name="KSO_WM_TEMPLATE_CATEGORY" val="custom"/>
  <p:tag name="KSO_WM_TEMPLATE_INDEX" val="160442"/>
</p:tagLst>
</file>

<file path=ppt/tags/tag4.xml><?xml version="1.0" encoding="utf-8"?>
<p:tagLst xmlns:p="http://schemas.openxmlformats.org/presentationml/2006/main">
  <p:tag name="KSO_WM_TAG_VERSION" val="1.0"/>
  <p:tag name="KSO_WM_BEAUTIFY_FLAG" val="#wm#"/>
  <p:tag name="KSO_WM_UNIT_TYPE" val="i"/>
  <p:tag name="KSO_WM_UNIT_ID" val="346*i*2"/>
  <p:tag name="KSO_WM_TEMPLATE_CATEGORY" val="custom"/>
  <p:tag name="KSO_WM_TEMPLATE_INDEX" val="158"/>
</p:tagLst>
</file>

<file path=ppt/tags/tag5.xml><?xml version="1.0" encoding="utf-8"?>
<p:tagLst xmlns:p="http://schemas.openxmlformats.org/presentationml/2006/main">
  <p:tag name="KSO_WM_TAG_VERSION" val="1.0"/>
  <p:tag name="KSO_WM_TEMPLATE_CATEGORY" val="custom"/>
  <p:tag name="KSO_WM_TEMPLATE_INDEX" val="158"/>
  <p:tag name="KSO_WM_UNIT_TYPE" val="a"/>
  <p:tag name="KSO_WM_UNIT_INDEX" val="1"/>
  <p:tag name="KSO_WM_UNIT_ID" val="346*a*1"/>
  <p:tag name="KSO_WM_UNIT_CLEAR" val="1"/>
  <p:tag name="KSO_WM_UNIT_LAYERLEVEL" val="1"/>
  <p:tag name="KSO_WM_UNIT_VALUE" val="15"/>
  <p:tag name="KSO_WM_UNIT_ISCONTENTSTITLE" val="0"/>
  <p:tag name="KSO_WM_UNIT_HIGHLIGHT" val="0"/>
  <p:tag name="KSO_WM_UNIT_COMPATIBLE" val="0"/>
  <p:tag name="KSO_WM_BEAUTIFY_FLAG" val="#wm#"/>
  <p:tag name="KSO_WM_UNIT_PRESET_TEXT" val="THANKS"/>
</p:tagLst>
</file>

<file path=ppt/tags/tag6.xml><?xml version="1.0" encoding="utf-8"?>
<p:tagLst xmlns:p="http://schemas.openxmlformats.org/presentationml/2006/main">
  <p:tag name="KSO_WM_TAG_VERSION" val="1.0"/>
  <p:tag name="KSO_WM_TEMPLATE_CATEGORY" val="custom"/>
  <p:tag name="KSO_WM_TEMPLATE_INDEX" val="160442"/>
</p:tagLst>
</file>

<file path=ppt/tags/tag7.xml><?xml version="1.0" encoding="utf-8"?>
<p:tagLst xmlns:p="http://schemas.openxmlformats.org/presentationml/2006/main">
  <p:tag name="KSO_WM_TAG_VERSION" val="1.0"/>
  <p:tag name="KSO_WM_TEMPLATE_CATEGORY" val="custom"/>
  <p:tag name="KSO_WM_TEMPLATE_INDEX" val="160442"/>
</p:tagLst>
</file>

<file path=ppt/tags/tag8.xml><?xml version="1.0" encoding="utf-8"?>
<p:tagLst xmlns:p="http://schemas.openxmlformats.org/presentationml/2006/main">
  <p:tag name="KSO_WM_BEAUTIFY_FLAG" val="#wm#"/>
  <p:tag name="KSO_WM_TEMPLATE_CATEGORY" val="custom"/>
  <p:tag name="KSO_WM_TEMPLATE_INDEX" val="160442"/>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42"/>
  <p:tag name="KSO_WM_UNIT_TYPE" val="a"/>
  <p:tag name="KSO_WM_UNIT_INDEX" val="1"/>
  <p:tag name="KSO_WM_UNIT_ID" val="custom160442_1*a*1"/>
  <p:tag name="KSO_WM_UNIT_CLEAR" val="1"/>
  <p:tag name="KSO_WM_UNIT_LAYERLEVEL" val="1"/>
  <p:tag name="KSO_WM_UNIT_VALUE" val="12"/>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99PPBG">
  <a:themeElements>
    <a:clrScheme name="160158.158">
      <a:dk1>
        <a:srgbClr val="5F5F5F"/>
      </a:dk1>
      <a:lt1>
        <a:sysClr val="window" lastClr="FFFFFF"/>
      </a:lt1>
      <a:dk2>
        <a:srgbClr val="4D4D4D"/>
      </a:dk2>
      <a:lt2>
        <a:srgbClr val="FFFFFF"/>
      </a:lt2>
      <a:accent1>
        <a:srgbClr val="FFA12B"/>
      </a:accent1>
      <a:accent2>
        <a:srgbClr val="B9901D"/>
      </a:accent2>
      <a:accent3>
        <a:srgbClr val="D6522E"/>
      </a:accent3>
      <a:accent4>
        <a:srgbClr val="A75D5D"/>
      </a:accent4>
      <a:accent5>
        <a:srgbClr val="00B0F0"/>
      </a:accent5>
      <a:accent6>
        <a:srgbClr val="C93776"/>
      </a:accent6>
      <a:hlink>
        <a:srgbClr val="A12CF8"/>
      </a:hlink>
      <a:folHlink>
        <a:srgbClr val="3F6AC1"/>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3283</Words>
  <Application>WPS 演示</Application>
  <PresentationFormat>宽屏</PresentationFormat>
  <Paragraphs>146</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黑体</vt:lpstr>
      <vt:lpstr>Calibri</vt:lpstr>
      <vt:lpstr>楷体</vt:lpstr>
      <vt:lpstr>微软雅黑</vt:lpstr>
      <vt:lpstr>Arial Unicode MS</vt:lpstr>
      <vt:lpstr>1_A000120140530A99PPBG</vt:lpstr>
      <vt:lpstr>PowerPoint 演示文稿</vt:lpstr>
      <vt:lpstr>第四单元 让人生有意义 4.3 追求有意义的人生</vt:lpstr>
      <vt:lpstr>PowerPoint 演示文稿</vt:lpstr>
      <vt:lpstr>情境导入 </vt:lpstr>
      <vt:lpstr>学习目标 </vt:lpstr>
      <vt:lpstr>课前预习 </vt:lpstr>
      <vt:lpstr>PowerPoint 演示文稿</vt:lpstr>
      <vt:lpstr>疑难解答</vt:lpstr>
      <vt:lpstr>问题：如何理解创造有意义的人生？</vt:lpstr>
      <vt:lpstr>归纳总结</vt:lpstr>
      <vt:lpstr>PowerPoint 演示文稿</vt:lpstr>
      <vt:lpstr>知识结构</vt:lpstr>
      <vt:lpstr>典例精析</vt:lpstr>
      <vt:lpstr>答案解析</vt:lpstr>
      <vt:lpstr>PowerPoint 演示文稿</vt:lpstr>
      <vt:lpstr>答案解析</vt:lpstr>
      <vt:lpstr>课后训练</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Administrator</cp:lastModifiedBy>
  <cp:revision>政治备课大师【全免费】</cp:revision>
  <dcterms:created xsi:type="dcterms:W3CDTF">2017-09-30T10:17:00Z</dcterms:created>
  <dcterms:modified xsi:type="dcterms:W3CDTF">2017-10-01T22:42:32Z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