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78" r:id="rId3"/>
    <p:sldId id="256" r:id="rId4"/>
    <p:sldId id="258"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599881"/>
            <a:ext cx="9144000" cy="682643"/>
          </a:xfrm>
        </p:spPr>
        <p:txBody>
          <a:bodyPr anchor="ctr" anchorCtr="0">
            <a:normAutofit/>
          </a:bodyPr>
          <a:lstStyle>
            <a:lvl1pPr algn="ctr">
              <a:defRPr sz="4000">
                <a:solidFill>
                  <a:schemeClr val="accent1">
                    <a:lumMod val="7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24000" y="5299335"/>
            <a:ext cx="9144000" cy="376237"/>
          </a:xfrm>
        </p:spPr>
        <p:txBody>
          <a:bodyPr anchor="ctr" anchorCtr="0"/>
          <a:lstStyle>
            <a:lvl1pPr marL="0" indent="0" algn="ctr">
              <a:buNone/>
              <a:defRPr sz="2400">
                <a:solidFill>
                  <a:schemeClr val="bg1">
                    <a:lumMod val="6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2031219"/>
            <a:ext cx="10515600" cy="1551646"/>
          </a:xfrm>
        </p:spPr>
        <p:txBody>
          <a:bodyPr anchor="b">
            <a:normAutofit/>
          </a:bodyPr>
          <a:lstStyle>
            <a:lvl1pPr algn="ctr">
              <a:defRPr sz="5400">
                <a:solidFill>
                  <a:schemeClr val="accent1">
                    <a:lumMod val="75000"/>
                  </a:schemeClr>
                </a:solidFill>
                <a:effectLst>
                  <a:outerShdw blurRad="38100" dist="38100" dir="2700000" algn="tl">
                    <a:srgbClr val="000000">
                      <a:alpha val="43137"/>
                    </a:srgbClr>
                  </a:outerShdw>
                </a:effectLst>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95320" y="3697371"/>
            <a:ext cx="8401360" cy="896937"/>
          </a:xfrm>
        </p:spPr>
        <p:txBody>
          <a:bodyPr>
            <a:normAutofit/>
          </a:bodyPr>
          <a:lstStyle>
            <a:lvl1pPr marL="0" indent="0" algn="ctr">
              <a:buNone/>
              <a:defRPr sz="2800">
                <a:solidFill>
                  <a:schemeClr val="tx1">
                    <a:lumMod val="40000"/>
                    <a:lumOff val="6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normAutofit/>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normAutofit/>
          </a:bodyPr>
          <a:lstStyle/>
          <a:p>
            <a:endParaRPr lang="zh-CN" altLang="en-US"/>
          </a:p>
        </p:txBody>
      </p:sp>
      <p:sp>
        <p:nvSpPr>
          <p:cNvPr id="6" name="Slide Number Placeholder 5"/>
          <p:cNvSpPr>
            <a:spLocks noGrp="1"/>
          </p:cNvSpPr>
          <p:nvPr>
            <p:ph type="sldNum" sz="quarter" idx="12"/>
          </p:nvPr>
        </p:nvSpPr>
        <p:spPr/>
        <p:txBody>
          <a:bodyPr>
            <a:normAutofit/>
          </a:bodyPr>
          <a:lstStyle/>
          <a:p>
            <a:fld id="{3F62EB35-CBF2-473A-99BA-E3C595609F67}" type="slidenum">
              <a:rPr lang="zh-CN" altLang="en-US" smtClean="0"/>
            </a:fld>
            <a:endParaRPr lang="zh-CN" altLang="en-US"/>
          </a:p>
        </p:txBody>
      </p:sp>
      <p:grpSp>
        <p:nvGrpSpPr>
          <p:cNvPr id="7" name="组合 6"/>
          <p:cNvGrpSpPr/>
          <p:nvPr/>
        </p:nvGrpSpPr>
        <p:grpSpPr>
          <a:xfrm>
            <a:off x="1625237" y="3582865"/>
            <a:ext cx="8941526" cy="102651"/>
            <a:chOff x="3914775" y="2524125"/>
            <a:chExt cx="2428875" cy="57150"/>
          </a:xfrm>
        </p:grpSpPr>
        <p:sp>
          <p:nvSpPr>
            <p:cNvPr id="8" name="矩形 7"/>
            <p:cNvSpPr/>
            <p:nvPr/>
          </p:nvSpPr>
          <p:spPr>
            <a:xfrm>
              <a:off x="3914775" y="2524125"/>
              <a:ext cx="809625" cy="57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2" charset="-122"/>
              </a:endParaRPr>
            </a:p>
          </p:txBody>
        </p:sp>
        <p:sp>
          <p:nvSpPr>
            <p:cNvPr id="9" name="矩形 8"/>
            <p:cNvSpPr/>
            <p:nvPr/>
          </p:nvSpPr>
          <p:spPr>
            <a:xfrm>
              <a:off x="4724400" y="2524125"/>
              <a:ext cx="809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2" charset="-122"/>
              </a:endParaRPr>
            </a:p>
          </p:txBody>
        </p:sp>
        <p:sp>
          <p:nvSpPr>
            <p:cNvPr id="10" name="矩形 9"/>
            <p:cNvSpPr/>
            <p:nvPr/>
          </p:nvSpPr>
          <p:spPr>
            <a:xfrm>
              <a:off x="5534025" y="2524125"/>
              <a:ext cx="809625" cy="571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2"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223461"/>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223461"/>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97498"/>
            <a:ext cx="10515600" cy="77229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145907"/>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1969819"/>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145907"/>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1969819"/>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33134" y="2522178"/>
            <a:ext cx="5309839" cy="1226171"/>
          </a:xfrm>
        </p:spPr>
        <p:txBody>
          <a:bodyPr>
            <a:normAutofit/>
          </a:bodyPr>
          <a:lstStyle>
            <a:lvl1pPr algn="ctr">
              <a:defRPr sz="72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C66662D1-89DE-46BA-A466-454433849B66}" type="datetimeFigureOut">
              <a:rPr lang="zh-CN" altLang="en-US" smtClean="0"/>
            </a:fld>
            <a:endParaRPr lang="zh-CN" altLang="en-US"/>
          </a:p>
        </p:txBody>
      </p:sp>
      <p:sp>
        <p:nvSpPr>
          <p:cNvPr id="4" name="Footer Placeholder 3"/>
          <p:cNvSpPr>
            <a:spLocks noGrp="1"/>
          </p:cNvSpPr>
          <p:nvPr>
            <p:ph type="ftr" sz="quarter" idx="11"/>
          </p:nvPr>
        </p:nvSpPr>
        <p:spPr/>
        <p:txBody>
          <a:bodyPr>
            <a:normAutofit/>
          </a:bodyPr>
          <a:lstStyle/>
          <a:p>
            <a:endParaRPr lang="zh-CN" altLang="en-US"/>
          </a:p>
        </p:txBody>
      </p:sp>
      <p:sp>
        <p:nvSpPr>
          <p:cNvPr id="5" name="Slide Number Placeholder 4"/>
          <p:cNvSpPr>
            <a:spLocks noGrp="1"/>
          </p:cNvSpPr>
          <p:nvPr>
            <p:ph type="sldNum" sz="quarter" idx="12"/>
          </p:nvPr>
        </p:nvSpPr>
        <p:spPr/>
        <p:txBody>
          <a:bodyPr>
            <a:normAutofit/>
          </a:bodyPr>
          <a:lstStyle/>
          <a:p>
            <a:fld id="{3F62EB35-CBF2-473A-99BA-E3C595609F67}" type="slidenum">
              <a:rPr lang="zh-CN" altLang="en-US" smtClean="0"/>
            </a:fld>
            <a:endParaRPr lang="zh-CN" altLang="en-US"/>
          </a:p>
        </p:txBody>
      </p:sp>
      <p:sp>
        <p:nvSpPr>
          <p:cNvPr id="6" name="空心弧 5"/>
          <p:cNvSpPr/>
          <p:nvPr/>
        </p:nvSpPr>
        <p:spPr bwMode="auto">
          <a:xfrm rot="7086271">
            <a:off x="7390896" y="2034751"/>
            <a:ext cx="2201026" cy="2201026"/>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solidFill>
                <a:schemeClr val="tx1"/>
              </a:solidFill>
              <a:latin typeface="Arial" panose="020B0604020202020204" pitchFamily="34" charset="0"/>
              <a:ea typeface="黑体" panose="02010609060101010101" pitchFamily="2" charset="-122"/>
            </a:endParaRPr>
          </a:p>
        </p:txBody>
      </p:sp>
      <p:sp>
        <p:nvSpPr>
          <p:cNvPr id="8" name="内容占位符 7"/>
          <p:cNvSpPr>
            <a:spLocks noGrp="1"/>
          </p:cNvSpPr>
          <p:nvPr>
            <p:ph sz="quarter" idx="13" hasCustomPrompt="1"/>
          </p:nvPr>
        </p:nvSpPr>
        <p:spPr>
          <a:xfrm>
            <a:off x="3748670" y="3778700"/>
            <a:ext cx="3878765" cy="845746"/>
          </a:xfrm>
        </p:spPr>
        <p:txBody>
          <a:bodyPr anchor="ctr" anchorCtr="0">
            <a:normAutofit/>
          </a:bodyPr>
          <a:lstStyle>
            <a:lvl1pPr marL="0" indent="0" algn="dist">
              <a:buNone/>
              <a:defRPr>
                <a:solidFill>
                  <a:schemeClr val="accent2"/>
                </a:solidFill>
              </a:defRPr>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8994" y="245327"/>
            <a:ext cx="10514012" cy="719795"/>
          </a:xfrm>
        </p:spPr>
        <p:txBody>
          <a:bodyPr anchor="ctr" anchorCtr="0">
            <a:normAutofit/>
          </a:bodyPr>
          <a:lstStyle>
            <a:lvl1pPr>
              <a:defRPr sz="360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7101020" y="1257090"/>
            <a:ext cx="3878116" cy="44523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15122" y="1257090"/>
            <a:ext cx="5597912" cy="4452336"/>
          </a:xfrm>
          <a:solidFill>
            <a:schemeClr val="accent1"/>
          </a:solidFill>
        </p:spPr>
        <p:txBody>
          <a:bodyPr>
            <a:normAutofit/>
          </a:bodyPr>
          <a:lstStyle>
            <a:lvl1pPr marL="0" indent="0" algn="ctr">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182881"/>
            <a:ext cx="10515600" cy="731519"/>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211581"/>
            <a:ext cx="10515600" cy="454914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3F62EB35-CBF2-473A-99BA-E3C595609F67}"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342900" indent="-342900" algn="l" defTabSz="914400" rtl="0" eaLnBrk="1" latinLnBrk="0" hangingPunct="1">
        <a:lnSpc>
          <a:spcPct val="90000"/>
        </a:lnSpc>
        <a:spcBef>
          <a:spcPts val="1000"/>
        </a:spcBef>
        <a:buFont typeface="黑体" panose="02010609060101010101" pitchFamily="2" charset="-122"/>
        <a:buChar char="〉"/>
        <a:defRPr sz="240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8890" y="-94615"/>
            <a:ext cx="10282555" cy="6837045"/>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归纳总结</a:t>
            </a:r>
            <a:endParaRPr lang="zh-CN" altLang="en-US"/>
          </a:p>
        </p:txBody>
      </p:sp>
      <p:sp>
        <p:nvSpPr>
          <p:cNvPr id="3" name="内容占位符 2"/>
          <p:cNvSpPr>
            <a:spLocks noGrp="1"/>
          </p:cNvSpPr>
          <p:nvPr>
            <p:ph idx="1"/>
          </p:nvPr>
        </p:nvSpPr>
        <p:spPr/>
        <p:txBody>
          <a:bodyPr/>
          <a:p>
            <a:r>
              <a:rPr lang="zh-CN" altLang="en-US"/>
              <a:t>（1）人会追问生命的意义，会追求有意义的人生。这是人与其他动物的根本区别。</a:t>
            </a:r>
            <a:endParaRPr lang="zh-CN" altLang="en-US"/>
          </a:p>
          <a:p>
            <a:r>
              <a:rPr lang="zh-CN" altLang="en-US"/>
              <a:t>（2）关于人生意义的问题,是每一个人对自己的生活目标、价值取向的思考与追求。如果不明白人生的意义,人就会感到彷徨、空虚,无所适从。有目标的人生是有动力的,有意义的生活是充实的。对人生意义的领悟会激发我们生活的力量,让我们满怀信念去奋斗。</a:t>
            </a:r>
            <a:endParaRPr lang="zh-CN" altLang="en-US"/>
          </a:p>
          <a:p>
            <a:r>
              <a:rPr lang="zh-CN" altLang="en-US"/>
              <a:t>（3）由于每一个人都是独一无二的，各自的生活境遇、内心世界也是与众不同的。因此，对自己人生意义的思考也是每一个人所必须亲自经历的独特的心理过程。关于人生意义的答案，要靠自己去探索，去实践，这是其他人无法给予，无法替代的。</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4）探索人生意义的道路，是一个人不断成长、走向成熟的道路。随着对社会、对自我认识的深入，对人生意义的认识也在不断调整、深化。朝着什么方向去探索取决于我们形成怎样的价值观，取决于良知的指引、道德的驱动。             。</a:t>
            </a:r>
            <a:endParaRPr lang="zh-CN" altLang="en-US"/>
          </a:p>
          <a:p>
            <a:r>
              <a:rPr lang="zh-CN" altLang="en-US"/>
              <a:t>（5）就像每一个人有独特的价值那样，每个人的人生意义也不是用统一的标准去衡量的。每个人的天赋和机遇不同，对社会生活的贡献有大有小，自我实现的程度有高有低，只要我们能够选择正确的人生方向，做利人、利社会的事情，承担自己应负的责任，不断增长和发挥自己的能力，自我完善，自我实现，人生意义就会逐渐地显现出来。</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黑体" panose="02010609060101010101" pitchFamily="2" charset="-122"/>
              </a:rPr>
              <a:t>知识结构</a:t>
            </a:r>
            <a:br>
              <a:rPr lang="zh-CN" altLang="en-US">
                <a:sym typeface="+mn-ea"/>
              </a:rPr>
            </a:br>
            <a:endParaRPr lang="zh-CN" altLang="en-US"/>
          </a:p>
        </p:txBody>
      </p:sp>
      <p:pic>
        <p:nvPicPr>
          <p:cNvPr id="4" name="内容占位符 3"/>
          <p:cNvPicPr>
            <a:picLocks noChangeAspect="1"/>
          </p:cNvPicPr>
          <p:nvPr>
            <p:ph idx="1"/>
          </p:nvPr>
        </p:nvPicPr>
        <p:blipFill>
          <a:blip r:embed="rId1"/>
          <a:stretch>
            <a:fillRect/>
          </a:stretch>
        </p:blipFill>
        <p:spPr>
          <a:xfrm>
            <a:off x="2166620" y="2680970"/>
            <a:ext cx="7858125" cy="1609725"/>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dirty="0" smtClean="0">
                <a:sym typeface="宋体" panose="02010600030101010101" pitchFamily="2" charset="-122"/>
              </a:rPr>
              <a:t>典例精析</a:t>
            </a:r>
            <a:endParaRPr lang="zh-CN" altLang="en-US"/>
          </a:p>
        </p:txBody>
      </p:sp>
      <p:sp>
        <p:nvSpPr>
          <p:cNvPr id="3" name="内容占位符 2"/>
          <p:cNvSpPr>
            <a:spLocks noGrp="1"/>
          </p:cNvSpPr>
          <p:nvPr>
            <p:ph idx="1"/>
          </p:nvPr>
        </p:nvSpPr>
        <p:spPr/>
        <p:txBody>
          <a:bodyPr/>
          <a:p>
            <a:r>
              <a:rPr lang="zh-CN" altLang="en-US"/>
              <a:t>例、（2017贵州黔南州中考）中国人民解放军及武装警察部队是保卫国家的中流抵柱。“八•一”飞行队的女飞行员余旭，在执行任务中壮烈牺牲，用年轻的生命谱写了一曲壮丽的人生乐章。她的事迹告诉我们（　　）</a:t>
            </a:r>
            <a:endParaRPr lang="zh-CN" altLang="en-US"/>
          </a:p>
          <a:p>
            <a:r>
              <a:rPr lang="zh-CN" altLang="en-US"/>
              <a:t>①要倾力奉献社会，报效祖国</a:t>
            </a:r>
            <a:endParaRPr lang="zh-CN" altLang="en-US"/>
          </a:p>
          <a:p>
            <a:r>
              <a:rPr lang="zh-CN" altLang="en-US"/>
              <a:t>②只有在服务社会中才能实现我们的人生价值</a:t>
            </a:r>
            <a:endParaRPr lang="zh-CN" altLang="en-US"/>
          </a:p>
          <a:p>
            <a:r>
              <a:rPr lang="zh-CN" altLang="en-US"/>
              <a:t>③人生价值的大小取决于他从社会获得的多少</a:t>
            </a:r>
            <a:endParaRPr lang="zh-CN" altLang="en-US"/>
          </a:p>
          <a:p>
            <a:r>
              <a:rPr lang="zh-CN" altLang="en-US"/>
              <a:t>④只有在奉献社会的过程中才能体现我们的人生价值</a:t>
            </a:r>
            <a:endParaRPr lang="zh-CN" altLang="en-US"/>
          </a:p>
          <a:p>
            <a:r>
              <a:rPr lang="zh-CN" altLang="en-US"/>
              <a:t>A．①②③	B．①②④	C．①③④	D．②③④</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【解析】余旭的行为体现了无私奉献的品质。①②④正确；③观点错误，因为人生价值的大小取决于他对社会奉献的多少。故选B。</a:t>
            </a:r>
            <a:endParaRPr lang="zh-CN" altLang="en-US"/>
          </a:p>
          <a:p>
            <a:r>
              <a:rPr lang="zh-CN" altLang="en-US"/>
              <a:t>答案：B</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例</a:t>
            </a:r>
            <a:r>
              <a:rPr lang="en-US" altLang="zh-CN"/>
              <a:t>2</a:t>
            </a:r>
            <a:r>
              <a:rPr lang="zh-CN" altLang="en-US"/>
              <a:t>、最美教师杨丽莉奋身挡车救学生，最美妈妈吴菊萍抱接坠楼女童，最美警察为救落水者而献身，在我们身边，有着许许多多的最美人物，在他们身上（    ）</a:t>
            </a:r>
            <a:endParaRPr lang="zh-CN" altLang="en-US"/>
          </a:p>
          <a:p>
            <a:r>
              <a:rPr lang="zh-CN" altLang="en-US"/>
              <a:t>①闪耀着人性的光辉 ②树立起生命的丰碑 ③实现了既定的人生目标 ④体现了人生的意义</a:t>
            </a:r>
            <a:endParaRPr lang="zh-CN" altLang="en-US"/>
          </a:p>
          <a:p>
            <a:r>
              <a:rPr lang="zh-CN" altLang="en-US"/>
              <a:t>A．①②③      B．①③④       C．①②④      D．①②③④</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【解析】本题考查对人生意义的理解。题文说明感动人物实现了人生目标，体现了人生的意义。①②③④都符合题意。故选D。</a:t>
            </a:r>
            <a:endParaRPr lang="zh-CN" altLang="en-US"/>
          </a:p>
          <a:p>
            <a:r>
              <a:rPr lang="zh-CN" altLang="en-US"/>
              <a:t>答案：D</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课后训练</a:t>
            </a:r>
            <a:endParaRPr lang="zh-CN" altLang="en-US"/>
          </a:p>
        </p:txBody>
      </p:sp>
      <p:sp>
        <p:nvSpPr>
          <p:cNvPr id="3" name="内容占位符 2"/>
          <p:cNvSpPr>
            <a:spLocks noGrp="1"/>
          </p:cNvSpPr>
          <p:nvPr>
            <p:ph idx="1"/>
          </p:nvPr>
        </p:nvSpPr>
        <p:spPr/>
        <p:txBody>
          <a:bodyPr/>
          <a:p>
            <a:r>
              <a:rPr lang="en-US" altLang="zh-CN"/>
              <a:t>1</a:t>
            </a:r>
            <a:r>
              <a:rPr lang="zh-CN" altLang="en-US"/>
              <a:t>、“人生就像一本书，傻瓜们走马观花似地随手翻阅它，聪明的人用心地阅读它，因为他知道这本书只能读一次。”这句名言告诉我们（     ）</a:t>
            </a:r>
            <a:endParaRPr lang="zh-CN" altLang="en-US"/>
          </a:p>
          <a:p>
            <a:r>
              <a:rPr lang="zh-CN" altLang="en-US"/>
              <a:t>（          ）</a:t>
            </a:r>
            <a:endParaRPr lang="zh-CN" altLang="en-US"/>
          </a:p>
          <a:p>
            <a:r>
              <a:rPr lang="zh-CN" altLang="en-US"/>
              <a:t>①不同的人对人生的意义认识不同</a:t>
            </a:r>
            <a:endParaRPr lang="zh-CN" altLang="en-US"/>
          </a:p>
          <a:p>
            <a:r>
              <a:rPr lang="zh-CN" altLang="en-US"/>
              <a:t>②聪明的人有天赋和机遇</a:t>
            </a:r>
            <a:endParaRPr lang="zh-CN" altLang="en-US"/>
          </a:p>
          <a:p>
            <a:r>
              <a:rPr lang="zh-CN" altLang="en-US"/>
              <a:t>③每个人的人生意义要用统一的标准去衡量</a:t>
            </a:r>
            <a:endParaRPr lang="zh-CN" altLang="en-US"/>
          </a:p>
          <a:p>
            <a:r>
              <a:rPr lang="zh-CN" altLang="en-US"/>
              <a:t>④探索人生意义需要有明确的目标</a:t>
            </a:r>
            <a:endParaRPr lang="zh-CN" altLang="en-US"/>
          </a:p>
          <a:p>
            <a:r>
              <a:rPr lang="zh-CN" altLang="en-US"/>
              <a:t>A．②③    B. ①②     C. ①④    D. ②④</a:t>
            </a:r>
            <a:endParaRPr lang="zh-CN" altLang="en-US"/>
          </a:p>
        </p:txBody>
      </p:sp>
      <p:sp>
        <p:nvSpPr>
          <p:cNvPr id="4" name="文本框 3"/>
          <p:cNvSpPr txBox="1"/>
          <p:nvPr/>
        </p:nvSpPr>
        <p:spPr>
          <a:xfrm>
            <a:off x="1718310" y="1974215"/>
            <a:ext cx="500380" cy="645160"/>
          </a:xfrm>
          <a:prstGeom prst="rect">
            <a:avLst/>
          </a:prstGeom>
          <a:noFill/>
        </p:spPr>
        <p:txBody>
          <a:bodyPr wrap="square" rtlCol="0">
            <a:spAutoFit/>
          </a:bodyPr>
          <a:p>
            <a:r>
              <a:rPr lang="en-US" altLang="zh-CN" sz="3600">
                <a:solidFill>
                  <a:srgbClr val="FF0000"/>
                </a:solidFill>
              </a:rPr>
              <a:t>C</a:t>
            </a:r>
            <a:endParaRPr lang="en-US" altLang="zh-CN" sz="36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、小周认为，只有对社会做出杰出贡献的人才有人生意义，她的观点（    ）</a:t>
            </a:r>
            <a:endParaRPr lang="zh-CN" altLang="en-US"/>
          </a:p>
          <a:p>
            <a:r>
              <a:rPr lang="zh-CN" altLang="en-US"/>
              <a:t>（        ）</a:t>
            </a:r>
            <a:endParaRPr lang="zh-CN" altLang="en-US"/>
          </a:p>
          <a:p>
            <a:r>
              <a:rPr lang="zh-CN" altLang="en-US"/>
              <a:t>A．是正确的。因为衡量人生意义的标准就是成绩</a:t>
            </a:r>
            <a:endParaRPr lang="zh-CN" altLang="en-US"/>
          </a:p>
          <a:p>
            <a:r>
              <a:rPr lang="zh-CN" altLang="en-US"/>
              <a:t>B．是正确的。因为对人生意义的发现能激发我们的力量</a:t>
            </a:r>
            <a:endParaRPr lang="zh-CN" altLang="en-US"/>
          </a:p>
          <a:p>
            <a:r>
              <a:rPr lang="zh-CN" altLang="en-US"/>
              <a:t>C．是错误的。因为人生的意义是用统一的标准去衡量的</a:t>
            </a:r>
            <a:endParaRPr lang="zh-CN" altLang="en-US"/>
          </a:p>
          <a:p>
            <a:r>
              <a:rPr lang="zh-CN" altLang="en-US"/>
              <a:t>D．是错误的。只要能够选择正确的人生方向，承担自己应负的责任，人生就有意义</a:t>
            </a:r>
            <a:endParaRPr lang="zh-CN" altLang="en-US"/>
          </a:p>
        </p:txBody>
      </p:sp>
      <p:sp>
        <p:nvSpPr>
          <p:cNvPr id="4" name="文本框 3"/>
          <p:cNvSpPr txBox="1"/>
          <p:nvPr/>
        </p:nvSpPr>
        <p:spPr>
          <a:xfrm>
            <a:off x="1600200" y="1565910"/>
            <a:ext cx="500380" cy="645160"/>
          </a:xfrm>
          <a:prstGeom prst="rect">
            <a:avLst/>
          </a:prstGeom>
          <a:noFill/>
        </p:spPr>
        <p:txBody>
          <a:bodyPr wrap="square" rtlCol="0">
            <a:spAutoFit/>
          </a:bodyPr>
          <a:p>
            <a:r>
              <a:rPr lang="en-US" altLang="zh-CN" sz="3600">
                <a:solidFill>
                  <a:srgbClr val="FF0000"/>
                </a:solidFill>
              </a:rPr>
              <a:t>D</a:t>
            </a:r>
            <a:endParaRPr lang="en-US" altLang="zh-CN" sz="36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3</a:t>
            </a:r>
            <a:r>
              <a:rPr lang="zh-CN" altLang="en-US"/>
              <a:t>、小明的学习成绩较差，总觉得无论自己怎样努力都差人一等，无法实现人生意义，因此，他得过且过，对此，你想跟小明说（       ）</a:t>
            </a:r>
            <a:endParaRPr lang="zh-CN" altLang="en-US"/>
          </a:p>
          <a:p>
            <a:r>
              <a:rPr lang="zh-CN" altLang="en-US"/>
              <a:t>①如果不明白人生意义，人就会感到彷徨、空虚 ②有目标的人生才有动力 ③人生意义的显现要看天赋和机遇 ④应承担自己应负的责任，努力学习，自我完善</a:t>
            </a:r>
            <a:endParaRPr lang="zh-CN" altLang="en-US"/>
          </a:p>
          <a:p>
            <a:r>
              <a:rPr lang="zh-CN" altLang="en-US"/>
              <a:t>A．①②④    B．①②③     C．①③④    D．①②③④</a:t>
            </a:r>
            <a:endParaRPr lang="zh-CN" altLang="en-US"/>
          </a:p>
        </p:txBody>
      </p:sp>
      <p:sp>
        <p:nvSpPr>
          <p:cNvPr id="4" name="文本框 3"/>
          <p:cNvSpPr txBox="1"/>
          <p:nvPr/>
        </p:nvSpPr>
        <p:spPr>
          <a:xfrm>
            <a:off x="8761095" y="1434465"/>
            <a:ext cx="500380" cy="645160"/>
          </a:xfrm>
          <a:prstGeom prst="rect">
            <a:avLst/>
          </a:prstGeom>
          <a:noFill/>
        </p:spPr>
        <p:txBody>
          <a:bodyPr wrap="square" rtlCol="0">
            <a:spAutoFit/>
          </a:bodyPr>
          <a:p>
            <a:r>
              <a:rPr lang="en-US" altLang="zh-CN" sz="3600">
                <a:solidFill>
                  <a:srgbClr val="FF0000"/>
                </a:solidFill>
              </a:rPr>
              <a:t>C</a:t>
            </a:r>
            <a:endParaRPr lang="en-US" altLang="zh-CN" sz="36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标题 39"/>
          <p:cNvSpPr>
            <a:spLocks noGrp="1"/>
          </p:cNvSpPr>
          <p:nvPr>
            <p:ph type="ctrTitle"/>
            <p:custDataLst>
              <p:tags r:id="rId1"/>
            </p:custDataLst>
          </p:nvPr>
        </p:nvSpPr>
        <p:spPr/>
        <p:txBody>
          <a:bodyPr>
            <a:normAutofit fontScale="90000"/>
          </a:bodyPr>
          <a:p>
            <a:pPr algn="ctr"/>
            <a:r>
              <a:rPr lang="zh-CN" altLang="en-US" smtClean="0">
                <a:sym typeface="+mn-ea"/>
              </a:rPr>
              <a:t>第四单元 让人生有意义</a:t>
            </a:r>
            <a:br>
              <a:rPr lang="zh-CN" altLang="en-US" smtClean="0">
                <a:sym typeface="+mn-ea"/>
              </a:rPr>
            </a:br>
            <a:r>
              <a:rPr lang="zh-CN" altLang="en-US" smtClean="0">
                <a:sym typeface="+mn-ea"/>
              </a:rPr>
              <a:t>4.3 追求有意义的人生</a:t>
            </a:r>
            <a:endParaRPr lang="zh-CN" altLang="en-US" smtClean="0">
              <a:sym typeface="+mn-ea"/>
            </a:endParaRPr>
          </a:p>
        </p:txBody>
      </p:sp>
      <p:sp>
        <p:nvSpPr>
          <p:cNvPr id="41" name="副标题 40"/>
          <p:cNvSpPr>
            <a:spLocks noGrp="1"/>
          </p:cNvSpPr>
          <p:nvPr>
            <p:ph type="subTitle" idx="1"/>
            <p:custDataLst>
              <p:tags r:id="rId2"/>
            </p:custDataLst>
          </p:nvPr>
        </p:nvSpPr>
        <p:spPr>
          <a:xfrm>
            <a:off x="1682115" y="5720340"/>
            <a:ext cx="9144000" cy="376237"/>
          </a:xfrm>
        </p:spPr>
        <p:txBody>
          <a:bodyPr>
            <a:noAutofit/>
          </a:bodyPr>
          <a:p>
            <a:pPr algn="ctr"/>
            <a:r>
              <a:rPr lang="zh-CN" altLang="en-US" sz="3400" smtClean="0">
                <a:solidFill>
                  <a:srgbClr val="FF0000"/>
                </a:solidFill>
              </a:rPr>
              <a:t>第一课时 探索人生的意义</a:t>
            </a:r>
            <a:endParaRPr lang="zh-CN" altLang="en-US" sz="3400" smtClean="0">
              <a:solidFill>
                <a:srgbClr val="FF0000"/>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9075" y="80645"/>
            <a:ext cx="11134725" cy="5680075"/>
          </a:xfrm>
        </p:spPr>
        <p:txBody>
          <a:bodyPr/>
          <a:p>
            <a:r>
              <a:rPr lang="en-US" altLang="zh-CN"/>
              <a:t>4</a:t>
            </a:r>
            <a:r>
              <a:rPr lang="zh-CN" altLang="en-US"/>
              <a:t>、放弃名校保研资格,回到老家种田,华南农业大学应用生物技术专业应届毕业生,24岁的何三杰,不仅做了这个让人吃惊的决定,而且还利用寒假时间回到河南商丘老家,挨家挨户谈妥了200亩田地的承包合同。对于何三杰的决定,辅导员黄玮有些惋惜,但更多的是尊重,“人各有志,他对他的将来想得很透,我必须支持他。”黄玮这样说到。</a:t>
            </a:r>
            <a:endParaRPr lang="zh-CN" altLang="en-US"/>
          </a:p>
          <a:p>
            <a:r>
              <a:rPr lang="zh-CN" altLang="en-US"/>
              <a:t>(1)为什么要思考人生的意义?</a:t>
            </a:r>
            <a:endParaRPr lang="zh-CN" altLang="en-US"/>
          </a:p>
          <a:p>
            <a:r>
              <a:rPr lang="zh-CN" altLang="en-US"/>
              <a:t>(2)“人各有志,他对他的将来想得很透”说明对人生意义的答案需要自己探索,为什么?</a:t>
            </a:r>
            <a:endParaRPr lang="zh-CN" altLang="en-US"/>
          </a:p>
        </p:txBody>
      </p:sp>
      <p:sp>
        <p:nvSpPr>
          <p:cNvPr id="2" name="文本框 1"/>
          <p:cNvSpPr txBox="1"/>
          <p:nvPr/>
        </p:nvSpPr>
        <p:spPr>
          <a:xfrm>
            <a:off x="942340" y="3225165"/>
            <a:ext cx="8475345" cy="3415030"/>
          </a:xfrm>
          <a:prstGeom prst="rect">
            <a:avLst/>
          </a:prstGeom>
          <a:noFill/>
        </p:spPr>
        <p:txBody>
          <a:bodyPr wrap="square" rtlCol="0">
            <a:spAutoFit/>
          </a:bodyPr>
          <a:p>
            <a:r>
              <a:rPr lang="en-US" altLang="zh-CN" sz="2400">
                <a:solidFill>
                  <a:srgbClr val="FF0000"/>
                </a:solidFill>
                <a:sym typeface="+mn-ea"/>
              </a:rPr>
              <a:t>关于人生意义的问题,是每一个人对自己的生活目标、价值取向的思考与追求。如果不明白人生的意义,我们就会感到彷徨、空虚、无所适从。有目标的人生是有动力的,有意义的生活是充实的。对人生意义的发现会激发我们生活的力量,让我们满怀信念去奋斗。</a:t>
            </a:r>
            <a:endParaRPr lang="en-US" altLang="zh-CN" sz="2400">
              <a:solidFill>
                <a:srgbClr val="FF0000"/>
              </a:solidFill>
              <a:sym typeface="+mn-ea"/>
            </a:endParaRPr>
          </a:p>
          <a:p>
            <a:r>
              <a:rPr lang="en-US" altLang="zh-CN" sz="2400">
                <a:solidFill>
                  <a:srgbClr val="FF0000"/>
                </a:solidFill>
                <a:sym typeface="+mn-ea"/>
              </a:rPr>
              <a:t>(2)由于每一个人都是独一无二的,各自的生活境遇、内心世界也是与众不同的,因此,对自己人生意义的思考也是每一个人所必须亲自经历的独特的心理过程。关于人生意义的答案,要靠自己去探索,去实践,这是其他人无法给予、无法替代的。</a:t>
            </a:r>
            <a:endParaRPr lang="en-US" altLang="zh-CN" sz="2400">
              <a:solidFill>
                <a:srgbClr val="FF000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1" action="ppaction://hlinksldjump"/>
          </p:cNvPr>
          <p:cNvSpPr txBox="1">
            <a:spLocks noChangeArrowheads="1"/>
          </p:cNvSpPr>
          <p:nvPr/>
        </p:nvSpPr>
        <p:spPr bwMode="auto">
          <a:xfrm>
            <a:off x="5726113" y="3038475"/>
            <a:ext cx="17907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课前预习</a:t>
            </a:r>
            <a:endParaRPr lang="zh-CN" altLang="zh-CN" sz="2000" b="1">
              <a:solidFill>
                <a:srgbClr val="FF0000"/>
              </a:solidFill>
              <a:latin typeface="Calibri" panose="020F0502020204030204" charset="0"/>
              <a:sym typeface="宋体" panose="02010600030101010101" pitchFamily="2" charset="-122"/>
            </a:endParaRPr>
          </a:p>
        </p:txBody>
      </p:sp>
      <p:sp>
        <p:nvSpPr>
          <p:cNvPr id="14338" name="Text Box 17"/>
          <p:cNvSpPr txBox="1">
            <a:spLocks noChangeArrowheads="1"/>
          </p:cNvSpPr>
          <p:nvPr/>
        </p:nvSpPr>
        <p:spPr bwMode="auto">
          <a:xfrm>
            <a:off x="5726113" y="417195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典例精析</a:t>
            </a:r>
            <a:endParaRPr lang="zh-CN" altLang="zh-CN" sz="2000" b="1">
              <a:solidFill>
                <a:srgbClr val="FF0000"/>
              </a:solidFill>
              <a:latin typeface="Calibri" panose="020F0502020204030204" charset="0"/>
              <a:sym typeface="宋体" panose="02010600030101010101" pitchFamily="2" charset="-122"/>
            </a:endParaRPr>
          </a:p>
        </p:txBody>
      </p:sp>
      <p:sp>
        <p:nvSpPr>
          <p:cNvPr id="14339" name="Text Box 17"/>
          <p:cNvSpPr txBox="1">
            <a:spLocks noChangeArrowheads="1"/>
          </p:cNvSpPr>
          <p:nvPr/>
        </p:nvSpPr>
        <p:spPr bwMode="auto">
          <a:xfrm>
            <a:off x="5726113" y="453390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课后训练</a:t>
            </a:r>
            <a:endParaRPr lang="zh-CN" altLang="zh-CN" sz="2000" b="1">
              <a:solidFill>
                <a:srgbClr val="FF0000"/>
              </a:solidFill>
              <a:latin typeface="Calibri" panose="020F0502020204030204" charset="0"/>
              <a:sym typeface="宋体" panose="02010600030101010101" pitchFamily="2" charset="-122"/>
            </a:endParaRPr>
          </a:p>
        </p:txBody>
      </p:sp>
      <p:sp>
        <p:nvSpPr>
          <p:cNvPr id="14340" name="Text Box 17">
            <a:hlinkClick r:id="rId1" action="ppaction://hlinksldjump"/>
          </p:cNvPr>
          <p:cNvSpPr txBox="1">
            <a:spLocks noChangeArrowheads="1"/>
          </p:cNvSpPr>
          <p:nvPr/>
        </p:nvSpPr>
        <p:spPr bwMode="auto">
          <a:xfrm>
            <a:off x="5726113" y="2657475"/>
            <a:ext cx="180181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1" name="矩形 1"/>
          <p:cNvSpPr>
            <a:spLocks noChangeArrowheads="1"/>
          </p:cNvSpPr>
          <p:nvPr/>
        </p:nvSpPr>
        <p:spPr bwMode="auto">
          <a:xfrm>
            <a:off x="5445126" y="1706563"/>
            <a:ext cx="642620" cy="368300"/>
          </a:xfrm>
          <a:prstGeom prst="rect">
            <a:avLst/>
          </a:prstGeom>
          <a:noFill/>
          <a:ln w="9525">
            <a:noFill/>
            <a:miter lim="800000"/>
          </a:ln>
        </p:spPr>
        <p:txBody>
          <a:bodyPr wrap="none">
            <a:spAutoFit/>
          </a:bodyPr>
          <a:lstStyle/>
          <a:p>
            <a:r>
              <a:rPr lang="zh-CN" altLang="en-US" b="1">
                <a:latin typeface="Calibri" panose="020F0502020204030204" charset="0"/>
                <a:ea typeface="黑体" panose="02010609060101010101" pitchFamily="2" charset="-122"/>
              </a:rPr>
              <a:t>目录</a:t>
            </a:r>
            <a:endParaRPr lang="zh-CN" altLang="en-US" b="1">
              <a:latin typeface="Calibri" panose="020F0502020204030204" charset="0"/>
              <a:ea typeface="黑体" panose="02010609060101010101" pitchFamily="2" charset="-122"/>
            </a:endParaRPr>
          </a:p>
        </p:txBody>
      </p:sp>
      <p:sp>
        <p:nvSpPr>
          <p:cNvPr id="14342" name="Text Box 17">
            <a:hlinkClick r:id="rId1" action="ppaction://hlinksldjump"/>
          </p:cNvPr>
          <p:cNvSpPr txBox="1">
            <a:spLocks noChangeArrowheads="1"/>
          </p:cNvSpPr>
          <p:nvPr/>
        </p:nvSpPr>
        <p:spPr bwMode="auto">
          <a:xfrm>
            <a:off x="5726113" y="3811588"/>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知识结构</a:t>
            </a:r>
            <a:endParaRPr lang="zh-CN" altLang="zh-CN" sz="2000" b="1">
              <a:solidFill>
                <a:srgbClr val="FF0000"/>
              </a:solidFill>
              <a:latin typeface="Calibri" panose="020F0502020204030204" charset="0"/>
              <a:sym typeface="宋体" panose="02010600030101010101" pitchFamily="2" charset="-122"/>
            </a:endParaRPr>
          </a:p>
        </p:txBody>
      </p:sp>
      <p:sp>
        <p:nvSpPr>
          <p:cNvPr id="14343" name="Text Box 17">
            <a:hlinkClick r:id="rId1" action="ppaction://hlinksldjump"/>
          </p:cNvPr>
          <p:cNvSpPr txBox="1">
            <a:spLocks noChangeArrowheads="1"/>
          </p:cNvSpPr>
          <p:nvPr/>
        </p:nvSpPr>
        <p:spPr bwMode="auto">
          <a:xfrm>
            <a:off x="5726113" y="2259013"/>
            <a:ext cx="1804988"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4" name="Text Box 17">
            <a:hlinkClick r:id="rId1" action="ppaction://hlinksldjump"/>
          </p:cNvPr>
          <p:cNvSpPr txBox="1">
            <a:spLocks noChangeArrowheads="1"/>
          </p:cNvSpPr>
          <p:nvPr/>
        </p:nvSpPr>
        <p:spPr bwMode="auto">
          <a:xfrm>
            <a:off x="5726113" y="3413125"/>
            <a:ext cx="182086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
          <p:cNvSpPr>
            <a:spLocks noGrp="1"/>
          </p:cNvSpPr>
          <p:nvPr>
            <p:ph type="title"/>
            <p:custDataLst>
              <p:tags r:id="rId1"/>
            </p:custDataLst>
          </p:nvPr>
        </p:nvSpPr>
        <p:spPr/>
        <p:txBody>
          <a:bodyPr anchor="b">
            <a:normAutofit fontScale="90000"/>
          </a:bodyPr>
          <a:p>
            <a:pPr algn="ctr"/>
            <a:br>
              <a:rPr lang="zh-CN" altLang="en-US" smtClean="0">
                <a:sym typeface="黑体" panose="02010609060101010101" pitchFamily="2" charset="-122"/>
              </a:rPr>
            </a:br>
            <a:r>
              <a:rPr lang="zh-CN" altLang="en-US" smtClean="0">
                <a:sym typeface="黑体" panose="02010609060101010101" pitchFamily="2" charset="-122"/>
              </a:rPr>
              <a:t>情境导入</a:t>
            </a:r>
            <a:endParaRPr lang="zh-CN" altLang="en-US" smtClean="0">
              <a:sym typeface="黑体" panose="02010609060101010101" pitchFamily="2" charset="-122"/>
            </a:endParaRPr>
          </a:p>
        </p:txBody>
      </p:sp>
      <p:sp>
        <p:nvSpPr>
          <p:cNvPr id="54" name="内容占位符 53"/>
          <p:cNvSpPr>
            <a:spLocks noGrp="1"/>
          </p:cNvSpPr>
          <p:nvPr>
            <p:ph idx="1"/>
            <p:custDataLst>
              <p:tags r:id="rId2"/>
            </p:custDataLst>
          </p:nvPr>
        </p:nvSpPr>
        <p:spPr/>
        <p:txBody>
          <a:bodyPr>
            <a:normAutofit lnSpcReduction="10000"/>
          </a:bodyPr>
          <a:p>
            <a:pPr algn="l">
              <a:lnSpc>
                <a:spcPct val="200000"/>
              </a:lnSpc>
            </a:pPr>
            <a:r>
              <a:rPr lang="zh-CN" altLang="en-US" dirty="0"/>
              <a:t>湖南人涂建放弃了某企业年薪15万元的营销总监的职位,去工地当农民工。他的亲戚朋友觉得他是疯了。涂建则说:“这个想法在我脑子里徘徊两年了。”“生活早已经把我折磨得没有激情,我希望能通过工地这种‘苦行僧’式的生活找到自我。”他做到了,而且一干就是147天。</a:t>
            </a:r>
            <a:endParaRPr lang="zh-CN" altLang="en-US" dirty="0"/>
          </a:p>
          <a:p>
            <a:pPr algn="l">
              <a:lnSpc>
                <a:spcPct val="200000"/>
              </a:lnSpc>
            </a:pPr>
            <a:r>
              <a:rPr lang="zh-CN" altLang="en-US" dirty="0"/>
              <a:t>请你评析涂建的行为。</a:t>
            </a:r>
            <a:endParaRPr lang="zh-CN" altLang="en-US" dirty="0"/>
          </a:p>
          <a:p>
            <a:pPr algn="l">
              <a:lnSpc>
                <a:spcPct val="200000"/>
              </a:lnSpc>
            </a:pP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
          <p:cNvSpPr>
            <a:spLocks noGrp="1"/>
          </p:cNvSpPr>
          <p:nvPr>
            <p:ph type="title"/>
            <p:custDataLst>
              <p:tags r:id="rId1"/>
            </p:custDataLst>
          </p:nvPr>
        </p:nvSpPr>
        <p:spPr/>
        <p:txBody>
          <a:bodyPr anchor="b">
            <a:normAutofit fontScale="90000"/>
          </a:bodyPr>
          <a:p>
            <a:pPr algn="ctr"/>
            <a:br>
              <a:rPr lang="zh-CN" altLang="en-US" smtClean="0">
                <a:sym typeface="黑体" panose="02010609060101010101" pitchFamily="2" charset="-122"/>
              </a:rPr>
            </a:br>
            <a:r>
              <a:rPr lang="zh-CN" altLang="en-US" smtClean="0">
                <a:sym typeface="黑体" panose="02010609060101010101" pitchFamily="2" charset="-122"/>
              </a:rPr>
              <a:t>学习目标</a:t>
            </a:r>
            <a:endParaRPr lang="zh-CN" altLang="en-US" smtClean="0">
              <a:sym typeface="黑体" panose="02010609060101010101" pitchFamily="2" charset="-122"/>
            </a:endParaRPr>
          </a:p>
        </p:txBody>
      </p:sp>
      <p:sp>
        <p:nvSpPr>
          <p:cNvPr id="54" name="内容占位符 53"/>
          <p:cNvSpPr>
            <a:spLocks noGrp="1"/>
          </p:cNvSpPr>
          <p:nvPr>
            <p:ph idx="1"/>
            <p:custDataLst>
              <p:tags r:id="rId2"/>
            </p:custDataLst>
          </p:nvPr>
        </p:nvSpPr>
        <p:spPr/>
        <p:txBody>
          <a:bodyPr>
            <a:normAutofit/>
          </a:bodyPr>
          <a:p>
            <a:pPr algn="l">
              <a:lnSpc>
                <a:spcPct val="200000"/>
              </a:lnSpc>
            </a:pPr>
            <a:r>
              <a:rPr lang="zh-CN" altLang="en-US" dirty="0"/>
              <a:t>1、了解思考人生的意义的原因。</a:t>
            </a:r>
            <a:endParaRPr lang="zh-CN" altLang="en-US" dirty="0"/>
          </a:p>
          <a:p>
            <a:pPr algn="l">
              <a:lnSpc>
                <a:spcPct val="200000"/>
              </a:lnSpc>
            </a:pPr>
            <a:r>
              <a:rPr lang="zh-CN" altLang="en-US" dirty="0"/>
              <a:t>2、了解自己人生目标的现状。</a:t>
            </a:r>
            <a:endParaRPr lang="zh-CN" altLang="en-US" dirty="0"/>
          </a:p>
          <a:p>
            <a:pPr algn="l">
              <a:lnSpc>
                <a:spcPct val="200000"/>
              </a:lnSpc>
            </a:pPr>
            <a:r>
              <a:rPr lang="zh-CN" altLang="en-US" dirty="0"/>
              <a:t>3、探索人生意义的途径与方法</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
          <p:cNvSpPr>
            <a:spLocks noGrp="1"/>
          </p:cNvSpPr>
          <p:nvPr>
            <p:ph type="title"/>
            <p:custDataLst>
              <p:tags r:id="rId1"/>
            </p:custDataLst>
          </p:nvPr>
        </p:nvSpPr>
        <p:spPr/>
        <p:txBody>
          <a:bodyPr anchor="b">
            <a:normAutofit fontScale="90000"/>
          </a:bodyPr>
          <a:p>
            <a:pPr algn="ctr"/>
            <a:r>
              <a:rPr lang="zh-CN" altLang="en-US" smtClean="0">
                <a:sym typeface="黑体" panose="02010609060101010101" pitchFamily="2" charset="-122"/>
              </a:rPr>
              <a:t>课前预习</a:t>
            </a:r>
            <a:br>
              <a:rPr lang="zh-CN" altLang="en-US"/>
            </a:br>
            <a:br>
              <a:rPr lang="zh-CN" altLang="en-US"/>
            </a:br>
            <a:br>
              <a:rPr lang="zh-CN" altLang="en-US"/>
            </a:br>
            <a:endParaRPr lang="zh-CN" altLang="en-US" smtClean="0">
              <a:sym typeface="黑体" panose="02010609060101010101" pitchFamily="2" charset="-122"/>
            </a:endParaRPr>
          </a:p>
        </p:txBody>
      </p:sp>
      <p:sp>
        <p:nvSpPr>
          <p:cNvPr id="54" name="内容占位符 53"/>
          <p:cNvSpPr>
            <a:spLocks noGrp="1"/>
          </p:cNvSpPr>
          <p:nvPr>
            <p:ph idx="1"/>
            <p:custDataLst>
              <p:tags r:id="rId2"/>
            </p:custDataLst>
          </p:nvPr>
        </p:nvSpPr>
        <p:spPr/>
        <p:txBody>
          <a:bodyPr>
            <a:normAutofit fontScale="90000"/>
          </a:bodyPr>
          <a:p>
            <a:pPr algn="l">
              <a:lnSpc>
                <a:spcPct val="200000"/>
              </a:lnSpc>
            </a:pPr>
            <a:r>
              <a:rPr lang="zh-CN" altLang="en-US" dirty="0"/>
              <a:t>1、关于人生意义的问题,是每一个人对自己的生活目标、价值取向的______。</a:t>
            </a:r>
            <a:endParaRPr lang="zh-CN" altLang="en-US" dirty="0"/>
          </a:p>
          <a:p>
            <a:pPr algn="l">
              <a:lnSpc>
                <a:spcPct val="200000"/>
              </a:lnSpc>
            </a:pPr>
            <a:r>
              <a:rPr lang="zh-CN" altLang="en-US" dirty="0"/>
              <a:t>2、有目标的人生是有_____</a:t>
            </a:r>
            <a:r>
              <a:rPr lang="en-US" altLang="zh-CN" dirty="0"/>
              <a:t>_____</a:t>
            </a:r>
            <a:r>
              <a:rPr lang="zh-CN" altLang="en-US" dirty="0"/>
              <a:t>的,有意义的生活是_____</a:t>
            </a:r>
            <a:r>
              <a:rPr lang="en-US" altLang="zh-CN" dirty="0"/>
              <a:t>___</a:t>
            </a:r>
            <a:r>
              <a:rPr lang="zh-CN" altLang="en-US" dirty="0"/>
              <a:t>的。对人生意义的领悟会激发我们生活的力量,让我们满怀信念去奋斗。</a:t>
            </a:r>
            <a:endParaRPr lang="zh-CN" altLang="en-US" dirty="0"/>
          </a:p>
          <a:p>
            <a:pPr algn="l">
              <a:lnSpc>
                <a:spcPct val="200000"/>
              </a:lnSpc>
            </a:pPr>
            <a:r>
              <a:rPr lang="zh-CN" altLang="en-US" dirty="0"/>
              <a:t>3.由于每一个人都是独一无二的，各自的_________、_________也是与众不同的，因此，对自己人生意义的思考也是每一个人所必须亲自经历的独特的_________。</a:t>
            </a:r>
            <a:endParaRPr lang="zh-CN" altLang="en-US" dirty="0"/>
          </a:p>
        </p:txBody>
      </p:sp>
      <p:sp>
        <p:nvSpPr>
          <p:cNvPr id="5" name="文本框 4"/>
          <p:cNvSpPr txBox="1"/>
          <p:nvPr/>
        </p:nvSpPr>
        <p:spPr>
          <a:xfrm>
            <a:off x="9418320" y="1318260"/>
            <a:ext cx="2265045" cy="583565"/>
          </a:xfrm>
          <a:prstGeom prst="rect">
            <a:avLst/>
          </a:prstGeom>
          <a:noFill/>
        </p:spPr>
        <p:txBody>
          <a:bodyPr wrap="square" rtlCol="0">
            <a:spAutoFit/>
          </a:bodyPr>
          <a:p>
            <a:r>
              <a:rPr lang="zh-CN" altLang="en-US" sz="3200">
                <a:solidFill>
                  <a:srgbClr val="FF0000"/>
                </a:solidFill>
              </a:rPr>
              <a:t>思考与追求</a:t>
            </a:r>
            <a:endParaRPr lang="zh-CN" altLang="en-US" sz="3200">
              <a:solidFill>
                <a:srgbClr val="FF0000"/>
              </a:solidFill>
            </a:endParaRPr>
          </a:p>
        </p:txBody>
      </p:sp>
      <p:sp>
        <p:nvSpPr>
          <p:cNvPr id="2" name="文本框 1"/>
          <p:cNvSpPr txBox="1"/>
          <p:nvPr/>
        </p:nvSpPr>
        <p:spPr>
          <a:xfrm>
            <a:off x="3727450" y="2074545"/>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动力</a:t>
            </a:r>
            <a:endParaRPr lang="zh-CN" altLang="en-US" sz="3200">
              <a:solidFill>
                <a:srgbClr val="FF0000"/>
              </a:solidFill>
            </a:endParaRPr>
          </a:p>
        </p:txBody>
      </p:sp>
      <p:sp>
        <p:nvSpPr>
          <p:cNvPr id="3" name="文本框 2"/>
          <p:cNvSpPr txBox="1"/>
          <p:nvPr/>
        </p:nvSpPr>
        <p:spPr>
          <a:xfrm>
            <a:off x="7369175" y="2074545"/>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充实</a:t>
            </a:r>
            <a:endParaRPr lang="zh-CN" altLang="en-US" sz="3200">
              <a:solidFill>
                <a:srgbClr val="FF0000"/>
              </a:solidFill>
            </a:endParaRPr>
          </a:p>
        </p:txBody>
      </p:sp>
      <p:sp>
        <p:nvSpPr>
          <p:cNvPr id="4" name="文本框 3"/>
          <p:cNvSpPr txBox="1"/>
          <p:nvPr/>
        </p:nvSpPr>
        <p:spPr>
          <a:xfrm>
            <a:off x="7969885" y="3575685"/>
            <a:ext cx="2265045" cy="583565"/>
          </a:xfrm>
          <a:prstGeom prst="rect">
            <a:avLst/>
          </a:prstGeom>
          <a:noFill/>
        </p:spPr>
        <p:txBody>
          <a:bodyPr wrap="square" rtlCol="0">
            <a:spAutoFit/>
          </a:bodyPr>
          <a:p>
            <a:r>
              <a:rPr lang="zh-CN" altLang="en-US" sz="3200">
                <a:solidFill>
                  <a:srgbClr val="FF0000"/>
                </a:solidFill>
              </a:rPr>
              <a:t>内心世界</a:t>
            </a:r>
            <a:endParaRPr lang="zh-CN" altLang="en-US" sz="3200">
              <a:solidFill>
                <a:srgbClr val="FF0000"/>
              </a:solidFill>
            </a:endParaRPr>
          </a:p>
        </p:txBody>
      </p:sp>
      <p:sp>
        <p:nvSpPr>
          <p:cNvPr id="6" name="文本框 5"/>
          <p:cNvSpPr txBox="1"/>
          <p:nvPr/>
        </p:nvSpPr>
        <p:spPr>
          <a:xfrm>
            <a:off x="5872480" y="3575685"/>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生活境遇</a:t>
            </a:r>
            <a:endParaRPr lang="zh-CN" altLang="en-US" sz="3200">
              <a:solidFill>
                <a:srgbClr val="FF0000"/>
              </a:solidFill>
            </a:endParaRPr>
          </a:p>
        </p:txBody>
      </p:sp>
      <p:sp>
        <p:nvSpPr>
          <p:cNvPr id="7" name="文本框 6"/>
          <p:cNvSpPr txBox="1"/>
          <p:nvPr/>
        </p:nvSpPr>
        <p:spPr>
          <a:xfrm>
            <a:off x="1224915" y="4869815"/>
            <a:ext cx="2265045" cy="583565"/>
          </a:xfrm>
          <a:prstGeom prst="rect">
            <a:avLst/>
          </a:prstGeom>
          <a:noFill/>
        </p:spPr>
        <p:txBody>
          <a:bodyPr wrap="square" rtlCol="0">
            <a:spAutoFit/>
          </a:bodyPr>
          <a:p>
            <a:r>
              <a:rPr lang="zh-CN" altLang="en-US" sz="3200">
                <a:solidFill>
                  <a:srgbClr val="FF0000"/>
                </a:solidFill>
              </a:rPr>
              <a:t>心理过程</a:t>
            </a:r>
            <a:endParaRPr lang="zh-CN" altLang="en-US" sz="3200">
              <a:solidFill>
                <a:srgbClr val="FF0000"/>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6" grpId="0"/>
      <p:bldP spid="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4.探索人生意义的道路，是一个人不断_______、走向_______的道路。随着对社会、对自我认识的深入，认识也在不断调整、深化。朝着什么方向去探索，取决于我们形成怎样的价值观，取决于______的指引、_______的驱动。</a:t>
            </a:r>
            <a:endParaRPr lang="zh-CN" altLang="en-US"/>
          </a:p>
          <a:p>
            <a:r>
              <a:rPr lang="zh-CN" altLang="en-US"/>
              <a:t>5.只要我们能够选择正确的________，做利人、利社会的事情，承担自己应负的______，不断增长和发挥自己的_______，________，自我实现，人生意义就会逐渐地显现出来。</a:t>
            </a:r>
            <a:endParaRPr lang="zh-CN" altLang="en-US"/>
          </a:p>
          <a:p>
            <a:r>
              <a:rPr lang="zh-CN" altLang="en-US">
                <a:sym typeface="+mn-ea"/>
              </a:rPr>
              <a:t>.</a:t>
            </a:r>
            <a:endParaRPr lang="zh-CN" altLang="en-US"/>
          </a:p>
          <a:p>
            <a:endParaRPr lang="zh-CN" altLang="en-US"/>
          </a:p>
          <a:p>
            <a:endParaRPr lang="zh-CN" altLang="en-US"/>
          </a:p>
        </p:txBody>
      </p:sp>
      <p:sp>
        <p:nvSpPr>
          <p:cNvPr id="5" name="文本框 4"/>
          <p:cNvSpPr txBox="1"/>
          <p:nvPr/>
        </p:nvSpPr>
        <p:spPr>
          <a:xfrm>
            <a:off x="8576310" y="977265"/>
            <a:ext cx="1328420" cy="583565"/>
          </a:xfrm>
          <a:prstGeom prst="rect">
            <a:avLst/>
          </a:prstGeom>
          <a:noFill/>
        </p:spPr>
        <p:txBody>
          <a:bodyPr wrap="square" rtlCol="0">
            <a:spAutoFit/>
          </a:bodyPr>
          <a:p>
            <a:r>
              <a:rPr lang="zh-CN" altLang="en-US" sz="3200">
                <a:solidFill>
                  <a:srgbClr val="FF0000"/>
                </a:solidFill>
              </a:rPr>
              <a:t>成熟</a:t>
            </a:r>
            <a:endParaRPr lang="zh-CN" altLang="en-US" sz="3200">
              <a:solidFill>
                <a:srgbClr val="FF0000"/>
              </a:solidFill>
            </a:endParaRPr>
          </a:p>
        </p:txBody>
      </p:sp>
      <p:sp>
        <p:nvSpPr>
          <p:cNvPr id="2" name="文本框 1"/>
          <p:cNvSpPr txBox="1"/>
          <p:nvPr/>
        </p:nvSpPr>
        <p:spPr>
          <a:xfrm flipH="1">
            <a:off x="7665085" y="1910715"/>
            <a:ext cx="1499235" cy="583565"/>
          </a:xfrm>
          <a:prstGeom prst="rect">
            <a:avLst/>
          </a:prstGeom>
          <a:noFill/>
        </p:spPr>
        <p:txBody>
          <a:bodyPr wrap="square" rtlCol="0">
            <a:spAutoFit/>
          </a:bodyPr>
          <a:p>
            <a:r>
              <a:rPr lang="zh-CN" altLang="en-US" sz="3200">
                <a:solidFill>
                  <a:srgbClr val="FF0000"/>
                </a:solidFill>
              </a:rPr>
              <a:t>良知</a:t>
            </a:r>
            <a:endParaRPr lang="zh-CN" altLang="en-US" sz="3200">
              <a:solidFill>
                <a:srgbClr val="FF0000"/>
              </a:solidFill>
            </a:endParaRPr>
          </a:p>
        </p:txBody>
      </p:sp>
      <p:sp>
        <p:nvSpPr>
          <p:cNvPr id="4" name="文本框 3"/>
          <p:cNvSpPr txBox="1"/>
          <p:nvPr/>
        </p:nvSpPr>
        <p:spPr>
          <a:xfrm>
            <a:off x="6228080" y="1069975"/>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成长</a:t>
            </a:r>
            <a:endParaRPr lang="zh-CN" altLang="en-US" sz="3200">
              <a:solidFill>
                <a:srgbClr val="FF0000"/>
              </a:solidFill>
            </a:endParaRPr>
          </a:p>
        </p:txBody>
      </p:sp>
      <p:sp>
        <p:nvSpPr>
          <p:cNvPr id="6" name="文本框 5"/>
          <p:cNvSpPr txBox="1"/>
          <p:nvPr/>
        </p:nvSpPr>
        <p:spPr>
          <a:xfrm>
            <a:off x="9904730" y="1748155"/>
            <a:ext cx="2265045" cy="583565"/>
          </a:xfrm>
          <a:prstGeom prst="rect">
            <a:avLst/>
          </a:prstGeom>
          <a:noFill/>
        </p:spPr>
        <p:txBody>
          <a:bodyPr wrap="square" rtlCol="0">
            <a:spAutoFit/>
          </a:bodyPr>
          <a:p>
            <a:r>
              <a:rPr lang="zh-CN" altLang="en-US" sz="3200">
                <a:solidFill>
                  <a:srgbClr val="FF0000"/>
                </a:solidFill>
              </a:rPr>
              <a:t>道德</a:t>
            </a:r>
            <a:endParaRPr lang="zh-CN" altLang="en-US" sz="3200">
              <a:solidFill>
                <a:srgbClr val="FF0000"/>
              </a:solidFill>
            </a:endParaRPr>
          </a:p>
        </p:txBody>
      </p:sp>
      <p:sp>
        <p:nvSpPr>
          <p:cNvPr id="7" name="文本框 6"/>
          <p:cNvSpPr txBox="1"/>
          <p:nvPr/>
        </p:nvSpPr>
        <p:spPr>
          <a:xfrm>
            <a:off x="6228080" y="2933700"/>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能力</a:t>
            </a:r>
            <a:endParaRPr lang="zh-CN" altLang="en-US" sz="3200">
              <a:solidFill>
                <a:srgbClr val="FF0000"/>
              </a:solidFill>
            </a:endParaRPr>
          </a:p>
        </p:txBody>
      </p:sp>
      <p:sp>
        <p:nvSpPr>
          <p:cNvPr id="8" name="文本框 7"/>
          <p:cNvSpPr txBox="1"/>
          <p:nvPr/>
        </p:nvSpPr>
        <p:spPr>
          <a:xfrm>
            <a:off x="8000365" y="3077845"/>
            <a:ext cx="2265045" cy="583565"/>
          </a:xfrm>
          <a:prstGeom prst="rect">
            <a:avLst/>
          </a:prstGeom>
          <a:noFill/>
        </p:spPr>
        <p:txBody>
          <a:bodyPr wrap="square" rtlCol="0">
            <a:spAutoFit/>
          </a:bodyPr>
          <a:p>
            <a:r>
              <a:rPr lang="zh-CN" altLang="en-US" sz="3200">
                <a:solidFill>
                  <a:srgbClr val="FF0000"/>
                </a:solidFill>
              </a:rPr>
              <a:t>自我完善</a:t>
            </a:r>
            <a:endParaRPr lang="zh-CN" altLang="en-US" sz="3200">
              <a:solidFill>
                <a:srgbClr val="FF0000"/>
              </a:solidFill>
            </a:endParaRPr>
          </a:p>
        </p:txBody>
      </p:sp>
      <p:sp>
        <p:nvSpPr>
          <p:cNvPr id="9" name="文本框 8"/>
          <p:cNvSpPr txBox="1"/>
          <p:nvPr/>
        </p:nvSpPr>
        <p:spPr>
          <a:xfrm>
            <a:off x="2045335" y="2933700"/>
            <a:ext cx="2265045" cy="583565"/>
          </a:xfrm>
          <a:prstGeom prst="rect">
            <a:avLst/>
          </a:prstGeom>
          <a:noFill/>
        </p:spPr>
        <p:txBody>
          <a:bodyPr wrap="square" rtlCol="0">
            <a:spAutoFit/>
          </a:bodyPr>
          <a:p>
            <a:r>
              <a:rPr lang="en-US" altLang="zh-CN" sz="3200">
                <a:solidFill>
                  <a:srgbClr val="FF0000"/>
                </a:solidFill>
              </a:rPr>
              <a:t>  </a:t>
            </a:r>
            <a:r>
              <a:rPr lang="zh-CN" altLang="en-US" sz="3200">
                <a:solidFill>
                  <a:srgbClr val="FF0000"/>
                </a:solidFill>
              </a:rPr>
              <a:t>责任</a:t>
            </a:r>
            <a:endParaRPr lang="zh-CN" altLang="en-US" sz="3200">
              <a:solidFill>
                <a:srgbClr val="FF0000"/>
              </a:solidFill>
            </a:endParaRPr>
          </a:p>
        </p:txBody>
      </p:sp>
      <p:sp>
        <p:nvSpPr>
          <p:cNvPr id="10" name="文本框 9"/>
          <p:cNvSpPr txBox="1"/>
          <p:nvPr/>
        </p:nvSpPr>
        <p:spPr>
          <a:xfrm>
            <a:off x="4805680" y="2494280"/>
            <a:ext cx="2265045" cy="583565"/>
          </a:xfrm>
          <a:prstGeom prst="rect">
            <a:avLst/>
          </a:prstGeom>
          <a:noFill/>
        </p:spPr>
        <p:txBody>
          <a:bodyPr wrap="square" rtlCol="0">
            <a:spAutoFit/>
          </a:bodyPr>
          <a:p>
            <a:r>
              <a:rPr lang="zh-CN" altLang="en-US" sz="3200">
                <a:solidFill>
                  <a:srgbClr val="FF0000"/>
                </a:solidFill>
              </a:rPr>
              <a:t>人生方向</a:t>
            </a:r>
            <a:endParaRPr lang="zh-CN" altLang="en-US" sz="32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P spid="6" grpId="0"/>
      <p:bldP spid="10" grpId="0"/>
      <p:bldP spid="9"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a:lnSpc>
                <a:spcPct val="130000"/>
              </a:lnSpc>
            </a:pPr>
            <a:r>
              <a:rPr lang="zh-CN" altLang="en-US" dirty="0">
                <a:latin typeface="宋体" panose="02010600030101010101" pitchFamily="2" charset="-122"/>
                <a:ea typeface="宋体" panose="02010600030101010101" pitchFamily="2" charset="-122"/>
                <a:sym typeface="+mn-ea"/>
              </a:rPr>
              <a:t>如何提高自己的生命质量？</a:t>
            </a:r>
            <a:endParaRPr lang="zh-CN" altLang="en-US" dirty="0">
              <a:latin typeface="宋体" panose="02010600030101010101" pitchFamily="2" charset="-122"/>
              <a:ea typeface="宋体" panose="02010600030101010101" pitchFamily="2" charset="-122"/>
            </a:endParaRPr>
          </a:p>
          <a:p>
            <a:pPr>
              <a:lnSpc>
                <a:spcPct val="130000"/>
              </a:lnSpc>
            </a:pPr>
            <a:r>
              <a:rPr lang="zh-CN" altLang="en-US" dirty="0">
                <a:latin typeface="宋体" panose="02010600030101010101" pitchFamily="2" charset="-122"/>
                <a:ea typeface="宋体" panose="02010600030101010101" pitchFamily="2" charset="-122"/>
                <a:sym typeface="+mn-ea"/>
              </a:rPr>
              <a:t>　　</a:t>
            </a:r>
            <a:r>
              <a:rPr lang="zh-CN" altLang="en-US" dirty="0">
                <a:latin typeface="Arial" panose="020B0604020202020204" pitchFamily="34" charset="0"/>
                <a:ea typeface="宋体" panose="02010600030101010101" pitchFamily="2" charset="-122"/>
                <a:sym typeface="+mn-ea"/>
              </a:rPr>
              <a:t>（</a:t>
            </a:r>
            <a:r>
              <a:rPr lang="en-US" altLang="zh-CN">
                <a:latin typeface="Arial" panose="020B0604020202020204" pitchFamily="34" charset="0"/>
                <a:ea typeface="宋体" panose="02010600030101010101" pitchFamily="2" charset="-122"/>
                <a:sym typeface="+mn-ea"/>
              </a:rPr>
              <a:t>1</a:t>
            </a:r>
            <a:r>
              <a:rPr lang="zh-CN" altLang="en-US" dirty="0">
                <a:latin typeface="Arial" panose="020B0604020202020204" pitchFamily="34" charset="0"/>
                <a:ea typeface="宋体" panose="02010600030101010101" pitchFamily="2" charset="-122"/>
                <a:sym typeface="+mn-ea"/>
              </a:rPr>
              <a:t>）开放自己，感受生活的美好，以积极乐观的态度，坚强的意志去面对困境与难题。</a:t>
            </a:r>
            <a:endParaRPr lang="zh-CN" altLang="en-US" b="0" dirty="0">
              <a:latin typeface="Arial" panose="020B0604020202020204" pitchFamily="34" charset="0"/>
              <a:ea typeface="宋体" panose="02010600030101010101" pitchFamily="2" charset="-122"/>
            </a:endParaRPr>
          </a:p>
          <a:p>
            <a:pPr>
              <a:lnSpc>
                <a:spcPct val="13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2</a:t>
            </a:r>
            <a:r>
              <a:rPr lang="zh-CN" altLang="en-US" dirty="0">
                <a:latin typeface="Arial" panose="020B0604020202020204" pitchFamily="34" charset="0"/>
                <a:ea typeface="宋体" panose="02010600030101010101" pitchFamily="2" charset="-122"/>
                <a:sym typeface="+mn-ea"/>
              </a:rPr>
              <a:t>）不仅树立目标，坚持不懈地努力实现。</a:t>
            </a:r>
            <a:endParaRPr lang="zh-CN" altLang="en-US" b="0" dirty="0">
              <a:latin typeface="Arial" panose="020B0604020202020204" pitchFamily="34" charset="0"/>
              <a:ea typeface="宋体" panose="02010600030101010101" pitchFamily="2" charset="-122"/>
            </a:endParaRPr>
          </a:p>
          <a:p>
            <a:pPr>
              <a:lnSpc>
                <a:spcPct val="13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3</a:t>
            </a:r>
            <a:r>
              <a:rPr lang="zh-CN" altLang="en-US" dirty="0">
                <a:latin typeface="Arial" panose="020B0604020202020204" pitchFamily="34" charset="0"/>
                <a:ea typeface="宋体" panose="02010600030101010101" pitchFamily="2" charset="-122"/>
                <a:sym typeface="+mn-ea"/>
              </a:rPr>
              <a:t>）热爱学习，乐于实践，扩展生活阅历，敞开胸怀，不断尝试与他人、社会、自然建立联系，滋养生命。</a:t>
            </a:r>
            <a:endParaRPr lang="zh-CN" altLang="en-US"/>
          </a:p>
        </p:txBody>
      </p:sp>
      <p:sp>
        <p:nvSpPr>
          <p:cNvPr id="4" name="标题 1"/>
          <p:cNvSpPr>
            <a:spLocks noGrp="1"/>
          </p:cNvSpPr>
          <p:nvPr/>
        </p:nvSpPr>
        <p:spPr>
          <a:xfrm>
            <a:off x="622301" y="213919"/>
            <a:ext cx="10954457" cy="67190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4000" b="1" i="0" kern="1200" baseline="0">
                <a:solidFill>
                  <a:schemeClr val="accent1">
                    <a:lumMod val="75000"/>
                  </a:schemeClr>
                </a:solidFill>
                <a:effectLst/>
                <a:latin typeface="+mj-lt"/>
                <a:ea typeface="+mj-ea"/>
                <a:cs typeface="+mj-cs"/>
              </a:defRPr>
            </a:lvl1pPr>
          </a:lstStyle>
          <a:p>
            <a:br>
              <a:rPr lang="zh-CN" altLang="en-US" sz="5400" dirty="0" smtClean="0">
                <a:sym typeface="黑体" panose="02010609060101010101" pitchFamily="2" charset="-122"/>
              </a:rPr>
            </a:br>
            <a:r>
              <a:rPr lang="zh-CN" altLang="en-US" sz="5400" dirty="0" smtClean="0">
                <a:sym typeface="黑体" panose="02010609060101010101" pitchFamily="2" charset="-122"/>
              </a:rPr>
              <a:t>疑难解答</a:t>
            </a:r>
            <a:endParaRPr lang="zh-CN" altLang="en-US" sz="5400" dirty="0" smtClean="0">
              <a:sym typeface="黑体" panose="02010609060101010101" pitchFamily="2"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问题：如何理解探索人生的意义？</a:t>
            </a:r>
            <a:endParaRPr lang="zh-CN" altLang="en-US"/>
          </a:p>
        </p:txBody>
      </p:sp>
      <p:sp>
        <p:nvSpPr>
          <p:cNvPr id="3" name="内容占位符 2"/>
          <p:cNvSpPr>
            <a:spLocks noGrp="1"/>
          </p:cNvSpPr>
          <p:nvPr>
            <p:ph idx="1"/>
          </p:nvPr>
        </p:nvSpPr>
        <p:spPr/>
        <p:txBody>
          <a:bodyPr/>
          <a:p>
            <a:r>
              <a:rPr sz="4800">
                <a:solidFill>
                  <a:srgbClr val="FF0000"/>
                </a:solidFill>
                <a:sym typeface="黑体" panose="02010609060101010101" pitchFamily="2" charset="-122"/>
              </a:rPr>
              <a:t>指导学生分组结合自己的实际展开讨论。</a:t>
            </a:r>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160402"/>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02"/>
  <p:tag name="KSO_WM_UNIT_TYPE" val="f"/>
  <p:tag name="KSO_WM_UNIT_INDEX" val="1"/>
  <p:tag name="KSO_WM_UNIT_ID" val="custom160402_2*f*1"/>
  <p:tag name="KSO_WM_UNIT_CLEAR" val="1"/>
  <p:tag name="KSO_WM_UNIT_LAYERLEVEL" val="1"/>
  <p:tag name="KSO_WM_UNIT_VALUE" val="198"/>
  <p:tag name="KSO_WM_UNIT_HIGHLIGHT" val="0"/>
  <p:tag name="KSO_WM_UNIT_COMPATIBLE" val="0"/>
  <p:tag name="KSO_WM_UNIT_PRESET_TEXT_INDEX" val="5"/>
  <p:tag name="KSO_WM_UNIT_PRESET_TEXT_LEN" val="232"/>
</p:tagLst>
</file>

<file path=ppt/tags/tag11.xml><?xml version="1.0" encoding="utf-8"?>
<p:tagLst xmlns:p="http://schemas.openxmlformats.org/presentationml/2006/main">
  <p:tag name="KSO_WM_BEAUTIFY_FLAG" val="#wm#"/>
  <p:tag name="KSO_WM_TEMPLATE_CATEGORY" val="custom"/>
  <p:tag name="KSO_WM_TEMPLATE_INDEX" val="160402"/>
  <p:tag name="KSO_WM_TAG_VERSION" val="1.0"/>
  <p:tag name="KSO_WM_SLIDE_ID" val="custom160402_2"/>
  <p:tag name="KSO_WM_SLIDE_INDEX" val="2"/>
  <p:tag name="KSO_WM_SLIDE_ITEM_CNT" val="1"/>
  <p:tag name="KSO_WM_SLIDE_LAYOUT" val="a_f"/>
  <p:tag name="KSO_WM_SLIDE_LAYOUT_CNT" val="1_1"/>
  <p:tag name="KSO_WM_SLIDE_TYPE" val="text"/>
  <p:tag name="KSO_WM_SLIDE_POSITION" val="66*95"/>
  <p:tag name="KSO_WM_SLIDE_SIZE" val="828*358"/>
  <p:tag name="MH_TYPE" val="#NeiR#"/>
  <p:tag name="MH_NUMBER" val="1"/>
  <p:tag name="MH_CATEGORY" val="#QiTTB#"/>
  <p:tag name="MH_LAYOUT" val="SubTitleText"/>
  <p:tag name="MH" val="20150925103328"/>
  <p:tag name="MH_LIBRARY" val="GRAPHIC"/>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02"/>
  <p:tag name="KSO_WM_UNIT_TYPE" val="a"/>
  <p:tag name="KSO_WM_UNIT_INDEX" val="1"/>
  <p:tag name="KSO_WM_UNIT_ID" val="custom16040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02"/>
  <p:tag name="KSO_WM_UNIT_TYPE" val="f"/>
  <p:tag name="KSO_WM_UNIT_INDEX" val="1"/>
  <p:tag name="KSO_WM_UNIT_ID" val="custom160402_2*f*1"/>
  <p:tag name="KSO_WM_UNIT_CLEAR" val="1"/>
  <p:tag name="KSO_WM_UNIT_LAYERLEVEL" val="1"/>
  <p:tag name="KSO_WM_UNIT_VALUE" val="198"/>
  <p:tag name="KSO_WM_UNIT_HIGHLIGHT" val="0"/>
  <p:tag name="KSO_WM_UNIT_COMPATIBLE" val="0"/>
  <p:tag name="KSO_WM_UNIT_PRESET_TEXT_INDEX" val="5"/>
  <p:tag name="KSO_WM_UNIT_PRESET_TEXT_LEN" val="232"/>
</p:tagLst>
</file>

<file path=ppt/tags/tag14.xml><?xml version="1.0" encoding="utf-8"?>
<p:tagLst xmlns:p="http://schemas.openxmlformats.org/presentationml/2006/main">
  <p:tag name="KSO_WM_BEAUTIFY_FLAG" val="#wm#"/>
  <p:tag name="KSO_WM_TEMPLATE_CATEGORY" val="custom"/>
  <p:tag name="KSO_WM_TEMPLATE_INDEX" val="160402"/>
  <p:tag name="KSO_WM_TAG_VERSION" val="1.0"/>
  <p:tag name="KSO_WM_SLIDE_ID" val="custom160402_2"/>
  <p:tag name="KSO_WM_SLIDE_INDEX" val="2"/>
  <p:tag name="KSO_WM_SLIDE_ITEM_CNT" val="1"/>
  <p:tag name="KSO_WM_SLIDE_LAYOUT" val="a_f"/>
  <p:tag name="KSO_WM_SLIDE_LAYOUT_CNT" val="1_1"/>
  <p:tag name="KSO_WM_SLIDE_TYPE" val="text"/>
  <p:tag name="KSO_WM_SLIDE_POSITION" val="66*95"/>
  <p:tag name="KSO_WM_SLIDE_SIZE" val="828*358"/>
  <p:tag name="MH_TYPE" val="#NeiR#"/>
  <p:tag name="MH_NUMBER" val="1"/>
  <p:tag name="MH_CATEGORY" val="#QiTTB#"/>
  <p:tag name="MH_LAYOUT" val="SubTitleText"/>
  <p:tag name="MH" val="20150925103328"/>
  <p:tag name="MH_LIBRARY" val="GRAPHIC"/>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02"/>
  <p:tag name="KSO_WM_UNIT_TYPE" val="a"/>
  <p:tag name="KSO_WM_UNIT_INDEX" val="1"/>
  <p:tag name="KSO_WM_UNIT_ID" val="custom16040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02"/>
  <p:tag name="KSO_WM_UNIT_TYPE" val="f"/>
  <p:tag name="KSO_WM_UNIT_INDEX" val="1"/>
  <p:tag name="KSO_WM_UNIT_ID" val="custom160402_2*f*1"/>
  <p:tag name="KSO_WM_UNIT_CLEAR" val="1"/>
  <p:tag name="KSO_WM_UNIT_LAYERLEVEL" val="1"/>
  <p:tag name="KSO_WM_UNIT_VALUE" val="198"/>
  <p:tag name="KSO_WM_UNIT_HIGHLIGHT" val="0"/>
  <p:tag name="KSO_WM_UNIT_COMPATIBLE" val="0"/>
  <p:tag name="KSO_WM_UNIT_PRESET_TEXT_INDEX" val="5"/>
  <p:tag name="KSO_WM_UNIT_PRESET_TEXT_LEN" val="232"/>
</p:tagLst>
</file>

<file path=ppt/tags/tag17.xml><?xml version="1.0" encoding="utf-8"?>
<p:tagLst xmlns:p="http://schemas.openxmlformats.org/presentationml/2006/main">
  <p:tag name="KSO_WM_BEAUTIFY_FLAG" val="#wm#"/>
  <p:tag name="KSO_WM_TEMPLATE_CATEGORY" val="custom"/>
  <p:tag name="KSO_WM_TEMPLATE_INDEX" val="160402"/>
  <p:tag name="KSO_WM_TAG_VERSION" val="1.0"/>
  <p:tag name="KSO_WM_SLIDE_ID" val="custom160402_2"/>
  <p:tag name="KSO_WM_SLIDE_INDEX" val="2"/>
  <p:tag name="KSO_WM_SLIDE_ITEM_CNT" val="1"/>
  <p:tag name="KSO_WM_SLIDE_LAYOUT" val="a_f"/>
  <p:tag name="KSO_WM_SLIDE_LAYOUT_CNT" val="1_1"/>
  <p:tag name="KSO_WM_SLIDE_TYPE" val="text"/>
  <p:tag name="KSO_WM_SLIDE_POSITION" val="66*95"/>
  <p:tag name="KSO_WM_SLIDE_SIZE" val="828*358"/>
  <p:tag name="MH_TYPE" val="#NeiR#"/>
  <p:tag name="MH_NUMBER" val="1"/>
  <p:tag name="MH_CATEGORY" val="#QiTTB#"/>
  <p:tag name="MH_LAYOUT" val="SubTitleText"/>
  <p:tag name="MH" val="20150925103328"/>
  <p:tag name="MH_LIBRARY" val="GRAPHIC"/>
</p:tagLst>
</file>

<file path=ppt/tags/tag18.xml><?xml version="1.0" encoding="utf-8"?>
<p:tagLst xmlns:p="http://schemas.openxmlformats.org/presentationml/2006/main">
  <p:tag name="KSO_WM_BEAUTIFY_FLAG" val="#wm#"/>
  <p:tag name="KSO_WM_TEMPLATE_CATEGORY" val="custom"/>
  <p:tag name="KSO_WM_TEMPLATE_INDEX" val="160402"/>
</p:tagLst>
</file>

<file path=ppt/tags/tag19.xml><?xml version="1.0" encoding="utf-8"?>
<p:tagLst xmlns:p="http://schemas.openxmlformats.org/presentationml/2006/main">
  <p:tag name="KSO_WM_BEAUTIFY_FLAG" val="#wm#"/>
  <p:tag name="KSO_WM_TEMPLATE_CATEGORY" val="custom"/>
  <p:tag name="KSO_WM_TEMPLATE_INDEX" val="160402"/>
</p:tagLst>
</file>

<file path=ppt/tags/tag2.xml><?xml version="1.0" encoding="utf-8"?>
<p:tagLst xmlns:p="http://schemas.openxmlformats.org/presentationml/2006/main">
  <p:tag name="KSO_WM_TAG_VERSION" val="1.0"/>
  <p:tag name="KSO_WM_TEMPLATE_CATEGORY" val="custom"/>
  <p:tag name="KSO_WM_TEMPLATE_INDEX" val="160402"/>
</p:tagLst>
</file>

<file path=ppt/tags/tag20.xml><?xml version="1.0" encoding="utf-8"?>
<p:tagLst xmlns:p="http://schemas.openxmlformats.org/presentationml/2006/main">
  <p:tag name="KSO_WM_BEAUTIFY_FLAG" val="#wm#"/>
  <p:tag name="KSO_WM_TEMPLATE_CATEGORY" val="custom"/>
  <p:tag name="KSO_WM_TEMPLATE_INDEX" val="160402"/>
</p:tagLst>
</file>

<file path=ppt/tags/tag21.xml><?xml version="1.0" encoding="utf-8"?>
<p:tagLst xmlns:p="http://schemas.openxmlformats.org/presentationml/2006/main">
  <p:tag name="KSO_WM_BEAUTIFY_FLAG" val="#wm#"/>
  <p:tag name="KSO_WM_TEMPLATE_CATEGORY" val="custom"/>
  <p:tag name="KSO_WM_TEMPLATE_INDEX" val="160402"/>
</p:tagLst>
</file>

<file path=ppt/tags/tag22.xml><?xml version="1.0" encoding="utf-8"?>
<p:tagLst xmlns:p="http://schemas.openxmlformats.org/presentationml/2006/main">
  <p:tag name="KSO_WM_BEAUTIFY_FLAG" val="#wm#"/>
  <p:tag name="KSO_WM_TEMPLATE_CATEGORY" val="custom"/>
  <p:tag name="KSO_WM_TEMPLATE_INDEX" val="160402"/>
</p:tagLst>
</file>

<file path=ppt/tags/tag23.xml><?xml version="1.0" encoding="utf-8"?>
<p:tagLst xmlns:p="http://schemas.openxmlformats.org/presentationml/2006/main">
  <p:tag name="KSO_WM_BEAUTIFY_FLAG" val="#wm#"/>
  <p:tag name="KSO_WM_TEMPLATE_CATEGORY" val="custom"/>
  <p:tag name="KSO_WM_TEMPLATE_INDEX" val="160402"/>
</p:tagLst>
</file>

<file path=ppt/tags/tag24.xml><?xml version="1.0" encoding="utf-8"?>
<p:tagLst xmlns:p="http://schemas.openxmlformats.org/presentationml/2006/main">
  <p:tag name="KSO_WM_BEAUTIFY_FLAG" val="#wm#"/>
  <p:tag name="KSO_WM_TEMPLATE_CATEGORY" val="custom"/>
  <p:tag name="KSO_WM_TEMPLATE_INDEX" val="160402"/>
</p:tagLst>
</file>

<file path=ppt/tags/tag25.xml><?xml version="1.0" encoding="utf-8"?>
<p:tagLst xmlns:p="http://schemas.openxmlformats.org/presentationml/2006/main">
  <p:tag name="KSO_WM_BEAUTIFY_FLAG" val="#wm#"/>
  <p:tag name="KSO_WM_TEMPLATE_CATEGORY" val="custom"/>
  <p:tag name="KSO_WM_TEMPLATE_INDEX" val="160402"/>
</p:tagLst>
</file>

<file path=ppt/tags/tag26.xml><?xml version="1.0" encoding="utf-8"?>
<p:tagLst xmlns:p="http://schemas.openxmlformats.org/presentationml/2006/main">
  <p:tag name="KSO_WM_BEAUTIFY_FLAG" val="#wm#"/>
  <p:tag name="KSO_WM_TEMPLATE_CATEGORY" val="custom"/>
  <p:tag name="KSO_WM_TEMPLATE_INDEX" val="160402"/>
</p:tagLst>
</file>

<file path=ppt/tags/tag27.xml><?xml version="1.0" encoding="utf-8"?>
<p:tagLst xmlns:p="http://schemas.openxmlformats.org/presentationml/2006/main">
  <p:tag name="KSO_WM_BEAUTIFY_FLAG" val="#wm#"/>
  <p:tag name="KSO_WM_TEMPLATE_CATEGORY" val="custom"/>
  <p:tag name="KSO_WM_TEMPLATE_INDEX" val="160402"/>
</p:tagLst>
</file>

<file path=ppt/tags/tag28.xml><?xml version="1.0" encoding="utf-8"?>
<p:tagLst xmlns:p="http://schemas.openxmlformats.org/presentationml/2006/main">
  <p:tag name="KSO_WM_BEAUTIFY_FLAG" val="#wm#"/>
  <p:tag name="KSO_WM_TEMPLATE_CATEGORY" val="custom"/>
  <p:tag name="KSO_WM_TEMPLATE_INDEX" val="160402"/>
</p:tagLst>
</file>

<file path=ppt/tags/tag29.xml><?xml version="1.0" encoding="utf-8"?>
<p:tagLst xmlns:p="http://schemas.openxmlformats.org/presentationml/2006/main">
  <p:tag name="KSO_WM_BEAUTIFY_FLAG" val="#wm#"/>
  <p:tag name="KSO_WM_TEMPLATE_CATEGORY" val="custom"/>
  <p:tag name="KSO_WM_TEMPLATE_INDEX" val="160402"/>
</p:tagLst>
</file>

<file path=ppt/tags/tag3.xml><?xml version="1.0" encoding="utf-8"?>
<p:tagLst xmlns:p="http://schemas.openxmlformats.org/presentationml/2006/main">
  <p:tag name="KSO_WM_TEMPLATE_THUMBS_INDEX" val="1、9、12、16、19、20、24、27、28"/>
  <p:tag name="KSO_WM_TEMPLATE_CATEGORY" val="custom"/>
  <p:tag name="KSO_WM_TEMPLATE_INDEX" val="160402"/>
  <p:tag name="KSO_WM_TAG_VERSION" val="1.0"/>
  <p:tag name="KSO_WM_BEAUTIFY_FLAG" val="#wm#"/>
</p:tagLst>
</file>

<file path=ppt/tags/tag30.xml><?xml version="1.0" encoding="utf-8"?>
<p:tagLst xmlns:p="http://schemas.openxmlformats.org/presentationml/2006/main">
  <p:tag name="KSO_WM_BEAUTIFY_FLAG" val="#wm#"/>
  <p:tag name="KSO_WM_TEMPLATE_CATEGORY" val="custom"/>
  <p:tag name="KSO_WM_TEMPLATE_INDEX" val="160402"/>
</p:tagLst>
</file>

<file path=ppt/tags/tag31.xml><?xml version="1.0" encoding="utf-8"?>
<p:tagLst xmlns:p="http://schemas.openxmlformats.org/presentationml/2006/main">
  <p:tag name="KSO_WM_BEAUTIFY_FLAG" val="#wm#"/>
  <p:tag name="KSO_WM_TEMPLATE_CATEGORY" val="custom"/>
  <p:tag name="KSO_WM_TEMPLATE_INDEX" val="160402"/>
</p:tagLst>
</file>

<file path=ppt/tags/tag4.xml><?xml version="1.0" encoding="utf-8"?>
<p:tagLst xmlns:p="http://schemas.openxmlformats.org/presentationml/2006/main">
  <p:tag name="KSO_WM_BEAUTIFY_FLAG" val="#wm#"/>
  <p:tag name="KSO_WM_TEMPLATE_CATEGORY" val="custom"/>
  <p:tag name="KSO_WM_TEMPLATE_INDEX" val="160402"/>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02"/>
  <p:tag name="KSO_WM_UNIT_TYPE" val="a"/>
  <p:tag name="KSO_WM_UNIT_INDEX" val="1"/>
  <p:tag name="KSO_WM_UNIT_ID" val="custom160402_1*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02"/>
  <p:tag name="KSO_WM_UNIT_TYPE" val="b"/>
  <p:tag name="KSO_WM_UNIT_INDEX" val="1"/>
  <p:tag name="KSO_WM_UNIT_ID" val="custom160402_1*b*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7.xml><?xml version="1.0" encoding="utf-8"?>
<p:tagLst xmlns:p="http://schemas.openxmlformats.org/presentationml/2006/main">
  <p:tag name="KSO_WM_TEMPLATE_THUMBS_INDEX" val="1、9、12、16、19、20、24、27、28"/>
  <p:tag name="KSO_WM_TEMPLATE_CATEGORY" val="custom"/>
  <p:tag name="KSO_WM_TEMPLATE_INDEX" val="160402"/>
  <p:tag name="KSO_WM_TAG_VERSION" val="1.0"/>
  <p:tag name="KSO_WM_SLIDE_ID" val="custom160402_1"/>
  <p:tag name="KSO_WM_SLIDE_INDEX" val="1"/>
  <p:tag name="KSO_WM_SLIDE_ITEM_CNT" val="2"/>
  <p:tag name="KSO_WM_SLIDE_LAYOUT" val="a_b"/>
  <p:tag name="KSO_WM_SLIDE_LAYOUT_CNT" val="1_1"/>
  <p:tag name="KSO_WM_SLIDE_TYPE" val="title"/>
  <p:tag name="KSO_WM_BEAUTIFY_FLAG" val="#wm#"/>
</p:tagLst>
</file>

<file path=ppt/tags/tag8.xml><?xml version="1.0" encoding="utf-8"?>
<p:tagLst xmlns:p="http://schemas.openxmlformats.org/presentationml/2006/main">
  <p:tag name="KSO_WM_TEMPLATE_CATEGORY" val="custom"/>
  <p:tag name="KSO_WM_TEMPLATE_INDEX" val="160402"/>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02"/>
  <p:tag name="KSO_WM_UNIT_TYPE" val="a"/>
  <p:tag name="KSO_WM_UNIT_INDEX" val="1"/>
  <p:tag name="KSO_WM_UNIT_ID" val="custom16040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02PPBG">
  <a:themeElements>
    <a:clrScheme name="160114.114">
      <a:dk1>
        <a:srgbClr val="47494B"/>
      </a:dk1>
      <a:lt1>
        <a:srgbClr val="FFFFFF"/>
      </a:lt1>
      <a:dk2>
        <a:srgbClr val="454749"/>
      </a:dk2>
      <a:lt2>
        <a:srgbClr val="FFFFFF"/>
      </a:lt2>
      <a:accent1>
        <a:srgbClr val="358CC1"/>
      </a:accent1>
      <a:accent2>
        <a:srgbClr val="2D9C9F"/>
      </a:accent2>
      <a:accent3>
        <a:srgbClr val="A4C37B"/>
      </a:accent3>
      <a:accent4>
        <a:srgbClr val="9D9394"/>
      </a:accent4>
      <a:accent5>
        <a:srgbClr val="84ADE4"/>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2851</Words>
  <Application>WPS 演示</Application>
  <PresentationFormat>宽屏</PresentationFormat>
  <Paragraphs>151</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黑体</vt:lpstr>
      <vt:lpstr>Calibri</vt:lpstr>
      <vt:lpstr>楷体</vt:lpstr>
      <vt:lpstr>微软雅黑</vt:lpstr>
      <vt:lpstr>Arial Unicode MS</vt:lpstr>
      <vt:lpstr>1_A000120140530A02PPBG</vt:lpstr>
      <vt:lpstr>PowerPoint 演示文稿</vt:lpstr>
      <vt:lpstr>第四单元 让人生有意义 4.3 追求有意义的人生</vt:lpstr>
      <vt:lpstr>PowerPoint 演示文稿</vt:lpstr>
      <vt:lpstr> 情境导入</vt:lpstr>
      <vt:lpstr> 学习目标</vt:lpstr>
      <vt:lpstr>课前预习</vt:lpstr>
      <vt:lpstr>PowerPoint 演示文稿</vt:lpstr>
      <vt:lpstr>PowerPoint 演示文稿</vt:lpstr>
      <vt:lpstr>问题：如何理解探索人生的意义？</vt:lpstr>
      <vt:lpstr>归纳总结</vt:lpstr>
      <vt:lpstr>PowerPoint 演示文稿</vt:lpstr>
      <vt:lpstr>知识结构 </vt:lpstr>
      <vt:lpstr>典例精析</vt:lpstr>
      <vt:lpstr>答案解析</vt:lpstr>
      <vt:lpstr>PowerPoint 演示文稿</vt:lpstr>
      <vt:lpstr>答案解析</vt:lpstr>
      <vt:lpstr>课后训练</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Administrator</cp:lastModifiedBy>
  <cp:revision>政治备课大师【全免费】</cp:revision>
  <dcterms:created xsi:type="dcterms:W3CDTF">2017-09-30T10:17:00Z</dcterms:created>
  <dcterms:modified xsi:type="dcterms:W3CDTF">2017-10-01T22:27:57Z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