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89" r:id="rId2"/>
    <p:sldId id="292" r:id="rId3"/>
    <p:sldId id="266" r:id="rId4"/>
    <p:sldId id="293" r:id="rId5"/>
    <p:sldId id="274" r:id="rId6"/>
    <p:sldId id="294" r:id="rId7"/>
    <p:sldId id="275" r:id="rId8"/>
    <p:sldId id="282" r:id="rId9"/>
    <p:sldId id="283" r:id="rId10"/>
    <p:sldId id="284" r:id="rId11"/>
    <p:sldId id="285" r:id="rId12"/>
    <p:sldId id="286"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09" userDrawn="1">
          <p15:clr>
            <a:srgbClr val="A4A3A4"/>
          </p15:clr>
        </p15:guide>
        <p15:guide id="2" pos="3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039" autoAdjust="0"/>
  </p:normalViewPr>
  <p:slideViewPr>
    <p:cSldViewPr showGuides="1">
      <p:cViewPr varScale="1">
        <p:scale>
          <a:sx n="83" d="100"/>
          <a:sy n="83" d="100"/>
        </p:scale>
        <p:origin x="-1584" y="-90"/>
      </p:cViewPr>
      <p:guideLst>
        <p:guide orient="horz" pos="709"/>
        <p:guide pos="38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A8639E94-F598-4426-9C75-5898E6BA87B7}" type="slidenum">
              <a:rPr lang="zh-CN" altLang="en-US"/>
              <a:pPr>
                <a:defRPr/>
              </a:pPr>
              <a:t>‹#›</a:t>
            </a:fld>
            <a:endParaRPr lang="en-US" altLang="zh-CN"/>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up)">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6201307-9CDD-44C5-84FE-8AFDDAB2332E}"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E2651BE5-D820-4DED-9010-43AFCDD074EF}"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快乐预习感知</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快乐预习感知</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2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3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B633E7A-7D5B-4D02-BFDB-A19B319D2A05}"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5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6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ECBCB0E-D9CD-4842-91C9-63B02683867E}"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FAFCC2B-5952-4999-AE49-34433BFA3AD3}"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endParaRPr lang="en-US" altLang="zh-CN"/>
          </a:p>
        </p:txBody>
      </p:sp>
      <p:sp>
        <p:nvSpPr>
          <p:cNvPr id="8" name="页脚占位符 7"/>
          <p:cNvSpPr>
            <a:spLocks noGrp="1"/>
          </p:cNvSpPr>
          <p:nvPr>
            <p:ph type="ftr" sz="quarter" idx="11"/>
          </p:nvPr>
        </p:nvSpPr>
        <p:spPr/>
        <p:txBody>
          <a:bodyPr/>
          <a:lstStyle>
            <a:lvl1pPr>
              <a:defRPr smtClean="0"/>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262C8B55-B335-452C-A0EB-FBE79042EA64}"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endParaRPr lang="en-US" altLang="zh-CN"/>
          </a:p>
        </p:txBody>
      </p:sp>
      <p:sp>
        <p:nvSpPr>
          <p:cNvPr id="4" name="页脚占位符 3"/>
          <p:cNvSpPr>
            <a:spLocks noGrp="1"/>
          </p:cNvSpPr>
          <p:nvPr>
            <p:ph type="ftr" sz="quarter" idx="11"/>
          </p:nvPr>
        </p:nvSpPr>
        <p:spPr/>
        <p:txBody>
          <a:bodyPr/>
          <a:lstStyle>
            <a:lvl1pPr>
              <a:defRPr smtClean="0"/>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297611C6-8679-4498-816D-FA8C53DB822F}"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endParaRPr lang="en-US" altLang="zh-CN"/>
          </a:p>
        </p:txBody>
      </p:sp>
      <p:sp>
        <p:nvSpPr>
          <p:cNvPr id="3" name="页脚占位符 2"/>
          <p:cNvSpPr>
            <a:spLocks noGrp="1"/>
          </p:cNvSpPr>
          <p:nvPr>
            <p:ph type="ftr" sz="quarter" idx="11"/>
          </p:nvPr>
        </p:nvSpPr>
        <p:spPr/>
        <p:txBody>
          <a:bodyPr/>
          <a:lstStyle>
            <a:lvl1pPr>
              <a:defRPr smtClean="0"/>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1C262895-C0CD-4E0E-99FD-EDE92CB7C21E}"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7D9B0B4A-37D7-45A2-833E-44DBF68D6079}"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0C286F84-E1D6-48AF-BA5F-41E29056812E}"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29"/>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9253BAA-8AB8-4A7D-97F4-07D59CCDEFB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51" r:id="rId23"/>
    <p:sldLayoutId id="2147483656" r:id="rId24"/>
    <p:sldLayoutId id="2147483657" r:id="rId25"/>
    <p:sldLayoutId id="2147483658" r:id="rId26"/>
    <p:sldLayoutId id="2147483659" r:id="rId27"/>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20.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21.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2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17.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18.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19.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第七课　积极奉献社会</a:t>
            </a:r>
          </a:p>
        </p:txBody>
      </p:sp>
    </p:spTree>
    <p:extLst>
      <p:ext uri="{BB962C8B-B14F-4D97-AF65-F5344CB8AC3E}">
        <p14:creationId xmlns:p14="http://schemas.microsoft.com/office/powerpoint/2010/main" xmlns="" val="3075216105"/>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只有人人献出一点爱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世界会变成美好人间。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这句歌词要表达的意思是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爱心有惊天动地和点点滴滴之分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在这个世界上爱心是人人皆有的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不关爱他人的人也不会得到他人的关爱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生活中人与人之间需要相互关爱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468427" y="3573016"/>
            <a:ext cx="8247377" cy="2952328"/>
            <a:chOff x="645102" y="1513759"/>
            <a:chExt cx="8247377" cy="2952328"/>
          </a:xfrm>
        </p:grpSpPr>
        <p:grpSp>
          <p:nvGrpSpPr>
            <p:cNvPr id="20" name="组合 19"/>
            <p:cNvGrpSpPr/>
            <p:nvPr/>
          </p:nvGrpSpPr>
          <p:grpSpPr>
            <a:xfrm>
              <a:off x="645102" y="1513759"/>
              <a:ext cx="8247377" cy="2952328"/>
              <a:chOff x="645102" y="-531440"/>
              <a:chExt cx="8247377" cy="2952328"/>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645102" y="-531440"/>
                <a:ext cx="8247377" cy="2635320"/>
                <a:chOff x="645102" y="-531440"/>
                <a:chExt cx="8247377" cy="2635320"/>
              </a:xfrm>
            </p:grpSpPr>
            <p:sp>
              <p:nvSpPr>
                <p:cNvPr id="39" name="矩形 38"/>
                <p:cNvSpPr/>
                <p:nvPr/>
              </p:nvSpPr>
              <p:spPr>
                <a:xfrm>
                  <a:off x="645102" y="-531440"/>
                  <a:ext cx="8247377" cy="2635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42825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860242" y="1859947"/>
              <a:ext cx="7775757" cy="188628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本题通过一句歌词考查对关爱的认识。题干中的歌词告诉我们</a:t>
              </a:r>
              <a:r>
                <a:rPr lang="en-US" altLang="zh-CN" sz="2000" dirty="0"/>
                <a:t>,</a:t>
              </a:r>
              <a:r>
                <a:rPr lang="zh-CN" altLang="zh-CN" sz="2000" dirty="0"/>
                <a:t>生活中人与人需要相互关爱</a:t>
              </a:r>
              <a:r>
                <a:rPr lang="en-US" altLang="zh-CN" sz="2000" dirty="0"/>
                <a:t>,D</a:t>
              </a:r>
              <a:r>
                <a:rPr lang="zh-CN" altLang="zh-CN" sz="2000" dirty="0"/>
                <a:t>项符合题意</a:t>
              </a:r>
              <a:r>
                <a:rPr lang="en-US" altLang="zh-CN" sz="2000" dirty="0"/>
                <a:t>,</a:t>
              </a:r>
              <a:r>
                <a:rPr lang="zh-CN" altLang="zh-CN" sz="2000" dirty="0"/>
                <a:t>当选</a:t>
              </a:r>
              <a:r>
                <a:rPr lang="en-US" altLang="zh-CN" sz="2000" dirty="0"/>
                <a:t>;A</a:t>
              </a:r>
              <a:r>
                <a:rPr lang="zh-CN" altLang="zh-CN" sz="2000" dirty="0"/>
                <a:t>项说法错误</a:t>
              </a:r>
              <a:r>
                <a:rPr lang="en-US" altLang="zh-CN" sz="2000" dirty="0"/>
                <a:t>,</a:t>
              </a:r>
              <a:r>
                <a:rPr lang="zh-CN" altLang="zh-CN" sz="2000" dirty="0"/>
                <a:t>爱心不分大小</a:t>
              </a:r>
              <a:r>
                <a:rPr lang="en-US" altLang="zh-CN" sz="2000" dirty="0"/>
                <a:t>,</a:t>
              </a:r>
              <a:r>
                <a:rPr lang="zh-CN" altLang="zh-CN" sz="2000" dirty="0"/>
                <a:t>贵在有爱心</a:t>
              </a:r>
              <a:r>
                <a:rPr lang="en-US" altLang="zh-CN" sz="2000" dirty="0"/>
                <a:t>;C</a:t>
              </a:r>
              <a:r>
                <a:rPr lang="zh-CN" altLang="zh-CN" sz="2000" dirty="0"/>
                <a:t>项不符合题意</a:t>
              </a:r>
              <a:r>
                <a:rPr lang="en-US" altLang="zh-CN" sz="2000" dirty="0"/>
                <a:t>,B</a:t>
              </a:r>
              <a:r>
                <a:rPr lang="zh-CN" altLang="zh-CN" sz="2000" dirty="0"/>
                <a:t>项与现实不符</a:t>
              </a:r>
              <a:r>
                <a:rPr lang="en-US" altLang="zh-CN" sz="2000" dirty="0"/>
                <a:t>,</a:t>
              </a:r>
              <a:r>
                <a:rPr lang="zh-CN" altLang="zh-CN" sz="2000" dirty="0"/>
                <a:t>现实中</a:t>
              </a:r>
              <a:r>
                <a:rPr lang="en-US" altLang="zh-CN" sz="2000" dirty="0"/>
                <a:t>,</a:t>
              </a:r>
              <a:r>
                <a:rPr lang="zh-CN" altLang="zh-CN" sz="2000" dirty="0"/>
                <a:t>并不是每个人都有爱心</a:t>
              </a:r>
              <a:r>
                <a:rPr lang="en-US" altLang="zh-CN" sz="2000" dirty="0"/>
                <a:t>,</a:t>
              </a:r>
              <a:r>
                <a:rPr lang="zh-CN" altLang="zh-CN" sz="2000" dirty="0"/>
                <a:t>应排除。</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1" name="组合 40"/>
          <p:cNvGrpSpPr/>
          <p:nvPr/>
        </p:nvGrpSpPr>
        <p:grpSpPr>
          <a:xfrm>
            <a:off x="468427" y="5373216"/>
            <a:ext cx="8247378" cy="1152128"/>
            <a:chOff x="645102" y="4752548"/>
            <a:chExt cx="8247378" cy="1152128"/>
          </a:xfrm>
        </p:grpSpPr>
        <p:grpSp>
          <p:nvGrpSpPr>
            <p:cNvPr id="42" name="组合 41"/>
            <p:cNvGrpSpPr/>
            <p:nvPr/>
          </p:nvGrpSpPr>
          <p:grpSpPr>
            <a:xfrm>
              <a:off x="645102" y="4752548"/>
              <a:ext cx="8247378" cy="1152128"/>
              <a:chOff x="645102" y="3755469"/>
              <a:chExt cx="8247378" cy="1152128"/>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2311289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5</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2805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关爱是一片天空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给人无限的希望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关爱是一片森林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孕育了人与人之间的感情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关爱是一盏明亮的灯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照亮人们美好的未来。得到他人的关爱是一种幸福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关爱他人更是一种幸福。关爱不是怜悯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更不是同情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而是快乐地以一己之力助他人成长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并让受助人也感到快乐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这才是关爱的本质。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怎样理解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关爱他人更是一种幸福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关爱不是怜悯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更不是同情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给我们怎样的启示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468427" y="1988840"/>
            <a:ext cx="8247377" cy="4536504"/>
            <a:chOff x="645102" y="-70417"/>
            <a:chExt cx="8247377" cy="4536504"/>
          </a:xfrm>
        </p:grpSpPr>
        <p:grpSp>
          <p:nvGrpSpPr>
            <p:cNvPr id="20" name="组合 19"/>
            <p:cNvGrpSpPr/>
            <p:nvPr/>
          </p:nvGrpSpPr>
          <p:grpSpPr>
            <a:xfrm>
              <a:off x="645102" y="-70417"/>
              <a:ext cx="8247377" cy="4536504"/>
              <a:chOff x="645102" y="-2115616"/>
              <a:chExt cx="8247377" cy="4536504"/>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645102" y="-2115616"/>
                <a:ext cx="8247377" cy="4219496"/>
                <a:chOff x="645102" y="-2115616"/>
                <a:chExt cx="8247377" cy="4219496"/>
              </a:xfrm>
            </p:grpSpPr>
            <p:sp>
              <p:nvSpPr>
                <p:cNvPr id="39" name="矩形 38"/>
                <p:cNvSpPr/>
                <p:nvPr/>
              </p:nvSpPr>
              <p:spPr>
                <a:xfrm>
                  <a:off x="645102" y="-2115616"/>
                  <a:ext cx="8247377" cy="421949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203562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860242" y="252582"/>
              <a:ext cx="7775757" cy="1405193"/>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第</a:t>
              </a:r>
              <a:r>
                <a:rPr lang="en-US" altLang="zh-CN" sz="2000" dirty="0"/>
                <a:t>(1)</a:t>
              </a:r>
              <a:r>
                <a:rPr lang="zh-CN" altLang="zh-CN" sz="2000" dirty="0"/>
                <a:t>问考查关爱他人的意义</a:t>
              </a:r>
              <a:r>
                <a:rPr lang="en-US" altLang="zh-CN" sz="2000" dirty="0"/>
                <a:t>,</a:t>
              </a:r>
              <a:r>
                <a:rPr lang="zh-CN" altLang="zh-CN" sz="2000" dirty="0"/>
                <a:t>考查对教材知识的掌握情况。第</a:t>
              </a:r>
              <a:r>
                <a:rPr lang="en-US" altLang="zh-CN" sz="2000" dirty="0"/>
                <a:t>(2)</a:t>
              </a:r>
              <a:r>
                <a:rPr lang="zh-CN" altLang="zh-CN" sz="2000" dirty="0"/>
                <a:t>问考查关爱他人要注意的问题。关爱他人要发自内心</a:t>
              </a:r>
              <a:r>
                <a:rPr lang="en-US" altLang="zh-CN" sz="2000" dirty="0"/>
                <a:t>,</a:t>
              </a:r>
              <a:r>
                <a:rPr lang="zh-CN" altLang="zh-CN" sz="2000" dirty="0"/>
                <a:t>要考虑他人的感受</a:t>
              </a:r>
              <a:r>
                <a:rPr lang="en-US" altLang="zh-CN" sz="2000" dirty="0"/>
                <a:t>,</a:t>
              </a:r>
              <a:r>
                <a:rPr lang="zh-CN" altLang="zh-CN" sz="2000" dirty="0"/>
                <a:t>不要伤害他人的自尊。</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1" name="组合 40"/>
          <p:cNvGrpSpPr/>
          <p:nvPr/>
        </p:nvGrpSpPr>
        <p:grpSpPr>
          <a:xfrm>
            <a:off x="468427" y="2852936"/>
            <a:ext cx="8247378" cy="3672408"/>
            <a:chOff x="645102" y="2232268"/>
            <a:chExt cx="8247378" cy="3672408"/>
          </a:xfrm>
        </p:grpSpPr>
        <p:grpSp>
          <p:nvGrpSpPr>
            <p:cNvPr id="42" name="组合 41"/>
            <p:cNvGrpSpPr/>
            <p:nvPr/>
          </p:nvGrpSpPr>
          <p:grpSpPr>
            <a:xfrm>
              <a:off x="645102" y="2232268"/>
              <a:ext cx="8247378" cy="3672408"/>
              <a:chOff x="645102" y="1235189"/>
              <a:chExt cx="8247378" cy="3672408"/>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1235189"/>
                <a:ext cx="8247378" cy="335697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136457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860240" y="2610306"/>
              <a:ext cx="7744207" cy="2862322"/>
            </a:xfrm>
            <a:prstGeom prst="rect">
              <a:avLst/>
            </a:prstGeom>
          </p:spPr>
          <p:txBody>
            <a:bodyPr wrap="square">
              <a:spAutoFit/>
            </a:bodyPr>
            <a:lstStyle/>
            <a:p>
              <a:pPr>
                <a:lnSpc>
                  <a:spcPct val="150000"/>
                </a:lnSpc>
              </a:pPr>
              <a:r>
                <a:rPr lang="en-US" altLang="zh-CN" sz="2000" dirty="0"/>
                <a:t>(1)</a:t>
              </a:r>
              <a:r>
                <a:rPr lang="zh-CN" altLang="zh-CN" sz="2000" dirty="0"/>
                <a:t>①关爱传递着美好情感</a:t>
              </a:r>
              <a:r>
                <a:rPr lang="en-US" altLang="zh-CN" sz="2000" dirty="0"/>
                <a:t>,</a:t>
              </a:r>
              <a:r>
                <a:rPr lang="zh-CN" altLang="zh-CN" sz="2000" dirty="0"/>
                <a:t>给人带来温暖和希望</a:t>
              </a:r>
              <a:r>
                <a:rPr lang="en-US" altLang="zh-CN" sz="2000" dirty="0"/>
                <a:t>,</a:t>
              </a:r>
              <a:r>
                <a:rPr lang="zh-CN" altLang="zh-CN" sz="2000" dirty="0"/>
                <a:t>是维系友好关系的桥梁。②关爱是社会和谐稳定的润滑剂和正能量。关爱使人们在交往过程中互谅互让</a:t>
              </a:r>
              <a:r>
                <a:rPr lang="en-US" altLang="zh-CN" sz="2000" dirty="0"/>
                <a:t>,</a:t>
              </a:r>
              <a:r>
                <a:rPr lang="zh-CN" altLang="zh-CN" sz="2000" dirty="0"/>
                <a:t>相互尊敬</a:t>
              </a:r>
              <a:r>
                <a:rPr lang="en-US" altLang="zh-CN" sz="2000" dirty="0"/>
                <a:t>,</a:t>
              </a:r>
              <a:r>
                <a:rPr lang="zh-CN" altLang="zh-CN" sz="2000" dirty="0"/>
                <a:t>与人为善</a:t>
              </a:r>
              <a:r>
                <a:rPr lang="en-US" altLang="zh-CN" sz="2000" dirty="0"/>
                <a:t>,</a:t>
              </a:r>
              <a:r>
                <a:rPr lang="zh-CN" altLang="zh-CN" sz="2000" dirty="0"/>
                <a:t>增进信任</a:t>
              </a:r>
              <a:r>
                <a:rPr lang="en-US" altLang="zh-CN" sz="2000" dirty="0"/>
                <a:t>,</a:t>
              </a:r>
              <a:r>
                <a:rPr lang="zh-CN" altLang="zh-CN" sz="2000" dirty="0"/>
                <a:t>有利于形成良好的人际氛围</a:t>
              </a:r>
              <a:r>
                <a:rPr lang="en-US" altLang="zh-CN" sz="2000" dirty="0"/>
                <a:t>,</a:t>
              </a:r>
              <a:r>
                <a:rPr lang="zh-CN" altLang="zh-CN" sz="2000" dirty="0"/>
                <a:t>促进社会文明进步。③关爱他人</a:t>
              </a:r>
              <a:r>
                <a:rPr lang="en-US" altLang="zh-CN" sz="2000" dirty="0"/>
                <a:t>,</a:t>
              </a:r>
              <a:r>
                <a:rPr lang="zh-CN" altLang="zh-CN" sz="2000" dirty="0"/>
                <a:t>收获幸福。关爱他人的人往往能够赢得他人的尊重</a:t>
              </a:r>
              <a:r>
                <a:rPr lang="en-US" altLang="zh-CN" sz="2000" dirty="0"/>
                <a:t>,</a:t>
              </a:r>
              <a:r>
                <a:rPr lang="zh-CN" altLang="zh-CN" sz="2000" dirty="0"/>
                <a:t>得到他人的关心和帮助</a:t>
              </a:r>
              <a:r>
                <a:rPr lang="en-US" altLang="zh-CN" sz="2000" dirty="0"/>
                <a:t>,</a:t>
              </a:r>
              <a:r>
                <a:rPr lang="zh-CN" altLang="zh-CN" sz="2000" dirty="0"/>
                <a:t>获得更多的发展机会。</a:t>
              </a:r>
            </a:p>
            <a:p>
              <a:pPr>
                <a:lnSpc>
                  <a:spcPct val="150000"/>
                </a:lnSpc>
              </a:pPr>
              <a:r>
                <a:rPr lang="en-US" altLang="zh-CN" sz="2000" dirty="0"/>
                <a:t>(2)</a:t>
              </a:r>
              <a:r>
                <a:rPr lang="zh-CN" altLang="zh-CN" sz="2000" dirty="0"/>
                <a:t>关爱他人要讲策略</a:t>
              </a:r>
              <a:r>
                <a:rPr lang="en-US" altLang="zh-CN" sz="2000" dirty="0"/>
                <a:t>,</a:t>
              </a:r>
              <a:r>
                <a:rPr lang="zh-CN" altLang="zh-CN" sz="2000" dirty="0"/>
                <a:t>要考虑他人的内心感受</a:t>
              </a:r>
              <a:r>
                <a:rPr lang="en-US" altLang="zh-CN" sz="2000" dirty="0"/>
                <a:t>,</a:t>
              </a:r>
              <a:r>
                <a:rPr lang="zh-CN" altLang="zh-CN" sz="2000" dirty="0"/>
                <a:t>不伤害他人的自尊。</a:t>
              </a:r>
            </a:p>
          </p:txBody>
        </p:sp>
      </p:grpSp>
    </p:spTree>
    <p:extLst>
      <p:ext uri="{BB962C8B-B14F-4D97-AF65-F5344CB8AC3E}">
        <p14:creationId xmlns:p14="http://schemas.microsoft.com/office/powerpoint/2010/main" xmlns="" val="1990622981"/>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流程图: 可选过程 16">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流程图: 可选过程 18">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7" action="ppaction://hlinksldjump"/>
          </p:cNvPr>
          <p:cNvSpPr/>
          <p:nvPr/>
        </p:nvSpPr>
        <p:spPr>
          <a:xfrm>
            <a:off x="730666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6</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一个生命垂危的病人看向窗外的一棵树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树叶在秋风中一片片地掉落下来。病人望着眼前的萧萧落叶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身体状况也随之每况愈下。他说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当树叶全部掉光时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我也就要死了。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一位老画家得知后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赶紧用彩笔画了一片叶脉青翠的树叶挂在树枝上。</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一片叶子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始终没掉下来。只因为生命中的这片绿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病人竟奇迹般地活了下来。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材料中老画家的做法给我们什么启示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我们应该怎样向这位老画家学习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7" name="五边形 2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8" name="五边形 2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9" name="组合 28"/>
          <p:cNvGrpSpPr/>
          <p:nvPr/>
        </p:nvGrpSpPr>
        <p:grpSpPr>
          <a:xfrm>
            <a:off x="468427" y="2348880"/>
            <a:ext cx="8247377" cy="4176464"/>
            <a:chOff x="645102" y="289623"/>
            <a:chExt cx="8247377" cy="4176464"/>
          </a:xfrm>
        </p:grpSpPr>
        <p:grpSp>
          <p:nvGrpSpPr>
            <p:cNvPr id="30" name="组合 29"/>
            <p:cNvGrpSpPr/>
            <p:nvPr/>
          </p:nvGrpSpPr>
          <p:grpSpPr>
            <a:xfrm>
              <a:off x="645102" y="289623"/>
              <a:ext cx="8247377" cy="4176464"/>
              <a:chOff x="645102" y="-1755576"/>
              <a:chExt cx="8247377" cy="4176464"/>
            </a:xfrm>
          </p:grpSpPr>
          <p:sp>
            <p:nvSpPr>
              <p:cNvPr id="32" name="五边形 3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4" name="组合 33"/>
              <p:cNvGrpSpPr/>
              <p:nvPr/>
            </p:nvGrpSpPr>
            <p:grpSpPr>
              <a:xfrm>
                <a:off x="645102" y="-1755576"/>
                <a:ext cx="8247377" cy="3859456"/>
                <a:chOff x="645102" y="-1755576"/>
                <a:chExt cx="8247377" cy="3859456"/>
              </a:xfrm>
            </p:grpSpPr>
            <p:sp>
              <p:nvSpPr>
                <p:cNvPr id="35" name="矩形 34"/>
                <p:cNvSpPr/>
                <p:nvPr/>
              </p:nvSpPr>
              <p:spPr>
                <a:xfrm>
                  <a:off x="645102" y="-1755576"/>
                  <a:ext cx="8247377" cy="385945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28"/>
                <p:cNvSpPr txBox="1"/>
                <p:nvPr/>
              </p:nvSpPr>
              <p:spPr>
                <a:xfrm>
                  <a:off x="8371094" y="-163474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1" name="矩形 30"/>
            <p:cNvSpPr>
              <a:spLocks noChangeAspect="1"/>
            </p:cNvSpPr>
            <p:nvPr/>
          </p:nvSpPr>
          <p:spPr>
            <a:xfrm>
              <a:off x="860242" y="653457"/>
              <a:ext cx="7775757" cy="1405193"/>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第</a:t>
              </a:r>
              <a:r>
                <a:rPr lang="en-US" altLang="zh-CN" sz="2000" dirty="0"/>
                <a:t>(1)</a:t>
              </a:r>
              <a:r>
                <a:rPr lang="zh-CN" altLang="zh-CN" sz="2000" dirty="0"/>
                <a:t>问考查归纳分析能力。材料中老画家的做法体现了他关爱他人</a:t>
              </a:r>
              <a:r>
                <a:rPr lang="en-US" altLang="zh-CN" sz="2000" dirty="0"/>
                <a:t>,</a:t>
              </a:r>
              <a:r>
                <a:rPr lang="zh-CN" altLang="zh-CN" sz="2000" dirty="0"/>
                <a:t>启示我们关爱他人时要讲艺术。第</a:t>
              </a:r>
              <a:r>
                <a:rPr lang="en-US" altLang="zh-CN" sz="2000" dirty="0"/>
                <a:t>(2)</a:t>
              </a:r>
              <a:r>
                <a:rPr lang="zh-CN" altLang="zh-CN" sz="2000" dirty="0"/>
                <a:t>问考查怎样关爱他人</a:t>
              </a:r>
              <a:r>
                <a:rPr lang="en-US" altLang="zh-CN" sz="2000" dirty="0"/>
                <a:t>,</a:t>
              </a:r>
              <a:r>
                <a:rPr lang="zh-CN" altLang="zh-CN" sz="2000" dirty="0"/>
                <a:t>考查对教材基础知识的掌握。</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7" name="组合 36"/>
          <p:cNvGrpSpPr/>
          <p:nvPr/>
        </p:nvGrpSpPr>
        <p:grpSpPr>
          <a:xfrm>
            <a:off x="468427" y="3284984"/>
            <a:ext cx="8247378" cy="3240360"/>
            <a:chOff x="645102" y="2664316"/>
            <a:chExt cx="8247378" cy="3240360"/>
          </a:xfrm>
        </p:grpSpPr>
        <p:grpSp>
          <p:nvGrpSpPr>
            <p:cNvPr id="38" name="组合 37"/>
            <p:cNvGrpSpPr/>
            <p:nvPr/>
          </p:nvGrpSpPr>
          <p:grpSpPr>
            <a:xfrm>
              <a:off x="645102" y="2664316"/>
              <a:ext cx="8247378" cy="3240360"/>
              <a:chOff x="645102" y="1667237"/>
              <a:chExt cx="8247378" cy="3240360"/>
            </a:xfrm>
          </p:grpSpPr>
          <p:sp>
            <p:nvSpPr>
              <p:cNvPr id="40" name="五边形 3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1" name="五边形 4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矩形 42"/>
              <p:cNvSpPr/>
              <p:nvPr/>
            </p:nvSpPr>
            <p:spPr>
              <a:xfrm>
                <a:off x="645102" y="1667237"/>
                <a:ext cx="8247378" cy="292492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8"/>
              <p:cNvSpPr txBox="1"/>
              <p:nvPr/>
            </p:nvSpPr>
            <p:spPr>
              <a:xfrm>
                <a:off x="8388424" y="182164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9" name="矩形 38"/>
            <p:cNvSpPr>
              <a:spLocks noChangeAspect="1"/>
            </p:cNvSpPr>
            <p:nvPr/>
          </p:nvSpPr>
          <p:spPr>
            <a:xfrm>
              <a:off x="860240" y="3067375"/>
              <a:ext cx="7744207" cy="2400657"/>
            </a:xfrm>
            <a:prstGeom prst="rect">
              <a:avLst/>
            </a:prstGeom>
          </p:spPr>
          <p:txBody>
            <a:bodyPr wrap="square">
              <a:spAutoFit/>
            </a:bodyPr>
            <a:lstStyle/>
            <a:p>
              <a:pPr>
                <a:lnSpc>
                  <a:spcPct val="150000"/>
                </a:lnSpc>
              </a:pPr>
              <a:r>
                <a:rPr lang="en-US" altLang="zh-CN" sz="2000" dirty="0"/>
                <a:t>(1)</a:t>
              </a:r>
              <a:r>
                <a:rPr lang="zh-CN" altLang="zh-CN" sz="2000" dirty="0"/>
                <a:t>关爱他人要讲艺术。</a:t>
              </a:r>
            </a:p>
            <a:p>
              <a:pPr>
                <a:lnSpc>
                  <a:spcPct val="150000"/>
                </a:lnSpc>
              </a:pPr>
              <a:r>
                <a:rPr lang="en-US" altLang="zh-CN" sz="2000" dirty="0"/>
                <a:t>(2)</a:t>
              </a:r>
              <a:r>
                <a:rPr lang="zh-CN" altLang="zh-CN" sz="2000" dirty="0"/>
                <a:t>①关爱他人</a:t>
              </a:r>
              <a:r>
                <a:rPr lang="en-US" altLang="zh-CN" sz="2000" dirty="0"/>
                <a:t>,</a:t>
              </a:r>
              <a:r>
                <a:rPr lang="zh-CN" altLang="zh-CN" sz="2000" dirty="0"/>
                <a:t>要心怀善意。当他人遇到困难时</a:t>
              </a:r>
              <a:r>
                <a:rPr lang="en-US" altLang="zh-CN" sz="2000" dirty="0"/>
                <a:t>,</a:t>
              </a:r>
              <a:r>
                <a:rPr lang="zh-CN" altLang="zh-CN" sz="2000" dirty="0"/>
                <a:t>我们应该在道义上给予支持</a:t>
              </a:r>
              <a:r>
                <a:rPr lang="en-US" altLang="zh-CN" sz="2000" dirty="0"/>
                <a:t>,</a:t>
              </a:r>
              <a:r>
                <a:rPr lang="zh-CN" altLang="zh-CN" sz="2000" dirty="0"/>
                <a:t>物质上给予帮助</a:t>
              </a:r>
              <a:r>
                <a:rPr lang="en-US" altLang="zh-CN" sz="2000" dirty="0"/>
                <a:t>,</a:t>
              </a:r>
              <a:r>
                <a:rPr lang="zh-CN" altLang="zh-CN" sz="2000" dirty="0"/>
                <a:t>精神上给予关怀。②关爱他人</a:t>
              </a:r>
              <a:r>
                <a:rPr lang="en-US" altLang="zh-CN" sz="2000" dirty="0"/>
                <a:t>,</a:t>
              </a:r>
              <a:r>
                <a:rPr lang="zh-CN" altLang="zh-CN" sz="2000" dirty="0"/>
                <a:t>要尽己所能</a:t>
              </a:r>
              <a:r>
                <a:rPr lang="en-US" altLang="zh-CN" sz="2000" dirty="0"/>
                <a:t>,</a:t>
              </a:r>
              <a:r>
                <a:rPr lang="zh-CN" altLang="zh-CN" sz="2000" dirty="0"/>
                <a:t>为他人排忧解难。③关爱他人</a:t>
              </a:r>
              <a:r>
                <a:rPr lang="en-US" altLang="zh-CN" sz="2000" dirty="0"/>
                <a:t>,</a:t>
              </a:r>
              <a:r>
                <a:rPr lang="zh-CN" altLang="zh-CN" sz="2000" dirty="0"/>
                <a:t>要讲究策略</a:t>
              </a:r>
              <a:r>
                <a:rPr lang="en-US" altLang="zh-CN" sz="2000" dirty="0"/>
                <a:t>,</a:t>
              </a:r>
              <a:r>
                <a:rPr lang="zh-CN" altLang="zh-CN" sz="2000" dirty="0"/>
                <a:t>不要伤害他人的自尊</a:t>
              </a:r>
              <a:r>
                <a:rPr lang="en-US" altLang="zh-CN" sz="2000" dirty="0"/>
                <a:t>,</a:t>
              </a:r>
              <a:r>
                <a:rPr lang="zh-CN" altLang="zh-CN" sz="2000" dirty="0"/>
                <a:t>在保护好自己不受伤害的前提下采取果断和理智的行为。</a:t>
              </a:r>
            </a:p>
          </p:txBody>
        </p:sp>
      </p:grpSp>
    </p:spTree>
    <p:extLst>
      <p:ext uri="{BB962C8B-B14F-4D97-AF65-F5344CB8AC3E}">
        <p14:creationId xmlns:p14="http://schemas.microsoft.com/office/powerpoint/2010/main" xmlns="" val="201356970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childTnLst>
              </p:cTn>
              <p:nextCondLst>
                <p:cond evt="onClick" delay="0">
                  <p:tgtEl>
                    <p:spTgt spid="28"/>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9"/>
                                        </p:tgtEl>
                                      </p:cBhvr>
                                    </p:animEffect>
                                    <p:set>
                                      <p:cBhvr>
                                        <p:cTn id="13" dur="1" fill="hold">
                                          <p:stCondLst>
                                            <p:cond delay="4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2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500"/>
                                        <p:tgtEl>
                                          <p:spTgt spid="37"/>
                                        </p:tgtEl>
                                      </p:cBhvr>
                                    </p:animEffect>
                                  </p:childTnLst>
                                </p:cTn>
                              </p:par>
                            </p:childTnLst>
                          </p:cTn>
                        </p:par>
                      </p:childTnLst>
                    </p:cTn>
                  </p:par>
                </p:childTnLst>
              </p:cTn>
              <p:nextCondLst>
                <p:cond evt="onClick" delay="0">
                  <p:tgtEl>
                    <p:spTgt spid="27"/>
                  </p:tgtEl>
                </p:cond>
              </p:nextCondLst>
            </p:seq>
            <p:seq concurrent="1" nextAc="seek">
              <p:cTn id="20" restart="whenNotActive" fill="hold" evtFilter="cancelBubble" nodeType="interactiveSeq">
                <p:stCondLst>
                  <p:cond evt="onClick" delay="0">
                    <p:tgtEl>
                      <p:spTgt spid="3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7"/>
                                        </p:tgtEl>
                                      </p:cBhvr>
                                    </p:animEffect>
                                    <p:set>
                                      <p:cBhvr>
                                        <p:cTn id="25"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关爱他人</a:t>
            </a:r>
          </a:p>
        </p:txBody>
      </p:sp>
    </p:spTree>
    <p:extLst>
      <p:ext uri="{BB962C8B-B14F-4D97-AF65-F5344CB8AC3E}">
        <p14:creationId xmlns:p14="http://schemas.microsoft.com/office/powerpoint/2010/main" xmlns="" val="3307780768"/>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。关爱传递着美好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给人带来温暖和希望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是维系友好关系的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关爱是社会和谐稳定的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和正能量。关爱使人们在交往过程中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相互尊敬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增进信任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有利于形成良好的人际氛围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促进社会文明进步。</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关爱他人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收获幸福。关爱他人的人往往能够赢得他人的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得到他人的关心和帮助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获得更多的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。从一定意义上说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关爱他人就是关爱和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174954" y="1873028"/>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关心</a:t>
            </a:r>
            <a:r>
              <a:rPr lang="zh-CN" altLang="zh-CN" sz="2200" dirty="0" smtClean="0">
                <a:solidFill>
                  <a:srgbClr val="FF0000"/>
                </a:solidFill>
                <a:latin typeface="Times New Roman" panose="02020603050405020304" pitchFamily="18" charset="0"/>
                <a:cs typeface="Times New Roman" panose="02020603050405020304" pitchFamily="18" charset="0"/>
              </a:rPr>
              <a:t>爱护</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5908979" y="186130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情感</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4347209" y="2280755"/>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桥梁</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862856" y="2676144"/>
            <a:ext cx="1031051"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润滑剂</a:t>
            </a:r>
            <a:endParaRPr lang="zh-CN" altLang="en-US" sz="2200" dirty="0"/>
          </a:p>
        </p:txBody>
      </p:sp>
      <p:sp>
        <p:nvSpPr>
          <p:cNvPr id="7" name="矩形 6"/>
          <p:cNvSpPr>
            <a:spLocks noChangeAspect="1"/>
          </p:cNvSpPr>
          <p:nvPr/>
        </p:nvSpPr>
        <p:spPr>
          <a:xfrm>
            <a:off x="1630063" y="3074901"/>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互谅互让</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4002734" y="3081738"/>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与人为善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971600" y="4287165"/>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尊重</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6245969" y="4287165"/>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发展</a:t>
            </a:r>
            <a:r>
              <a:rPr lang="zh-CN" altLang="zh-CN" sz="2200" dirty="0" smtClean="0">
                <a:solidFill>
                  <a:srgbClr val="FF0000"/>
                </a:solidFill>
                <a:latin typeface="Times New Roman" panose="02020603050405020304" pitchFamily="18" charset="0"/>
                <a:cs typeface="Times New Roman" panose="02020603050405020304" pitchFamily="18" charset="0"/>
              </a:rPr>
              <a:t>机会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4490498" y="4685137"/>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善待</a:t>
            </a:r>
            <a:r>
              <a:rPr lang="zh-CN" altLang="zh-CN" sz="2200" dirty="0" smtClean="0">
                <a:solidFill>
                  <a:srgbClr val="FF0000"/>
                </a:solidFill>
                <a:latin typeface="Times New Roman" panose="02020603050405020304" pitchFamily="18" charset="0"/>
                <a:cs typeface="Times New Roman" panose="02020603050405020304" pitchFamily="18" charset="0"/>
              </a:rPr>
              <a:t>自己</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339766596"/>
      </p:ext>
    </p:extLst>
  </p:cSld>
  <p:clrMapOvr>
    <a:masterClrMapping/>
  </p:clrMapOvr>
  <p:transition spd="slow">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关爱他人是一门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。关爱他人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。我们应心怀友善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学会关心、体贴和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他人。当他人遇到困难时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我们应该在道义上给予支持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物质上给予帮助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精神上给予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。关爱他人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。只要能为他人排忧解难、</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就是一个友善和值得称赞的人。关爱他人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。帮助他人时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不要伤害他人的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面对复杂情形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要善于作出明智的判断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增强安全防范意识和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意识。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3131840" y="2076161"/>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艺术</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5796136" y="2070298"/>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心怀</a:t>
            </a:r>
            <a:r>
              <a:rPr lang="zh-CN" altLang="zh-CN" sz="2200" dirty="0" smtClean="0">
                <a:solidFill>
                  <a:srgbClr val="FF0000"/>
                </a:solidFill>
                <a:latin typeface="Times New Roman" panose="02020603050405020304" pitchFamily="18" charset="0"/>
                <a:cs typeface="Times New Roman" panose="02020603050405020304" pitchFamily="18" charset="0"/>
              </a:rPr>
              <a:t>善意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880697" y="2492896"/>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帮助</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7308304" y="2873718"/>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关怀</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979712" y="3274860"/>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尽己所</a:t>
            </a:r>
            <a:r>
              <a:rPr lang="zh-CN" altLang="zh-CN" sz="2200" dirty="0" smtClean="0">
                <a:solidFill>
                  <a:srgbClr val="FF0000"/>
                </a:solidFill>
                <a:latin typeface="Times New Roman" panose="02020603050405020304" pitchFamily="18" charset="0"/>
                <a:cs typeface="Times New Roman" panose="02020603050405020304" pitchFamily="18" charset="0"/>
              </a:rPr>
              <a:t>能</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6436529" y="3272839"/>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奉献</a:t>
            </a:r>
            <a:r>
              <a:rPr lang="zh-CN" altLang="zh-CN" sz="2200" dirty="0" smtClean="0">
                <a:solidFill>
                  <a:srgbClr val="FF0000"/>
                </a:solidFill>
                <a:latin typeface="Times New Roman" panose="02020603050405020304" pitchFamily="18" charset="0"/>
                <a:cs typeface="Times New Roman" panose="02020603050405020304" pitchFamily="18" charset="0"/>
              </a:rPr>
              <a:t>社会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5437155" y="3680330"/>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讲究</a:t>
            </a:r>
            <a:r>
              <a:rPr lang="zh-CN" altLang="zh-CN" sz="2200" dirty="0" smtClean="0">
                <a:solidFill>
                  <a:srgbClr val="FF0000"/>
                </a:solidFill>
                <a:latin typeface="Times New Roman" panose="02020603050405020304" pitchFamily="18" charset="0"/>
                <a:cs typeface="Times New Roman" panose="02020603050405020304" pitchFamily="18" charset="0"/>
              </a:rPr>
              <a:t>策略</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2581048" y="4087463"/>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自尊心</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3021949" y="4487793"/>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自我</a:t>
            </a:r>
            <a:r>
              <a:rPr lang="zh-CN" altLang="zh-CN" sz="2200" dirty="0" smtClean="0">
                <a:solidFill>
                  <a:srgbClr val="FF0000"/>
                </a:solidFill>
                <a:latin typeface="Times New Roman" panose="02020603050405020304" pitchFamily="18" charset="0"/>
                <a:cs typeface="Times New Roman" panose="02020603050405020304" pitchFamily="18" charset="0"/>
              </a:rPr>
              <a:t>保护</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142450391"/>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关爱他人的意义。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关爱传递着美好情感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给人们带来温暖和希望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是维系友好关系的桥梁。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关爱是社会和谐稳定的润滑剂和正能量。关爱使人们在交往过程中互谅互让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相互尊敬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与人为善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增进信任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有利于形成良好的人际氛围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促进社会文明进步。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关爱他人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收获幸福。关爱他人的人往往能够赢得他人尊重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得到他人的关心和帮助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获得更多的发展机会。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关爱他人就是关爱和善待自己。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2196836"/>
      </p:ext>
    </p:extLst>
  </p:cSld>
  <p:clrMapOvr>
    <a:masterClrMapping/>
  </p:clrMapOvr>
  <p:transition spd="slow">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88834"/>
            <a:ext cx="8128000" cy="57261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怎样关爱他人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关爱他人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要心怀善意。我们应心怀友善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学会关心、体贴和帮助他人。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关爱他人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要尽己所能。只要尽己所能为他人排忧解难、奉献社会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就是一个友善和值得称赞的人。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关爱他人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要讲究策略。帮助他人时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要考虑他人的内心感受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不伤害他人的自尊心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面对复杂情形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要善于作出明智的判断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增强安全防范意识和自我保护意识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在保护自己不受伤害的前提下采取果断和理智的行动。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怎样正确帮助他人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帮助他人时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应做到尊重对方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因为帮助不是施舍。我们在帮助他人时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决不能摆出一副居高临下的施舍架势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而应伴随着物质性的给予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将精神性的关爱留在他人心间。这不仅是帮助他人的艺术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也是帮助他人的本质所在。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780635"/>
      </p:ext>
    </p:extLst>
  </p:cSld>
  <p:clrMapOvr>
    <a:masterClrMapping/>
  </p:clrMapOvr>
  <p:transition spd="slow">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流程图: 可选过程 12">
            <a:hlinkClick r:id="rId2" action="ppaction://hlinksldjump"/>
          </p:cNvPr>
          <p:cNvSpPr/>
          <p:nvPr/>
        </p:nvSpPr>
        <p:spPr>
          <a:xfrm>
            <a:off x="4962294"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14" name="流程图: 可选过程 13">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流程图: 可选过程 14">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流程图: 可选过程 15">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流程图: 可选过程 16">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五边形 18"/>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1" name="组合 20"/>
          <p:cNvGrpSpPr/>
          <p:nvPr/>
        </p:nvGrpSpPr>
        <p:grpSpPr>
          <a:xfrm>
            <a:off x="468427" y="4437112"/>
            <a:ext cx="8247377" cy="2088232"/>
            <a:chOff x="645102" y="2377855"/>
            <a:chExt cx="8247377" cy="2088232"/>
          </a:xfrm>
        </p:grpSpPr>
        <p:grpSp>
          <p:nvGrpSpPr>
            <p:cNvPr id="30" name="组合 29"/>
            <p:cNvGrpSpPr/>
            <p:nvPr/>
          </p:nvGrpSpPr>
          <p:grpSpPr>
            <a:xfrm>
              <a:off x="645102" y="2377855"/>
              <a:ext cx="8247377" cy="2088232"/>
              <a:chOff x="645102" y="332656"/>
              <a:chExt cx="8247377" cy="2088232"/>
            </a:xfrm>
          </p:grpSpPr>
          <p:sp>
            <p:nvSpPr>
              <p:cNvPr id="32" name="五边形 3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4" name="组合 33"/>
              <p:cNvGrpSpPr/>
              <p:nvPr/>
            </p:nvGrpSpPr>
            <p:grpSpPr>
              <a:xfrm>
                <a:off x="645102" y="332656"/>
                <a:ext cx="8247377" cy="1771224"/>
                <a:chOff x="645102" y="332656"/>
                <a:chExt cx="8247377" cy="1771224"/>
              </a:xfrm>
            </p:grpSpPr>
            <p:sp>
              <p:nvSpPr>
                <p:cNvPr id="35" name="矩形 34"/>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1" name="矩形 30"/>
            <p:cNvSpPr>
              <a:spLocks noChangeAspect="1"/>
            </p:cNvSpPr>
            <p:nvPr/>
          </p:nvSpPr>
          <p:spPr>
            <a:xfrm>
              <a:off x="860242" y="2754459"/>
              <a:ext cx="7775757" cy="1015663"/>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我们每个人的成长都离不开父母长辈、老师、同学和国家社会的关爱</a:t>
              </a:r>
              <a:r>
                <a:rPr lang="en-US" altLang="zh-CN" sz="2000" dirty="0"/>
                <a:t>,</a:t>
              </a:r>
              <a:r>
                <a:rPr lang="zh-CN" altLang="zh-CN" sz="2000" dirty="0"/>
                <a:t>故①②③④均符合题意。故选</a:t>
              </a:r>
              <a:r>
                <a:rPr lang="en-US" altLang="zh-CN" sz="2000" dirty="0"/>
                <a:t>D</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7" name="组合 36"/>
          <p:cNvGrpSpPr/>
          <p:nvPr/>
        </p:nvGrpSpPr>
        <p:grpSpPr>
          <a:xfrm>
            <a:off x="468427" y="5373216"/>
            <a:ext cx="8247378" cy="1152128"/>
            <a:chOff x="645102" y="4752548"/>
            <a:chExt cx="8247378" cy="1152128"/>
          </a:xfrm>
        </p:grpSpPr>
        <p:grpSp>
          <p:nvGrpSpPr>
            <p:cNvPr id="38" name="组合 37"/>
            <p:cNvGrpSpPr/>
            <p:nvPr/>
          </p:nvGrpSpPr>
          <p:grpSpPr>
            <a:xfrm>
              <a:off x="645102" y="4752548"/>
              <a:ext cx="8247378" cy="1152128"/>
              <a:chOff x="645102" y="3755469"/>
              <a:chExt cx="8247378" cy="1152128"/>
            </a:xfrm>
          </p:grpSpPr>
          <p:sp>
            <p:nvSpPr>
              <p:cNvPr id="40" name="五边形 3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1" name="五边形 4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矩形 42"/>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9" name="矩形 3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
        <p:nvSpPr>
          <p:cNvPr id="3" name="矩形 2"/>
          <p:cNvSpPr>
            <a:spLocks noChangeAspect="1"/>
          </p:cNvSpPr>
          <p:nvPr/>
        </p:nvSpPr>
        <p:spPr>
          <a:xfrm>
            <a:off x="508000" y="113513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就是关心爱护。我们成长的每一步都离不开他人的关爱。对此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在长辈的关爱下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我们健康成长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在老师的鼓励下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我们增强学习信心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同学之间的相互关爱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让我们懂得友谊的珍贵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在社会的关爱下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我们的各项权利得到社会的特殊保护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2070346"/>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nextCondLst>
                <p:cond evt="onClick" delay="0">
                  <p:tgtEl>
                    <p:spTgt spid="20"/>
                  </p:tgtEl>
                </p:cond>
              </p:nextCondLst>
            </p:seq>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4" restart="whenNotActive" fill="hold" evtFilter="cancelBubble" nodeType="interactiveSeq">
                <p:stCondLst>
                  <p:cond evt="onClick" delay="0">
                    <p:tgtEl>
                      <p:spTgt spid="1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500"/>
                                        <p:tgtEl>
                                          <p:spTgt spid="37"/>
                                        </p:tgtEl>
                                      </p:cBhvr>
                                    </p:animEffect>
                                  </p:childTnLst>
                                </p:cTn>
                              </p:par>
                            </p:childTnLst>
                          </p:cTn>
                        </p:par>
                      </p:childTnLst>
                    </p:cTn>
                  </p:par>
                </p:childTnLst>
              </p:cTn>
              <p:nextCondLst>
                <p:cond evt="onClick" delay="0">
                  <p:tgtEl>
                    <p:spTgt spid="19"/>
                  </p:tgtEl>
                </p:cond>
              </p:nextCondLst>
            </p:seq>
            <p:seq concurrent="1" nextAc="seek">
              <p:cTn id="20" restart="whenNotActive" fill="hold" evtFilter="cancelBubble" nodeType="interactiveSeq">
                <p:stCondLst>
                  <p:cond evt="onClick" delay="0">
                    <p:tgtEl>
                      <p:spTgt spid="3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7"/>
                                        </p:tgtEl>
                                      </p:cBhvr>
                                    </p:animEffect>
                                    <p:set>
                                      <p:cBhvr>
                                        <p:cTn id="25"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5431167"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关爱他人是一种幸福。这是因为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关爱他人能赢得他人的尊重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关爱他人会获得更多发展机会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关爱他人是人人都能做到的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关爱他人就是关爱和善待自己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5" name="组合 24"/>
          <p:cNvGrpSpPr/>
          <p:nvPr/>
        </p:nvGrpSpPr>
        <p:grpSpPr>
          <a:xfrm>
            <a:off x="468427" y="3573016"/>
            <a:ext cx="8247377" cy="2952328"/>
            <a:chOff x="645102" y="1513759"/>
            <a:chExt cx="8247377" cy="2952328"/>
          </a:xfrm>
        </p:grpSpPr>
        <p:grpSp>
          <p:nvGrpSpPr>
            <p:cNvPr id="26" name="组合 25"/>
            <p:cNvGrpSpPr/>
            <p:nvPr/>
          </p:nvGrpSpPr>
          <p:grpSpPr>
            <a:xfrm>
              <a:off x="645102" y="1513759"/>
              <a:ext cx="8247377" cy="2952328"/>
              <a:chOff x="645102" y="-531440"/>
              <a:chExt cx="8247377" cy="2952328"/>
            </a:xfrm>
          </p:grpSpPr>
          <p:sp>
            <p:nvSpPr>
              <p:cNvPr id="28" name="五边形 2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645102" y="-531440"/>
                <a:ext cx="8247377" cy="2635320"/>
                <a:chOff x="645102" y="-531440"/>
                <a:chExt cx="8247377" cy="2635320"/>
              </a:xfrm>
            </p:grpSpPr>
            <p:sp>
              <p:nvSpPr>
                <p:cNvPr id="39" name="矩形 38"/>
                <p:cNvSpPr/>
                <p:nvPr/>
              </p:nvSpPr>
              <p:spPr>
                <a:xfrm>
                  <a:off x="645102" y="-531440"/>
                  <a:ext cx="8247377" cy="2635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42825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7" name="矩形 26"/>
            <p:cNvSpPr>
              <a:spLocks noChangeAspect="1"/>
            </p:cNvSpPr>
            <p:nvPr/>
          </p:nvSpPr>
          <p:spPr>
            <a:xfrm>
              <a:off x="860242" y="1860273"/>
              <a:ext cx="7775757" cy="1938992"/>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本题考查对关爱他人的认识。关爱他人能收获幸福。关爱他人能够赢得他人的尊重</a:t>
              </a:r>
              <a:r>
                <a:rPr lang="en-US" altLang="zh-CN" sz="2000" dirty="0"/>
                <a:t>,</a:t>
              </a:r>
              <a:r>
                <a:rPr lang="zh-CN" altLang="zh-CN" sz="2000" dirty="0"/>
                <a:t>得到他人的关心和帮助</a:t>
              </a:r>
              <a:r>
                <a:rPr lang="en-US" altLang="zh-CN" sz="2000" dirty="0"/>
                <a:t>,</a:t>
              </a:r>
              <a:r>
                <a:rPr lang="zh-CN" altLang="zh-CN" sz="2000" dirty="0"/>
                <a:t>获得更多的发展机会。关爱他人就是关爱和善待自己</a:t>
              </a:r>
              <a:r>
                <a:rPr lang="en-US" altLang="zh-CN" sz="2000" dirty="0"/>
                <a:t>,</a:t>
              </a:r>
              <a:r>
                <a:rPr lang="zh-CN" altLang="zh-CN" sz="2000" dirty="0"/>
                <a:t>①②④符合题意</a:t>
              </a:r>
              <a:r>
                <a:rPr lang="en-US" altLang="zh-CN" sz="2000" dirty="0"/>
                <a:t>,</a:t>
              </a:r>
              <a:r>
                <a:rPr lang="zh-CN" altLang="zh-CN" sz="2000" dirty="0"/>
                <a:t>当选</a:t>
              </a:r>
              <a:r>
                <a:rPr lang="en-US" altLang="zh-CN" sz="2000" dirty="0"/>
                <a:t>;</a:t>
              </a:r>
              <a:r>
                <a:rPr lang="zh-CN" altLang="zh-CN" sz="2000" dirty="0"/>
                <a:t>③说法太绝对且与题意不符</a:t>
              </a:r>
              <a:r>
                <a:rPr lang="en-US" altLang="zh-CN" sz="2000" dirty="0"/>
                <a:t>,</a:t>
              </a:r>
              <a:r>
                <a:rPr lang="zh-CN" altLang="zh-CN" sz="2000" dirty="0"/>
                <a:t>应排除。故选</a:t>
              </a:r>
              <a:r>
                <a:rPr lang="en-US" altLang="zh-CN" sz="2000" dirty="0"/>
                <a:t>C</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1" name="组合 40"/>
          <p:cNvGrpSpPr/>
          <p:nvPr/>
        </p:nvGrpSpPr>
        <p:grpSpPr>
          <a:xfrm>
            <a:off x="468427" y="5373216"/>
            <a:ext cx="8247378" cy="1152128"/>
            <a:chOff x="645102" y="4752548"/>
            <a:chExt cx="8247378" cy="1152128"/>
          </a:xfrm>
        </p:grpSpPr>
        <p:grpSp>
          <p:nvGrpSpPr>
            <p:cNvPr id="42" name="组合 41"/>
            <p:cNvGrpSpPr/>
            <p:nvPr/>
          </p:nvGrpSpPr>
          <p:grpSpPr>
            <a:xfrm>
              <a:off x="645102" y="4752548"/>
              <a:ext cx="8247378" cy="1152128"/>
              <a:chOff x="645102" y="3755469"/>
              <a:chExt cx="8247378" cy="1152128"/>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261504319"/>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流程图: 可选过程 30">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28192"/>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一位老奶奶向商店走去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走在她前面的一位年轻女士推开沉重的大门一直等到她进去后才放开手。这位女士简单的行为给我们的启示是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关爱他人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要尽己所能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从小事做起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太小的事情不值得一提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也不值得一做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只有为他人帮大忙才能体现出对他人的关爱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挑那些对自己有益的事情去做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4" name="五边形 23"/>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5" name="五边形 24"/>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6" name="组合 25"/>
          <p:cNvGrpSpPr/>
          <p:nvPr/>
        </p:nvGrpSpPr>
        <p:grpSpPr>
          <a:xfrm>
            <a:off x="468427" y="3987486"/>
            <a:ext cx="8247377" cy="2537858"/>
            <a:chOff x="645102" y="1928229"/>
            <a:chExt cx="8247377" cy="2537858"/>
          </a:xfrm>
        </p:grpSpPr>
        <p:grpSp>
          <p:nvGrpSpPr>
            <p:cNvPr id="27" name="组合 26"/>
            <p:cNvGrpSpPr/>
            <p:nvPr/>
          </p:nvGrpSpPr>
          <p:grpSpPr>
            <a:xfrm>
              <a:off x="645102" y="1928229"/>
              <a:ext cx="8247377" cy="2537858"/>
              <a:chOff x="645102" y="-116970"/>
              <a:chExt cx="8247377" cy="2537858"/>
            </a:xfrm>
          </p:grpSpPr>
          <p:sp>
            <p:nvSpPr>
              <p:cNvPr id="29" name="五边形 28"/>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0" name="燕尾形 29"/>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645102" y="-116970"/>
                <a:ext cx="8247377" cy="2220850"/>
                <a:chOff x="645102" y="-116970"/>
                <a:chExt cx="8247377" cy="2220850"/>
              </a:xfrm>
            </p:grpSpPr>
            <p:sp>
              <p:nvSpPr>
                <p:cNvPr id="38" name="矩形 37"/>
                <p:cNvSpPr/>
                <p:nvPr/>
              </p:nvSpPr>
              <p:spPr>
                <a:xfrm>
                  <a:off x="645102" y="-116970"/>
                  <a:ext cx="8247377" cy="222085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8"/>
                <p:cNvSpPr txBox="1"/>
                <p:nvPr/>
              </p:nvSpPr>
              <p:spPr>
                <a:xfrm>
                  <a:off x="8371094" y="1616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8" name="矩形 27"/>
            <p:cNvSpPr>
              <a:spLocks noChangeAspect="1"/>
            </p:cNvSpPr>
            <p:nvPr/>
          </p:nvSpPr>
          <p:spPr>
            <a:xfrm>
              <a:off x="860242" y="2304366"/>
              <a:ext cx="7775757" cy="1405193"/>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本题考查关爱他人的做法。题干中这位年轻女士尽己所能</a:t>
              </a:r>
              <a:r>
                <a:rPr lang="en-US" altLang="zh-CN" sz="2000" dirty="0"/>
                <a:t>,</a:t>
              </a:r>
              <a:r>
                <a:rPr lang="zh-CN" altLang="zh-CN" sz="2000" dirty="0"/>
                <a:t>关爱他人</a:t>
              </a:r>
              <a:r>
                <a:rPr lang="en-US" altLang="zh-CN" sz="2000" dirty="0"/>
                <a:t>,</a:t>
              </a:r>
              <a:r>
                <a:rPr lang="zh-CN" altLang="zh-CN" sz="2000" dirty="0"/>
                <a:t>关爱不分大小</a:t>
              </a:r>
              <a:r>
                <a:rPr lang="en-US" altLang="zh-CN" sz="2000" dirty="0"/>
                <a:t>,</a:t>
              </a:r>
              <a:r>
                <a:rPr lang="zh-CN" altLang="zh-CN" sz="2000" dirty="0"/>
                <a:t>贵在有爱心</a:t>
              </a:r>
              <a:r>
                <a:rPr lang="en-US" altLang="zh-CN" sz="2000" dirty="0"/>
                <a:t>,A</a:t>
              </a:r>
              <a:r>
                <a:rPr lang="zh-CN" altLang="zh-CN" sz="2000" dirty="0"/>
                <a:t>项符合题意</a:t>
              </a:r>
              <a:r>
                <a:rPr lang="en-US" altLang="zh-CN" sz="2000" dirty="0"/>
                <a:t>,</a:t>
              </a:r>
              <a:r>
                <a:rPr lang="zh-CN" altLang="zh-CN" sz="2000" dirty="0"/>
                <a:t>当选</a:t>
              </a:r>
              <a:r>
                <a:rPr lang="en-US" altLang="zh-CN" sz="2000" dirty="0"/>
                <a:t>;B</a:t>
              </a:r>
              <a:r>
                <a:rPr lang="zh-CN" altLang="zh-CN" sz="2000" dirty="0"/>
                <a:t>、</a:t>
              </a:r>
              <a:r>
                <a:rPr lang="en-US" altLang="zh-CN" sz="2000" dirty="0"/>
                <a:t>C</a:t>
              </a:r>
              <a:r>
                <a:rPr lang="zh-CN" altLang="zh-CN" sz="2000" dirty="0"/>
                <a:t>、</a:t>
              </a:r>
              <a:r>
                <a:rPr lang="en-US" altLang="zh-CN" sz="2000" dirty="0"/>
                <a:t>D</a:t>
              </a:r>
              <a:r>
                <a:rPr lang="zh-CN" altLang="zh-CN" sz="2000" dirty="0"/>
                <a:t>三项说法错误</a:t>
              </a:r>
              <a:r>
                <a:rPr lang="en-US" altLang="zh-CN" sz="2000" dirty="0"/>
                <a:t>,</a:t>
              </a:r>
              <a:r>
                <a:rPr lang="zh-CN" altLang="zh-CN" sz="2000" dirty="0"/>
                <a:t>应排除。</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0" name="组合 39"/>
          <p:cNvGrpSpPr/>
          <p:nvPr/>
        </p:nvGrpSpPr>
        <p:grpSpPr>
          <a:xfrm>
            <a:off x="468427" y="5373216"/>
            <a:ext cx="8247378" cy="1152128"/>
            <a:chOff x="645102" y="4752548"/>
            <a:chExt cx="8247378" cy="1152128"/>
          </a:xfrm>
        </p:grpSpPr>
        <p:grpSp>
          <p:nvGrpSpPr>
            <p:cNvPr id="41" name="组合 40"/>
            <p:cNvGrpSpPr/>
            <p:nvPr/>
          </p:nvGrpSpPr>
          <p:grpSpPr>
            <a:xfrm>
              <a:off x="645102" y="4752548"/>
              <a:ext cx="8247378" cy="1152128"/>
              <a:chOff x="645102" y="3755469"/>
              <a:chExt cx="8247378" cy="1152128"/>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2" name="矩形 41"/>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A</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596854388"/>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nextCondLst>
                <p:cond evt="onClick" delay="0">
                  <p:tgtEl>
                    <p:spTgt spid="25"/>
                  </p:tgtEl>
                </p:cond>
              </p:nextCondLst>
            </p:seq>
            <p:seq concurrent="1" nextAc="seek">
              <p:cTn id="8" restart="whenNotActive" fill="hold" evtFilter="cancelBubble" nodeType="interactiveSeq">
                <p:stCondLst>
                  <p:cond evt="onClick" delay="0">
                    <p:tgtEl>
                      <p:spTgt spid="2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4" restart="whenNotActive" fill="hold" evtFilter="cancelBubble" nodeType="interactiveSeq">
                <p:stCondLst>
                  <p:cond evt="onClick" delay="0">
                    <p:tgtEl>
                      <p:spTgt spid="2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24"/>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theme/theme1.xml><?xml version="1.0" encoding="utf-8"?>
<a:theme xmlns:a="http://schemas.openxmlformats.org/drawingml/2006/main" name="主题1">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390</TotalTime>
  <Words>1349</Words>
  <Application>Microsoft Office PowerPoint</Application>
  <PresentationFormat>全屏显示(4:3)</PresentationFormat>
  <Paragraphs>152</Paragraphs>
  <Slides>12</Slides>
  <Notes>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主题1</vt:lpstr>
      <vt:lpstr>第七课　积极奉献社会</vt:lpstr>
      <vt:lpstr>关爱他人</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2014-05-14T03:22:04Z</dcterms:created>
  <dcterms:modified xsi:type="dcterms:W3CDTF">2018-12-24T07:20:52Z</dcterms:modified>
</cp:coreProperties>
</file>