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9" r:id="rId2"/>
    <p:sldId id="266" r:id="rId3"/>
    <p:sldId id="274" r:id="rId4"/>
    <p:sldId id="275" r:id="rId5"/>
    <p:sldId id="282" r:id="rId6"/>
    <p:sldId id="283" r:id="rId7"/>
    <p:sldId id="284" r:id="rId8"/>
    <p:sldId id="285" r:id="rId9"/>
    <p:sldId id="286" r:id="rId10"/>
    <p:sldId id="288" r:id="rId11"/>
    <p:sldId id="291" r:id="rId12"/>
    <p:sldId id="293" r:id="rId13"/>
    <p:sldId id="294" r:id="rId14"/>
    <p:sldId id="295" r:id="rId15"/>
    <p:sldId id="292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09" userDrawn="1">
          <p15:clr>
            <a:srgbClr val="A4A3A4"/>
          </p15:clr>
        </p15:guide>
        <p15:guide id="2" pos="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8972" autoAdjust="0"/>
  </p:normalViewPr>
  <p:slideViewPr>
    <p:cSldViewPr showGuides="1">
      <p:cViewPr varScale="1">
        <p:scale>
          <a:sx n="79" d="100"/>
          <a:sy n="79" d="100"/>
        </p:scale>
        <p:origin x="-1704" y="-78"/>
      </p:cViewPr>
      <p:guideLst>
        <p:guide orient="horz" pos="709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639E94-F598-4426-9C75-5898E6BA87B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6201307-9CDD-44C5-84FE-8AFDDAB233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2651BE5-D820-4DED-9010-43AFCDD074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快乐预习感知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互动课堂理解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633E7A-7D5B-4D02-BFDB-A19B319D2A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轻松尝试应用</a:t>
            </a:r>
            <a:endParaRPr lang="zh-CN" altLang="en-US" sz="14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CBCB0E-D9CD-4842-91C9-63B02683867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FAFCC2B-5952-4999-AE49-34433BFA3AD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62C8B55-B335-452C-A0EB-FBE79042EA6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97611C6-8679-4498-816D-FA8C53DB82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C262895-C0CD-4E0E-99FD-EDE92CB7C21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9B0B4A-37D7-45A2-833E-44DBF68D60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286F84-E1D6-48AF-BA5F-41E2905681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9253BAA-8AB8-4A7D-97F4-07D59CCDEFB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51" r:id="rId27"/>
    <p:sldLayoutId id="2147483656" r:id="rId28"/>
    <p:sldLayoutId id="2147483657" r:id="rId29"/>
    <p:sldLayoutId id="2147483658" r:id="rId30"/>
    <p:sldLayoutId id="2147483659" r:id="rId3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1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2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3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2.v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package" Target="../embeddings/Microsoft_Office_Word___2.docx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8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15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8.xml"/><Relationship Id="rId11" Type="http://schemas.openxmlformats.org/officeDocument/2006/relationships/slide" Target="slide13.xml"/><Relationship Id="rId5" Type="http://schemas.openxmlformats.org/officeDocument/2006/relationships/slide" Target="slide7.xml"/><Relationship Id="rId10" Type="http://schemas.openxmlformats.org/officeDocument/2006/relationships/slide" Target="slide12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1.v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5" Type="http://schemas.openxmlformats.org/officeDocument/2006/relationships/package" Target="../embeddings/Microsoft_Office_Word___1.docx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以礼待人</a:t>
            </a:r>
          </a:p>
        </p:txBody>
      </p:sp>
    </p:spTree>
    <p:extLst>
      <p:ext uri="{BB962C8B-B14F-4D97-AF65-F5344CB8AC3E}">
        <p14:creationId xmlns:p14="http://schemas.microsoft.com/office/powerpoint/2010/main" xmlns="" val="3075216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311047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3" action="ppaction://hlinksldjump"/>
          </p:cNvPr>
          <p:cNvSpPr/>
          <p:nvPr/>
        </p:nvSpPr>
        <p:spPr>
          <a:xfrm>
            <a:off x="35793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4" action="ppaction://hlinksldjump"/>
          </p:cNvPr>
          <p:cNvSpPr/>
          <p:nvPr/>
        </p:nvSpPr>
        <p:spPr>
          <a:xfrm>
            <a:off x="404822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5" action="ppaction://hlinksldjump"/>
          </p:cNvPr>
          <p:cNvSpPr/>
          <p:nvPr/>
        </p:nvSpPr>
        <p:spPr>
          <a:xfrm>
            <a:off x="451709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6" action="ppaction://hlinksldjump"/>
          </p:cNvPr>
          <p:cNvSpPr/>
          <p:nvPr/>
        </p:nvSpPr>
        <p:spPr>
          <a:xfrm>
            <a:off x="498596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流程图: 可选过程 22">
            <a:hlinkClick r:id="rId7" action="ppaction://hlinksldjump"/>
          </p:cNvPr>
          <p:cNvSpPr/>
          <p:nvPr/>
        </p:nvSpPr>
        <p:spPr>
          <a:xfrm>
            <a:off x="545484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8" action="ppaction://hlinksldjump"/>
          </p:cNvPr>
          <p:cNvSpPr/>
          <p:nvPr/>
        </p:nvSpPr>
        <p:spPr>
          <a:xfrm>
            <a:off x="592371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9" action="ppaction://hlinksldjump"/>
          </p:cNvPr>
          <p:cNvSpPr/>
          <p:nvPr/>
        </p:nvSpPr>
        <p:spPr>
          <a:xfrm>
            <a:off x="63925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0" action="ppaction://hlinksldjump"/>
          </p:cNvPr>
          <p:cNvSpPr/>
          <p:nvPr/>
        </p:nvSpPr>
        <p:spPr>
          <a:xfrm>
            <a:off x="686695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1" action="ppaction://hlinksldjump"/>
          </p:cNvPr>
          <p:cNvSpPr/>
          <p:nvPr/>
        </p:nvSpPr>
        <p:spPr>
          <a:xfrm>
            <a:off x="734131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2" action="ppaction://hlinksldjump"/>
          </p:cNvPr>
          <p:cNvSpPr/>
          <p:nvPr/>
        </p:nvSpPr>
        <p:spPr>
          <a:xfrm>
            <a:off x="781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3" action="ppaction://hlinksldjump"/>
          </p:cNvPr>
          <p:cNvSpPr/>
          <p:nvPr/>
        </p:nvSpPr>
        <p:spPr>
          <a:xfrm>
            <a:off x="82852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生活里最重要的是对人有礼貌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它比最高的智慧、比一切学识都重要。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下列行为不属于礼貌范畴的是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与长辈相处时举止文明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与人交谈时要谦逊、尊重对方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参加社交活动时容貌整洁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在学校里不理睬成绩差的同学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0" name="五边形 2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9" name="五边形 38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41" name="组合 40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43" name="五边形 42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4" name="燕尾形 43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46" name="矩形 45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2" name="矩形 41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礼貌是文明的使者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我们对人有礼貌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主要表现在语言、态度和行为等方面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语言文明、态度亲和、举止端庄是与人友好交往必备的素养</a:t>
              </a:r>
              <a:r>
                <a:rPr lang="en-US" altLang="zh-CN" sz="2000" dirty="0"/>
                <a:t>,A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B</a:t>
              </a:r>
              <a:r>
                <a:rPr lang="zh-CN" altLang="zh-CN" sz="2000" dirty="0"/>
                <a:t>、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三项是有礼貌的表现</a:t>
              </a:r>
              <a:r>
                <a:rPr lang="en-US" altLang="zh-CN" sz="2000" dirty="0"/>
                <a:t>,D</a:t>
              </a:r>
              <a:r>
                <a:rPr lang="zh-CN" altLang="zh-CN" sz="2000" dirty="0"/>
                <a:t>项是不礼貌的表现。故选</a:t>
              </a:r>
              <a:r>
                <a:rPr lang="en-US" altLang="zh-CN" sz="2000" dirty="0"/>
                <a:t>D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49" name="组合 48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1" name="五边形 50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2" name="五边形 51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3" name="燕尾形 52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0" name="矩形 49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D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13416135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流程图: 可选过程 25">
            <a:hlinkClick r:id="rId2" action="ppaction://hlinksldjump"/>
          </p:cNvPr>
          <p:cNvSpPr/>
          <p:nvPr/>
        </p:nvSpPr>
        <p:spPr>
          <a:xfrm>
            <a:off x="311047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3" action="ppaction://hlinksldjump"/>
          </p:cNvPr>
          <p:cNvSpPr/>
          <p:nvPr/>
        </p:nvSpPr>
        <p:spPr>
          <a:xfrm>
            <a:off x="35793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4" action="ppaction://hlinksldjump"/>
          </p:cNvPr>
          <p:cNvSpPr/>
          <p:nvPr/>
        </p:nvSpPr>
        <p:spPr>
          <a:xfrm>
            <a:off x="404822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5" action="ppaction://hlinksldjump"/>
          </p:cNvPr>
          <p:cNvSpPr/>
          <p:nvPr/>
        </p:nvSpPr>
        <p:spPr>
          <a:xfrm>
            <a:off x="451709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6" action="ppaction://hlinksldjump"/>
          </p:cNvPr>
          <p:cNvSpPr/>
          <p:nvPr/>
        </p:nvSpPr>
        <p:spPr>
          <a:xfrm>
            <a:off x="498596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7" action="ppaction://hlinksldjump"/>
          </p:cNvPr>
          <p:cNvSpPr/>
          <p:nvPr/>
        </p:nvSpPr>
        <p:spPr>
          <a:xfrm>
            <a:off x="545484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8" action="ppaction://hlinksldjump"/>
          </p:cNvPr>
          <p:cNvSpPr/>
          <p:nvPr/>
        </p:nvSpPr>
        <p:spPr>
          <a:xfrm>
            <a:off x="59237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3" name="流程图: 可选过程 32">
            <a:hlinkClick r:id="rId9" action="ppaction://hlinksldjump"/>
          </p:cNvPr>
          <p:cNvSpPr/>
          <p:nvPr/>
        </p:nvSpPr>
        <p:spPr>
          <a:xfrm>
            <a:off x="639259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10" action="ppaction://hlinksldjump"/>
          </p:cNvPr>
          <p:cNvSpPr/>
          <p:nvPr/>
        </p:nvSpPr>
        <p:spPr>
          <a:xfrm>
            <a:off x="686695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11" action="ppaction://hlinksldjump"/>
          </p:cNvPr>
          <p:cNvSpPr/>
          <p:nvPr/>
        </p:nvSpPr>
        <p:spPr>
          <a:xfrm>
            <a:off x="734131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12" action="ppaction://hlinksldjump"/>
          </p:cNvPr>
          <p:cNvSpPr/>
          <p:nvPr/>
        </p:nvSpPr>
        <p:spPr>
          <a:xfrm>
            <a:off x="781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13" action="ppaction://hlinksldjump"/>
          </p:cNvPr>
          <p:cNvSpPr/>
          <p:nvPr/>
        </p:nvSpPr>
        <p:spPr>
          <a:xfrm>
            <a:off x="82852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周总理生前特别注意平等待人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尊重同志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对他的秘书、侍卫以及其他人员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若有事要谈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周总理都用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字。对于以下理解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你同意的有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反映总理的平等意识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日常交往中我们要使用礼貌用语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反映总理尊重他人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反映总理宽以待人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3" name="五边形 22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4" name="五边形 23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46" name="组合 45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51" name="矩形 50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7" name="矩形 46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一个</a:t>
              </a:r>
              <a:r>
                <a:rPr lang="en-US" altLang="zh-CN" sz="2000" dirty="0"/>
                <a:t>“</a:t>
              </a:r>
              <a:r>
                <a:rPr lang="zh-CN" altLang="zh-CN" sz="2000" dirty="0"/>
                <a:t>请</a:t>
              </a:r>
              <a:r>
                <a:rPr lang="en-US" altLang="zh-CN" sz="2000" dirty="0"/>
                <a:t>”</a:t>
              </a:r>
              <a:r>
                <a:rPr lang="zh-CN" altLang="zh-CN" sz="2000" dirty="0"/>
                <a:t>字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体现了总理的平等意识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对人有礼貌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体现了总理处处尊重他人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反映了总理平易近人、尊重他人。所以①②③符合题意。④不符合题意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排除。故选</a:t>
              </a:r>
              <a:r>
                <a:rPr lang="en-US" altLang="zh-CN" sz="2000" dirty="0"/>
                <a:t>A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54" name="组合 53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56" name="五边形 5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7" name="五边形 56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8" name="燕尾形 57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5" name="矩形 54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A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17063748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311047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35793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404822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451709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98596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545484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59237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63925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686695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11" action="ppaction://hlinksldjump"/>
          </p:cNvPr>
          <p:cNvSpPr/>
          <p:nvPr/>
        </p:nvSpPr>
        <p:spPr>
          <a:xfrm>
            <a:off x="734131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2" action="ppaction://hlinksldjump"/>
          </p:cNvPr>
          <p:cNvSpPr/>
          <p:nvPr/>
        </p:nvSpPr>
        <p:spPr>
          <a:xfrm>
            <a:off x="781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13" action="ppaction://hlinksldjump"/>
          </p:cNvPr>
          <p:cNvSpPr/>
          <p:nvPr/>
        </p:nvSpPr>
        <p:spPr>
          <a:xfrm>
            <a:off x="82852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16" name="组合 15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18" name="五边形 1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19" name="燕尾形 1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B</a:t>
              </a:r>
              <a:endParaRPr lang="zh-CN" altLang="en-US" dirty="0"/>
            </a:p>
          </p:txBody>
        </p:sp>
      </p:grpSp>
      <p:sp>
        <p:nvSpPr>
          <p:cNvPr id="22" name="矩形 21"/>
          <p:cNvSpPr>
            <a:spLocks noChangeAspect="1"/>
          </p:cNvSpPr>
          <p:nvPr/>
        </p:nvSpPr>
        <p:spPr>
          <a:xfrm>
            <a:off x="508000" y="113513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社会生活礼仪重视小节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以小见大。做文明有礼的人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要求我们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从小事做起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从细节做起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影响和带动身边的人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共创文明有礼的社会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不断学习、观察、思考和践行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做人做事要有礼貌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009926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311047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35793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404822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451709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98596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545484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59237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63925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686695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11" action="ppaction://hlinksldjump"/>
          </p:cNvPr>
          <p:cNvSpPr/>
          <p:nvPr/>
        </p:nvSpPr>
        <p:spPr>
          <a:xfrm>
            <a:off x="734131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2" action="ppaction://hlinksldjump"/>
          </p:cNvPr>
          <p:cNvSpPr/>
          <p:nvPr/>
        </p:nvSpPr>
        <p:spPr>
          <a:xfrm>
            <a:off x="781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13" action="ppaction://hlinksldjump"/>
          </p:cNvPr>
          <p:cNvSpPr/>
          <p:nvPr/>
        </p:nvSpPr>
        <p:spPr>
          <a:xfrm>
            <a:off x="82852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508000" y="113513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讲文明礼仪是个人的私事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对国家形象影响不大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。这种观点对吗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8427" y="3356992"/>
            <a:ext cx="8247378" cy="3168352"/>
            <a:chOff x="645102" y="2736324"/>
            <a:chExt cx="8247378" cy="3168352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2736324"/>
              <a:ext cx="8247378" cy="3168352"/>
              <a:chOff x="645102" y="1739245"/>
              <a:chExt cx="8247378" cy="3168352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45102" y="1739245"/>
                <a:ext cx="8247378" cy="285291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88424" y="1904043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0" y="3152082"/>
              <a:ext cx="7744207" cy="23479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“</a:t>
              </a:r>
              <a:r>
                <a:rPr lang="zh-CN" altLang="zh-CN" sz="2000" dirty="0"/>
                <a:t>讲文明礼仪是个人的私事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对国家形象影响不大</a:t>
              </a:r>
              <a:r>
                <a:rPr lang="en-US" altLang="zh-CN" sz="2000" dirty="0"/>
                <a:t>”,</a:t>
              </a:r>
              <a:r>
                <a:rPr lang="zh-CN" altLang="zh-CN" sz="2000" dirty="0"/>
                <a:t>这个观点是错误的。文明有礼体现国家形象。在人际交往中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每个人的仪容仪表都会引起交往对象的特别关注。它不仅代表个人的形象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更是代表国家和民族的形象。在与外国人交往的过程中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我们的一言一行都体现我国的国家形象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我们举行的各种仪式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体现了民族的尊严和国家的形象。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26766452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311047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35793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404822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451709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98596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7" action="ppaction://hlinksldjump"/>
          </p:cNvPr>
          <p:cNvSpPr/>
          <p:nvPr/>
        </p:nvSpPr>
        <p:spPr>
          <a:xfrm>
            <a:off x="545484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流程图: 可选过程 7">
            <a:hlinkClick r:id="rId8" action="ppaction://hlinksldjump"/>
          </p:cNvPr>
          <p:cNvSpPr/>
          <p:nvPr/>
        </p:nvSpPr>
        <p:spPr>
          <a:xfrm>
            <a:off x="59237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9" action="ppaction://hlinksldjump"/>
          </p:cNvPr>
          <p:cNvSpPr/>
          <p:nvPr/>
        </p:nvSpPr>
        <p:spPr>
          <a:xfrm>
            <a:off x="63925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流程图: 可选过程 9">
            <a:hlinkClick r:id="rId10" action="ppaction://hlinksldjump"/>
          </p:cNvPr>
          <p:cNvSpPr/>
          <p:nvPr/>
        </p:nvSpPr>
        <p:spPr>
          <a:xfrm>
            <a:off x="686695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11" action="ppaction://hlinksldjump"/>
          </p:cNvPr>
          <p:cNvSpPr/>
          <p:nvPr/>
        </p:nvSpPr>
        <p:spPr>
          <a:xfrm>
            <a:off x="734131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12" action="ppaction://hlinksldjump"/>
          </p:cNvPr>
          <p:cNvSpPr/>
          <p:nvPr/>
        </p:nvSpPr>
        <p:spPr>
          <a:xfrm>
            <a:off x="7815670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13" action="ppaction://hlinksldjump"/>
          </p:cNvPr>
          <p:cNvSpPr/>
          <p:nvPr/>
        </p:nvSpPr>
        <p:spPr>
          <a:xfrm>
            <a:off x="82852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508000" y="113513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为了进一步培养和提升学生的文明素质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使全体学生崇尚礼仪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推崇文明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争做文明学生、争当文明使者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努力营造一个优美、和谐、文明的学习生活环境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某学校举行了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争做文明学生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创建和谐校园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千名师生签字活动。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争做文明学生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创建和谐校园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千名师生签字活动有什么现实意义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为争做文明学生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我们在日常生活中应如何做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5" name="五边形 14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68427" y="4293096"/>
            <a:ext cx="8247378" cy="2232248"/>
            <a:chOff x="645102" y="3672428"/>
            <a:chExt cx="8247378" cy="2232248"/>
          </a:xfrm>
        </p:grpSpPr>
        <p:grpSp>
          <p:nvGrpSpPr>
            <p:cNvPr id="17" name="组合 16"/>
            <p:cNvGrpSpPr/>
            <p:nvPr/>
          </p:nvGrpSpPr>
          <p:grpSpPr>
            <a:xfrm>
              <a:off x="645102" y="3672428"/>
              <a:ext cx="8247378" cy="2232248"/>
              <a:chOff x="645102" y="2675349"/>
              <a:chExt cx="8247378" cy="2232248"/>
            </a:xfrm>
          </p:grpSpPr>
          <p:sp>
            <p:nvSpPr>
              <p:cNvPr id="19" name="五边形 1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0" name="燕尾形 19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645102" y="2675349"/>
                <a:ext cx="8247378" cy="191681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88424" y="274726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860240" y="3995300"/>
              <a:ext cx="774420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有利于唤醒师生文明交往意识和普及文明礼仪常识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提升其文明修养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使广大师生能够展示良好的形象等。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如</a:t>
              </a:r>
              <a:r>
                <a:rPr lang="en-US" altLang="zh-CN" sz="2000" dirty="0"/>
                <a:t>:</a:t>
              </a:r>
              <a:r>
                <a:rPr lang="zh-CN" altLang="zh-CN" sz="2000" dirty="0"/>
                <a:t>做到语言文明、态度亲和、仪表整洁、举止端庄等。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3047129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流程图: 可选过程 9">
            <a:hlinkClick r:id="rId3" action="ppaction://hlinksldjump"/>
          </p:cNvPr>
          <p:cNvSpPr/>
          <p:nvPr/>
        </p:nvSpPr>
        <p:spPr>
          <a:xfrm>
            <a:off x="311047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35793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流程图: 可选过程 11">
            <a:hlinkClick r:id="rId5" action="ppaction://hlinksldjump"/>
          </p:cNvPr>
          <p:cNvSpPr/>
          <p:nvPr/>
        </p:nvSpPr>
        <p:spPr>
          <a:xfrm>
            <a:off x="404822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流程图: 可选过程 12">
            <a:hlinkClick r:id="rId6" action="ppaction://hlinksldjump"/>
          </p:cNvPr>
          <p:cNvSpPr/>
          <p:nvPr/>
        </p:nvSpPr>
        <p:spPr>
          <a:xfrm>
            <a:off x="451709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7" action="ppaction://hlinksldjump"/>
          </p:cNvPr>
          <p:cNvSpPr/>
          <p:nvPr/>
        </p:nvSpPr>
        <p:spPr>
          <a:xfrm>
            <a:off x="498596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8" action="ppaction://hlinksldjump"/>
          </p:cNvPr>
          <p:cNvSpPr/>
          <p:nvPr/>
        </p:nvSpPr>
        <p:spPr>
          <a:xfrm>
            <a:off x="545484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4" name="流程图: 可选过程 23">
            <a:hlinkClick r:id="rId9" action="ppaction://hlinksldjump"/>
          </p:cNvPr>
          <p:cNvSpPr/>
          <p:nvPr/>
        </p:nvSpPr>
        <p:spPr>
          <a:xfrm>
            <a:off x="59237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10" action="ppaction://hlinksldjump"/>
          </p:cNvPr>
          <p:cNvSpPr/>
          <p:nvPr/>
        </p:nvSpPr>
        <p:spPr>
          <a:xfrm>
            <a:off x="63925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11" action="ppaction://hlinksldjump"/>
          </p:cNvPr>
          <p:cNvSpPr/>
          <p:nvPr/>
        </p:nvSpPr>
        <p:spPr>
          <a:xfrm>
            <a:off x="686695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12" action="ppaction://hlinksldjump"/>
          </p:cNvPr>
          <p:cNvSpPr/>
          <p:nvPr/>
        </p:nvSpPr>
        <p:spPr>
          <a:xfrm>
            <a:off x="734131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13" action="ppaction://hlinksldjump"/>
          </p:cNvPr>
          <p:cNvSpPr/>
          <p:nvPr/>
        </p:nvSpPr>
        <p:spPr>
          <a:xfrm>
            <a:off x="781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14" action="ppaction://hlinksldjump"/>
          </p:cNvPr>
          <p:cNvSpPr/>
          <p:nvPr/>
        </p:nvSpPr>
        <p:spPr>
          <a:xfrm>
            <a:off x="8285243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仔细观察下图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打、错、啦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下次给我注意点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这样说话在人际交往中有什么危害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请调查你周围的同学都存在哪些不文明的行为。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请列举两例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讲文明礼貌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建和谐校园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你认为学校和学生分别该做些什么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至少各写一点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0517842"/>
              </p:ext>
            </p:extLst>
          </p:nvPr>
        </p:nvGraphicFramePr>
        <p:xfrm>
          <a:off x="892914" y="1641830"/>
          <a:ext cx="7358173" cy="2604879"/>
        </p:xfrm>
        <a:graphic>
          <a:graphicData uri="http://schemas.openxmlformats.org/presentationml/2006/ole">
            <p:oleObj spid="_x0000_s2056" name="文档" r:id="rId15" imgW="3839157" imgH="1359243" progId="Word.Document.12">
              <p:embed/>
            </p:oleObj>
          </a:graphicData>
        </a:graphic>
      </p:graphicFrame>
      <p:sp>
        <p:nvSpPr>
          <p:cNvPr id="40" name="五边形 39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41" name="五边形 40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468427" y="1484784"/>
            <a:ext cx="8247377" cy="5040560"/>
            <a:chOff x="645102" y="-574473"/>
            <a:chExt cx="8247377" cy="5040560"/>
          </a:xfrm>
        </p:grpSpPr>
        <p:grpSp>
          <p:nvGrpSpPr>
            <p:cNvPr id="43" name="组合 42"/>
            <p:cNvGrpSpPr/>
            <p:nvPr/>
          </p:nvGrpSpPr>
          <p:grpSpPr>
            <a:xfrm>
              <a:off x="645102" y="-574473"/>
              <a:ext cx="8247377" cy="5040560"/>
              <a:chOff x="645102" y="-2619672"/>
              <a:chExt cx="8247377" cy="5040560"/>
            </a:xfrm>
          </p:grpSpPr>
          <p:sp>
            <p:nvSpPr>
              <p:cNvPr id="45" name="五边形 44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46" name="燕尾形 45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>
              <a:xfrm>
                <a:off x="645102" y="-2619672"/>
                <a:ext cx="8247377" cy="4723551"/>
                <a:chOff x="645102" y="-2619672"/>
                <a:chExt cx="8247377" cy="4723551"/>
              </a:xfrm>
            </p:grpSpPr>
            <p:sp>
              <p:nvSpPr>
                <p:cNvPr id="48" name="矩形 47"/>
                <p:cNvSpPr/>
                <p:nvPr/>
              </p:nvSpPr>
              <p:spPr>
                <a:xfrm>
                  <a:off x="645102" y="-2619672"/>
                  <a:ext cx="8247377" cy="472355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TextBox 28"/>
                <p:cNvSpPr txBox="1"/>
                <p:nvPr/>
              </p:nvSpPr>
              <p:spPr>
                <a:xfrm>
                  <a:off x="8371094" y="-2486898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44" name="矩形 43"/>
            <p:cNvSpPr>
              <a:spLocks noChangeAspect="1"/>
            </p:cNvSpPr>
            <p:nvPr/>
          </p:nvSpPr>
          <p:spPr>
            <a:xfrm>
              <a:off x="860242" y="-198692"/>
              <a:ext cx="7775757" cy="2328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第</a:t>
              </a:r>
              <a:r>
                <a:rPr lang="en-US" altLang="zh-CN" sz="2000" dirty="0"/>
                <a:t>(1)</a:t>
              </a:r>
              <a:r>
                <a:rPr lang="zh-CN" altLang="zh-CN" sz="2000" dirty="0"/>
                <a:t>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回答出不礼貌对人际交往的危害即可。第</a:t>
              </a:r>
              <a:r>
                <a:rPr lang="en-US" altLang="zh-CN" sz="2000" dirty="0"/>
                <a:t>(2)</a:t>
              </a:r>
              <a:r>
                <a:rPr lang="zh-CN" altLang="zh-CN" sz="2000" dirty="0"/>
                <a:t>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列举两例不文明行为即可。第</a:t>
              </a:r>
              <a:r>
                <a:rPr lang="en-US" altLang="zh-CN" sz="2000" dirty="0"/>
                <a:t>(3)</a:t>
              </a:r>
              <a:r>
                <a:rPr lang="zh-CN" altLang="zh-CN" sz="2000" dirty="0"/>
                <a:t>问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学校要加强对学生文明礼貌方面的教育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开展相关活动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提高学生的道德品质。学生要懂得文明有礼的重要性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与违背文明礼貌的言行作斗争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从小事做起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自觉提高自身的文明素养</a:t>
              </a:r>
              <a:r>
                <a:rPr lang="en-US" altLang="zh-CN" sz="2000" dirty="0"/>
                <a:t>,</a:t>
              </a:r>
              <a:r>
                <a:rPr lang="zh-CN" altLang="zh-CN" sz="2000"/>
                <a:t>自觉遵守中学生日常行为规范等。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8427" y="2420888"/>
            <a:ext cx="8247378" cy="4104456"/>
            <a:chOff x="645102" y="1800220"/>
            <a:chExt cx="8247378" cy="4104456"/>
          </a:xfrm>
        </p:grpSpPr>
        <p:grpSp>
          <p:nvGrpSpPr>
            <p:cNvPr id="51" name="组合 50"/>
            <p:cNvGrpSpPr/>
            <p:nvPr/>
          </p:nvGrpSpPr>
          <p:grpSpPr>
            <a:xfrm>
              <a:off x="645102" y="1800220"/>
              <a:ext cx="8247378" cy="4104456"/>
              <a:chOff x="645102" y="803141"/>
              <a:chExt cx="8247378" cy="4104456"/>
            </a:xfrm>
          </p:grpSpPr>
          <p:sp>
            <p:nvSpPr>
              <p:cNvPr id="53" name="五边形 52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54" name="五边形 53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55" name="燕尾形 5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645102" y="803141"/>
                <a:ext cx="8247378" cy="3789021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TextBox 48"/>
              <p:cNvSpPr txBox="1"/>
              <p:nvPr/>
            </p:nvSpPr>
            <p:spPr>
              <a:xfrm>
                <a:off x="8388424" y="908535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52" name="矩形 51"/>
            <p:cNvSpPr>
              <a:spLocks noChangeAspect="1"/>
            </p:cNvSpPr>
            <p:nvPr/>
          </p:nvSpPr>
          <p:spPr>
            <a:xfrm>
              <a:off x="860240" y="2128588"/>
              <a:ext cx="7744207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(1)</a:t>
              </a:r>
              <a:r>
                <a:rPr lang="zh-CN" altLang="zh-CN" sz="2000" dirty="0"/>
                <a:t>是一种不礼貌的表现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会对人造成伤害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妨害我们与人交往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影响到人际关系的质量和社会风气的好坏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等等。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(2)</a:t>
              </a:r>
              <a:r>
                <a:rPr lang="zh-CN" altLang="zh-CN" sz="2000" dirty="0"/>
                <a:t>说脏话粗话、恶语伤人、顶撞老师、对人态度粗暴、随地乱扔垃圾等。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000" dirty="0"/>
                <a:t>(3)</a:t>
              </a:r>
              <a:r>
                <a:rPr lang="zh-CN" altLang="zh-CN" sz="2000" dirty="0"/>
                <a:t>学校要加强对学生文明礼貌方面的教育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提高学生的文明修养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在学生中开展相关的比赛、评比活动</a:t>
              </a:r>
              <a:r>
                <a:rPr lang="en-US" altLang="zh-CN" sz="2000" dirty="0"/>
                <a:t>;</a:t>
              </a:r>
              <a:r>
                <a:rPr lang="zh-CN" altLang="zh-CN" sz="2000" dirty="0"/>
                <a:t>对学生不文明言行进行批评教育等。学生要自觉提高自身的文明素养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自觉遵守中学生日常行为规范等。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01223873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礼体现一个人的尊重、谦让、与人为善等良好品质。社会生活中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礼主要表现在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等方面。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文明有礼会使人变得优雅可亲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更容易赢得他人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文明礼貌是处理人与人之间关系、维系社会正常生活的一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是沟通人与人之间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的桥梁。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体现国家形象。我国素有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的美誉。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做文明有礼的人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在社会交往中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我们要做到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、彬彬有礼、落落大方。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我们要从小事做起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努力做一个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、守礼的人。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926207" y="125836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747189" y="1258369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仪表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端庄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6649841" y="1258369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举止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27584" y="245885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411760" y="245885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认可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55576" y="3254746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道德行为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387090" y="3271000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情感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105225" y="3667310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文明有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480609" y="3662947"/>
            <a:ext cx="1633781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礼仪之邦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” 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3394730" y="4077072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谦和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4895023" y="4077072"/>
            <a:ext cx="1383712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4474041" y="4470588"/>
            <a:ext cx="138371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着装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得体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572664" y="4478336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举止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稳重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912278" y="5272788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细节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75358" y="569332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411759" y="5693324"/>
            <a:ext cx="819455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33976659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778443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文明有礼的重要性。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文明有礼是一个人立身处世的前提。文明有礼是一个人思想道德素质、科学文化素质和交际能力的外在表现。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文明有礼促进社会和谐。诚恳、谦逊、平等、友善、倾听的态度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能够给对方亲切感、受尊重感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有助于人们友好交往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增进人们的团结友爱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有利于形成安定有序、文明祥和的社会。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文明有礼体现国家形象。在与外国人交往的过程中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我们的一言一行都体现了中国形象。我们举行的各种仪式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体现了民族的尊严和国家的形象。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怎样做文明有礼的人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做文明有礼的人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要态度谦和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用语文明。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做文明有礼的人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要仪表整洁、举止端庄。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做文明有礼的人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需要在社会生活中不断学习、观察、思考和践行。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219683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3110476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流程图: 可选过程 13">
            <a:hlinkClick r:id="rId3" action="ppaction://hlinksldjump"/>
          </p:cNvPr>
          <p:cNvSpPr/>
          <p:nvPr/>
        </p:nvSpPr>
        <p:spPr>
          <a:xfrm>
            <a:off x="35793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" name="流程图: 可选过程 14">
            <a:hlinkClick r:id="rId4" action="ppaction://hlinksldjump"/>
          </p:cNvPr>
          <p:cNvSpPr/>
          <p:nvPr/>
        </p:nvSpPr>
        <p:spPr>
          <a:xfrm>
            <a:off x="404822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" name="流程图: 可选过程 15">
            <a:hlinkClick r:id="rId5" action="ppaction://hlinksldjump"/>
          </p:cNvPr>
          <p:cNvSpPr/>
          <p:nvPr/>
        </p:nvSpPr>
        <p:spPr>
          <a:xfrm>
            <a:off x="451709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" name="流程图: 可选过程 16">
            <a:hlinkClick r:id="rId6" action="ppaction://hlinksldjump"/>
          </p:cNvPr>
          <p:cNvSpPr/>
          <p:nvPr/>
        </p:nvSpPr>
        <p:spPr>
          <a:xfrm>
            <a:off x="498596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8" name="流程图: 可选过程 17">
            <a:hlinkClick r:id="rId7" action="ppaction://hlinksldjump"/>
          </p:cNvPr>
          <p:cNvSpPr/>
          <p:nvPr/>
        </p:nvSpPr>
        <p:spPr>
          <a:xfrm>
            <a:off x="545484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五边形 21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4" name="组合 23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6" name="五边形 25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7" name="燕尾形 26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5" name="矩形 24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C</a:t>
              </a:r>
              <a:endParaRPr lang="zh-CN" altLang="en-US" dirty="0"/>
            </a:p>
          </p:txBody>
        </p:sp>
      </p:grpSp>
      <p:sp>
        <p:nvSpPr>
          <p:cNvPr id="19" name="流程图: 可选过程 18">
            <a:hlinkClick r:id="rId8" action="ppaction://hlinksldjump"/>
          </p:cNvPr>
          <p:cNvSpPr/>
          <p:nvPr/>
        </p:nvSpPr>
        <p:spPr>
          <a:xfrm>
            <a:off x="59237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9" action="ppaction://hlinksldjump"/>
          </p:cNvPr>
          <p:cNvSpPr/>
          <p:nvPr/>
        </p:nvSpPr>
        <p:spPr>
          <a:xfrm>
            <a:off x="63925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10" action="ppaction://hlinksldjump"/>
          </p:cNvPr>
          <p:cNvSpPr/>
          <p:nvPr/>
        </p:nvSpPr>
        <p:spPr>
          <a:xfrm>
            <a:off x="686695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11" action="ppaction://hlinksldjump"/>
          </p:cNvPr>
          <p:cNvSpPr/>
          <p:nvPr/>
        </p:nvSpPr>
        <p:spPr>
          <a:xfrm>
            <a:off x="734131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流程图: 可选过程 30">
            <a:hlinkClick r:id="rId12" action="ppaction://hlinksldjump"/>
          </p:cNvPr>
          <p:cNvSpPr/>
          <p:nvPr/>
        </p:nvSpPr>
        <p:spPr>
          <a:xfrm>
            <a:off x="781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2" name="流程图: 可选过程 31">
            <a:hlinkClick r:id="rId13" action="ppaction://hlinksldjump"/>
          </p:cNvPr>
          <p:cNvSpPr/>
          <p:nvPr/>
        </p:nvSpPr>
        <p:spPr>
          <a:xfrm>
            <a:off x="82852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下列对文明有礼的认识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文明有礼是一个人立身处世的前提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文明有礼是一个人思想道德素质、科学文化素质和交际能力的外在表现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礼貌就是不说脏话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讲文明、有礼貌是做人的基本品质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2070346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五边形 29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32" name="组合 31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34" name="五边形 33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35" name="燕尾形 34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33" name="矩形 32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B</a:t>
              </a:r>
              <a:endParaRPr lang="zh-CN" altLang="en-US" dirty="0"/>
            </a:p>
          </p:txBody>
        </p:sp>
      </p:grpSp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311047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3579349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404822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451709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498596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7" action="ppaction://hlinksldjump"/>
          </p:cNvPr>
          <p:cNvSpPr/>
          <p:nvPr/>
        </p:nvSpPr>
        <p:spPr>
          <a:xfrm>
            <a:off x="545484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8" action="ppaction://hlinksldjump"/>
          </p:cNvPr>
          <p:cNvSpPr/>
          <p:nvPr/>
        </p:nvSpPr>
        <p:spPr>
          <a:xfrm>
            <a:off x="59237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9" action="ppaction://hlinksldjump"/>
          </p:cNvPr>
          <p:cNvSpPr/>
          <p:nvPr/>
        </p:nvSpPr>
        <p:spPr>
          <a:xfrm>
            <a:off x="63925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0" action="ppaction://hlinksldjump"/>
          </p:cNvPr>
          <p:cNvSpPr/>
          <p:nvPr/>
        </p:nvSpPr>
        <p:spPr>
          <a:xfrm>
            <a:off x="686695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1" action="ppaction://hlinksldjump"/>
          </p:cNvPr>
          <p:cNvSpPr/>
          <p:nvPr/>
        </p:nvSpPr>
        <p:spPr>
          <a:xfrm>
            <a:off x="734131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12" action="ppaction://hlinksldjump"/>
          </p:cNvPr>
          <p:cNvSpPr/>
          <p:nvPr/>
        </p:nvSpPr>
        <p:spPr>
          <a:xfrm>
            <a:off x="781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13" action="ppaction://hlinksldjump"/>
          </p:cNvPr>
          <p:cNvSpPr/>
          <p:nvPr/>
        </p:nvSpPr>
        <p:spPr>
          <a:xfrm>
            <a:off x="82852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礼貌主要表现在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语言文明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仪表端庄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举止文明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言行一致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1504319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五边形 15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18" name="组合 17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0" name="五边形 19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1" name="燕尾形 2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A</a:t>
              </a:r>
              <a:endParaRPr lang="zh-CN" altLang="en-US" dirty="0"/>
            </a:p>
          </p:txBody>
        </p:sp>
      </p:grpSp>
      <p:sp>
        <p:nvSpPr>
          <p:cNvPr id="24" name="流程图: 可选过程 23">
            <a:hlinkClick r:id="rId2" action="ppaction://hlinksldjump"/>
          </p:cNvPr>
          <p:cNvSpPr/>
          <p:nvPr/>
        </p:nvSpPr>
        <p:spPr>
          <a:xfrm>
            <a:off x="311047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5" name="流程图: 可选过程 24">
            <a:hlinkClick r:id="rId3" action="ppaction://hlinksldjump"/>
          </p:cNvPr>
          <p:cNvSpPr/>
          <p:nvPr/>
        </p:nvSpPr>
        <p:spPr>
          <a:xfrm>
            <a:off x="35793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6" name="流程图: 可选过程 25">
            <a:hlinkClick r:id="rId4" action="ppaction://hlinksldjump"/>
          </p:cNvPr>
          <p:cNvSpPr/>
          <p:nvPr/>
        </p:nvSpPr>
        <p:spPr>
          <a:xfrm>
            <a:off x="404822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7" name="流程图: 可选过程 26">
            <a:hlinkClick r:id="rId5" action="ppaction://hlinksldjump"/>
          </p:cNvPr>
          <p:cNvSpPr/>
          <p:nvPr/>
        </p:nvSpPr>
        <p:spPr>
          <a:xfrm>
            <a:off x="451709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流程图: 可选过程 27">
            <a:hlinkClick r:id="rId6" action="ppaction://hlinksldjump"/>
          </p:cNvPr>
          <p:cNvSpPr/>
          <p:nvPr/>
        </p:nvSpPr>
        <p:spPr>
          <a:xfrm>
            <a:off x="498596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" name="流程图: 可选过程 28">
            <a:hlinkClick r:id="rId7" action="ppaction://hlinksldjump"/>
          </p:cNvPr>
          <p:cNvSpPr/>
          <p:nvPr/>
        </p:nvSpPr>
        <p:spPr>
          <a:xfrm>
            <a:off x="545484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流程图: 可选过程 29">
            <a:hlinkClick r:id="rId8" action="ppaction://hlinksldjump"/>
          </p:cNvPr>
          <p:cNvSpPr/>
          <p:nvPr/>
        </p:nvSpPr>
        <p:spPr>
          <a:xfrm>
            <a:off x="59237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9" action="ppaction://hlinksldjump"/>
          </p:cNvPr>
          <p:cNvSpPr/>
          <p:nvPr/>
        </p:nvSpPr>
        <p:spPr>
          <a:xfrm>
            <a:off x="63925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10" action="ppaction://hlinksldjump"/>
          </p:cNvPr>
          <p:cNvSpPr/>
          <p:nvPr/>
        </p:nvSpPr>
        <p:spPr>
          <a:xfrm>
            <a:off x="686695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1" action="ppaction://hlinksldjump"/>
          </p:cNvPr>
          <p:cNvSpPr/>
          <p:nvPr/>
        </p:nvSpPr>
        <p:spPr>
          <a:xfrm>
            <a:off x="734131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2" action="ppaction://hlinksldjump"/>
          </p:cNvPr>
          <p:cNvSpPr/>
          <p:nvPr/>
        </p:nvSpPr>
        <p:spPr>
          <a:xfrm>
            <a:off x="781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3" action="ppaction://hlinksldjump"/>
          </p:cNvPr>
          <p:cNvSpPr/>
          <p:nvPr/>
        </p:nvSpPr>
        <p:spPr>
          <a:xfrm>
            <a:off x="82852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某市举行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文明大行动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宣誓仪式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并举行征集倡导文明行动的签名活动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以宣扬文明理念、倡导文明行动、塑造文明形象。据此回答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之所以提倡文明礼仪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是因为文明礼仪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是沟通人与人之间情感的桥梁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是生活中再平常不过的事情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不值得一提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有助于人们友好交往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有利于促进社会和谐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6854388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五边形 23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26" name="组合 25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28" name="五边形 2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27" name="矩形 26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D</a:t>
              </a:r>
              <a:endParaRPr lang="zh-CN" altLang="en-US" dirty="0"/>
            </a:p>
          </p:txBody>
        </p:sp>
      </p:grpSp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311047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3" action="ppaction://hlinksldjump"/>
          </p:cNvPr>
          <p:cNvSpPr/>
          <p:nvPr/>
        </p:nvSpPr>
        <p:spPr>
          <a:xfrm>
            <a:off x="35793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4" action="ppaction://hlinksldjump"/>
          </p:cNvPr>
          <p:cNvSpPr/>
          <p:nvPr/>
        </p:nvSpPr>
        <p:spPr>
          <a:xfrm>
            <a:off x="404822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5" action="ppaction://hlinksldjump"/>
          </p:cNvPr>
          <p:cNvSpPr/>
          <p:nvPr/>
        </p:nvSpPr>
        <p:spPr>
          <a:xfrm>
            <a:off x="4517095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6" action="ppaction://hlinksldjump"/>
          </p:cNvPr>
          <p:cNvSpPr/>
          <p:nvPr/>
        </p:nvSpPr>
        <p:spPr>
          <a:xfrm>
            <a:off x="498596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7" action="ppaction://hlinksldjump"/>
          </p:cNvPr>
          <p:cNvSpPr/>
          <p:nvPr/>
        </p:nvSpPr>
        <p:spPr>
          <a:xfrm>
            <a:off x="545484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8" action="ppaction://hlinksldjump"/>
          </p:cNvPr>
          <p:cNvSpPr/>
          <p:nvPr/>
        </p:nvSpPr>
        <p:spPr>
          <a:xfrm>
            <a:off x="59237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9" action="ppaction://hlinksldjump"/>
          </p:cNvPr>
          <p:cNvSpPr/>
          <p:nvPr/>
        </p:nvSpPr>
        <p:spPr>
          <a:xfrm>
            <a:off x="63925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0" action="ppaction://hlinksldjump"/>
          </p:cNvPr>
          <p:cNvSpPr/>
          <p:nvPr/>
        </p:nvSpPr>
        <p:spPr>
          <a:xfrm>
            <a:off x="686695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1" action="ppaction://hlinksldjump"/>
          </p:cNvPr>
          <p:cNvSpPr/>
          <p:nvPr/>
        </p:nvSpPr>
        <p:spPr>
          <a:xfrm>
            <a:off x="734131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12" action="ppaction://hlinksldjump"/>
          </p:cNvPr>
          <p:cNvSpPr/>
          <p:nvPr/>
        </p:nvSpPr>
        <p:spPr>
          <a:xfrm>
            <a:off x="781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13" action="ppaction://hlinksldjump"/>
          </p:cNvPr>
          <p:cNvSpPr/>
          <p:nvPr/>
        </p:nvSpPr>
        <p:spPr>
          <a:xfrm>
            <a:off x="82852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讲文明、有礼貌要求我们做到语言文明。下列属于文明用语的是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对不起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打扰一下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你耳朵聋了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我叫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声你都听不见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听你的还是听我的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叫你怎么弄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你就怎么弄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欢迎下次再来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11289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>
            <a:hlinkClick r:id="rId2" action="ppaction://hlinksldjump"/>
          </p:cNvPr>
          <p:cNvSpPr/>
          <p:nvPr/>
        </p:nvSpPr>
        <p:spPr>
          <a:xfrm>
            <a:off x="311047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9" name="流程图: 可选过程 18">
            <a:hlinkClick r:id="rId3" action="ppaction://hlinksldjump"/>
          </p:cNvPr>
          <p:cNvSpPr/>
          <p:nvPr/>
        </p:nvSpPr>
        <p:spPr>
          <a:xfrm>
            <a:off x="35793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0" name="流程图: 可选过程 19">
            <a:hlinkClick r:id="rId4" action="ppaction://hlinksldjump"/>
          </p:cNvPr>
          <p:cNvSpPr/>
          <p:nvPr/>
        </p:nvSpPr>
        <p:spPr>
          <a:xfrm>
            <a:off x="404822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流程图: 可选过程 20">
            <a:hlinkClick r:id="rId5" action="ppaction://hlinksldjump"/>
          </p:cNvPr>
          <p:cNvSpPr/>
          <p:nvPr/>
        </p:nvSpPr>
        <p:spPr>
          <a:xfrm>
            <a:off x="451709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2" name="流程图: 可选过程 21">
            <a:hlinkClick r:id="rId6" action="ppaction://hlinksldjump"/>
          </p:cNvPr>
          <p:cNvSpPr/>
          <p:nvPr/>
        </p:nvSpPr>
        <p:spPr>
          <a:xfrm>
            <a:off x="4985968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7" action="ppaction://hlinksldjump"/>
          </p:cNvPr>
          <p:cNvSpPr/>
          <p:nvPr/>
        </p:nvSpPr>
        <p:spPr>
          <a:xfrm>
            <a:off x="545484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8" action="ppaction://hlinksldjump"/>
          </p:cNvPr>
          <p:cNvSpPr/>
          <p:nvPr/>
        </p:nvSpPr>
        <p:spPr>
          <a:xfrm>
            <a:off x="59237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9" action="ppaction://hlinksldjump"/>
          </p:cNvPr>
          <p:cNvSpPr/>
          <p:nvPr/>
        </p:nvSpPr>
        <p:spPr>
          <a:xfrm>
            <a:off x="63925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0" action="ppaction://hlinksldjump"/>
          </p:cNvPr>
          <p:cNvSpPr/>
          <p:nvPr/>
        </p:nvSpPr>
        <p:spPr>
          <a:xfrm>
            <a:off x="686695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1" action="ppaction://hlinksldjump"/>
          </p:cNvPr>
          <p:cNvSpPr/>
          <p:nvPr/>
        </p:nvSpPr>
        <p:spPr>
          <a:xfrm>
            <a:off x="734131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12" action="ppaction://hlinksldjump"/>
          </p:cNvPr>
          <p:cNvSpPr/>
          <p:nvPr/>
        </p:nvSpPr>
        <p:spPr>
          <a:xfrm>
            <a:off x="781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5" name="流程图: 可选过程 44">
            <a:hlinkClick r:id="rId13" action="ppaction://hlinksldjump"/>
          </p:cNvPr>
          <p:cNvSpPr/>
          <p:nvPr/>
        </p:nvSpPr>
        <p:spPr>
          <a:xfrm>
            <a:off x="82852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下列行为属于有礼貌的表现的是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自习课上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班长常常使劲敲击黑板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高声训斥大家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老师讲课出现失误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小亮举手示意老师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家里来了客人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小丽不仅不打招呼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还满脸不高兴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参加学校社团活动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小旭很乐意倾听其他成员的建议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6" name="五边形 55"/>
          <p:cNvSpPr/>
          <p:nvPr/>
        </p:nvSpPr>
        <p:spPr>
          <a:xfrm>
            <a:off x="7635685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7" name="五边形 56"/>
          <p:cNvSpPr/>
          <p:nvPr/>
        </p:nvSpPr>
        <p:spPr>
          <a:xfrm>
            <a:off x="6739564" y="6237312"/>
            <a:ext cx="1080120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+mj-ea"/>
                <a:ea typeface="+mj-ea"/>
              </a:rPr>
              <a:t>解析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468427" y="3987486"/>
            <a:ext cx="8247377" cy="2537858"/>
            <a:chOff x="645102" y="1928229"/>
            <a:chExt cx="8247377" cy="2537858"/>
          </a:xfrm>
        </p:grpSpPr>
        <p:grpSp>
          <p:nvGrpSpPr>
            <p:cNvPr id="59" name="组合 58"/>
            <p:cNvGrpSpPr/>
            <p:nvPr/>
          </p:nvGrpSpPr>
          <p:grpSpPr>
            <a:xfrm>
              <a:off x="645102" y="1928229"/>
              <a:ext cx="8247377" cy="2537858"/>
              <a:chOff x="645102" y="-116970"/>
              <a:chExt cx="8247377" cy="2537858"/>
            </a:xfrm>
          </p:grpSpPr>
          <p:sp>
            <p:nvSpPr>
              <p:cNvPr id="61" name="五边形 60"/>
              <p:cNvSpPr/>
              <p:nvPr/>
            </p:nvSpPr>
            <p:spPr>
              <a:xfrm>
                <a:off x="6916239" y="2132856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62" name="燕尾形 61"/>
              <p:cNvSpPr/>
              <p:nvPr/>
            </p:nvSpPr>
            <p:spPr>
              <a:xfrm>
                <a:off x="7031380" y="2209856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63" name="组合 62"/>
              <p:cNvGrpSpPr/>
              <p:nvPr/>
            </p:nvGrpSpPr>
            <p:grpSpPr>
              <a:xfrm>
                <a:off x="645102" y="-116970"/>
                <a:ext cx="8247377" cy="2220850"/>
                <a:chOff x="645102" y="-116970"/>
                <a:chExt cx="8247377" cy="2220850"/>
              </a:xfrm>
            </p:grpSpPr>
            <p:sp>
              <p:nvSpPr>
                <p:cNvPr id="64" name="矩形 63"/>
                <p:cNvSpPr/>
                <p:nvPr/>
              </p:nvSpPr>
              <p:spPr>
                <a:xfrm>
                  <a:off x="645102" y="-116970"/>
                  <a:ext cx="8247377" cy="222085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E75E22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TextBox 28"/>
                <p:cNvSpPr txBox="1"/>
                <p:nvPr/>
              </p:nvSpPr>
              <p:spPr>
                <a:xfrm>
                  <a:off x="8371094" y="16160"/>
                  <a:ext cx="492443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200" dirty="0" smtClean="0"/>
                    <a:t>关闭</a:t>
                  </a:r>
                  <a:endParaRPr lang="zh-CN" altLang="en-US" sz="1200" dirty="0"/>
                </a:p>
              </p:txBody>
            </p:sp>
          </p:grpSp>
        </p:grpSp>
        <p:sp>
          <p:nvSpPr>
            <p:cNvPr id="60" name="矩形 59"/>
            <p:cNvSpPr>
              <a:spLocks noChangeAspect="1"/>
            </p:cNvSpPr>
            <p:nvPr/>
          </p:nvSpPr>
          <p:spPr>
            <a:xfrm>
              <a:off x="860242" y="2304366"/>
              <a:ext cx="7775757" cy="14246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029335" algn="l"/>
                  <a:tab pos="1850390" algn="l"/>
                  <a:tab pos="2538095" algn="l"/>
                  <a:tab pos="3221990" algn="l"/>
                </a:tabLst>
              </a:pPr>
              <a:r>
                <a:rPr lang="zh-CN" altLang="zh-CN" sz="2000" dirty="0"/>
                <a:t>①班长高声训斥大家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是语言不文明的体现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是不礼貌的表现。③家里来了客人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不打招呼是对客人的不尊重</a:t>
              </a:r>
              <a:r>
                <a:rPr lang="en-US" altLang="zh-CN" sz="2000" dirty="0"/>
                <a:t>,</a:t>
              </a:r>
              <a:r>
                <a:rPr lang="zh-CN" altLang="zh-CN" sz="2000" dirty="0"/>
                <a:t>也是不礼貌的表现。排除①③。故选</a:t>
              </a:r>
              <a:r>
                <a:rPr lang="en-US" altLang="zh-CN" sz="2000" dirty="0"/>
                <a:t>C</a:t>
              </a:r>
              <a:r>
                <a:rPr lang="zh-CN" altLang="zh-CN" sz="2000" dirty="0"/>
                <a:t>项。</a:t>
              </a:r>
              <a:endParaRPr lang="zh-CN" altLang="zh-CN" sz="2000" dirty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68427" y="5373216"/>
            <a:ext cx="8247378" cy="1152128"/>
            <a:chOff x="645102" y="4752548"/>
            <a:chExt cx="8247378" cy="1152128"/>
          </a:xfrm>
        </p:grpSpPr>
        <p:grpSp>
          <p:nvGrpSpPr>
            <p:cNvPr id="67" name="组合 66"/>
            <p:cNvGrpSpPr/>
            <p:nvPr/>
          </p:nvGrpSpPr>
          <p:grpSpPr>
            <a:xfrm>
              <a:off x="645102" y="4752548"/>
              <a:ext cx="8247378" cy="1152128"/>
              <a:chOff x="645102" y="3755469"/>
              <a:chExt cx="8247378" cy="1152128"/>
            </a:xfrm>
          </p:grpSpPr>
          <p:sp>
            <p:nvSpPr>
              <p:cNvPr id="69" name="五边形 68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70" name="五边形 69"/>
              <p:cNvSpPr/>
              <p:nvPr/>
            </p:nvSpPr>
            <p:spPr>
              <a:xfrm>
                <a:off x="6916239" y="4619565"/>
                <a:ext cx="1080120" cy="288032"/>
              </a:xfrm>
              <a:prstGeom prst="homePlate">
                <a:avLst/>
              </a:prstGeom>
              <a:solidFill>
                <a:srgbClr val="5FBA0F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>
                    <a:latin typeface="+mj-ea"/>
                    <a:ea typeface="+mj-ea"/>
                  </a:rPr>
                  <a:t>解析</a:t>
                </a:r>
              </a:p>
            </p:txBody>
          </p:sp>
          <p:sp>
            <p:nvSpPr>
              <p:cNvPr id="71" name="燕尾形 70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645102" y="3755469"/>
                <a:ext cx="8247378" cy="836693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TextBox 48"/>
              <p:cNvSpPr txBox="1"/>
              <p:nvPr/>
            </p:nvSpPr>
            <p:spPr>
              <a:xfrm>
                <a:off x="8388424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68" name="矩形 67"/>
            <p:cNvSpPr>
              <a:spLocks noChangeAspect="1"/>
            </p:cNvSpPr>
            <p:nvPr/>
          </p:nvSpPr>
          <p:spPr>
            <a:xfrm>
              <a:off x="860240" y="4965857"/>
              <a:ext cx="7744207" cy="498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 smtClean="0">
                  <a:latin typeface="Times New Roman" panose="02020603050405020304" pitchFamily="18" charset="0"/>
                </a:rPr>
                <a:t>C</a:t>
              </a:r>
              <a:endParaRPr lang="zh-CN" altLang="en-US" sz="2000" dirty="0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90622981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35135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下面漫画给我们的启示是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公交车上使用礼貌用语是个人的事情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文明礼貌有助于建立和谐的人际关系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人际交往中要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做到</a:t>
            </a:r>
            <a:r>
              <a:rPr lang="zh-CN" altLang="en-US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仪表整洁、举止稳重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与人交往中要严于律人、宽以待己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3" name="流程图: 可选过程 32">
            <a:hlinkClick r:id="rId3" action="ppaction://hlinksldjump"/>
          </p:cNvPr>
          <p:cNvSpPr/>
          <p:nvPr/>
        </p:nvSpPr>
        <p:spPr>
          <a:xfrm>
            <a:off x="311047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" name="流程图: 可选过程 33">
            <a:hlinkClick r:id="rId4" action="ppaction://hlinksldjump"/>
          </p:cNvPr>
          <p:cNvSpPr/>
          <p:nvPr/>
        </p:nvSpPr>
        <p:spPr>
          <a:xfrm>
            <a:off x="3579349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流程图: 可选过程 34">
            <a:hlinkClick r:id="rId5" action="ppaction://hlinksldjump"/>
          </p:cNvPr>
          <p:cNvSpPr/>
          <p:nvPr/>
        </p:nvSpPr>
        <p:spPr>
          <a:xfrm>
            <a:off x="4048222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6" name="流程图: 可选过程 35">
            <a:hlinkClick r:id="rId6" action="ppaction://hlinksldjump"/>
          </p:cNvPr>
          <p:cNvSpPr/>
          <p:nvPr/>
        </p:nvSpPr>
        <p:spPr>
          <a:xfrm>
            <a:off x="4517095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7" name="流程图: 可选过程 36">
            <a:hlinkClick r:id="rId7" action="ppaction://hlinksldjump"/>
          </p:cNvPr>
          <p:cNvSpPr/>
          <p:nvPr/>
        </p:nvSpPr>
        <p:spPr>
          <a:xfrm>
            <a:off x="4985968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流程图: 可选过程 37">
            <a:hlinkClick r:id="rId8" action="ppaction://hlinksldjump"/>
          </p:cNvPr>
          <p:cNvSpPr/>
          <p:nvPr/>
        </p:nvSpPr>
        <p:spPr>
          <a:xfrm>
            <a:off x="5454842" y="862897"/>
            <a:ext cx="43204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6</a:t>
            </a:r>
            <a:endParaRPr lang="zh-CN" altLang="en-US" sz="14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9" name="流程图: 可选过程 38">
            <a:hlinkClick r:id="rId9" action="ppaction://hlinksldjump"/>
          </p:cNvPr>
          <p:cNvSpPr/>
          <p:nvPr/>
        </p:nvSpPr>
        <p:spPr>
          <a:xfrm>
            <a:off x="5923716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7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0" name="流程图: 可选过程 39">
            <a:hlinkClick r:id="rId10" action="ppaction://hlinksldjump"/>
          </p:cNvPr>
          <p:cNvSpPr/>
          <p:nvPr/>
        </p:nvSpPr>
        <p:spPr>
          <a:xfrm>
            <a:off x="639259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8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流程图: 可选过程 40">
            <a:hlinkClick r:id="rId11" action="ppaction://hlinksldjump"/>
          </p:cNvPr>
          <p:cNvSpPr/>
          <p:nvPr/>
        </p:nvSpPr>
        <p:spPr>
          <a:xfrm>
            <a:off x="686695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9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流程图: 可选过程 41">
            <a:hlinkClick r:id="rId12" action="ppaction://hlinksldjump"/>
          </p:cNvPr>
          <p:cNvSpPr/>
          <p:nvPr/>
        </p:nvSpPr>
        <p:spPr>
          <a:xfrm>
            <a:off x="734131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10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3" name="流程图: 可选过程 42">
            <a:hlinkClick r:id="rId13" action="ppaction://hlinksldjump"/>
          </p:cNvPr>
          <p:cNvSpPr/>
          <p:nvPr/>
        </p:nvSpPr>
        <p:spPr>
          <a:xfrm>
            <a:off x="7815670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11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4" name="流程图: 可选过程 43">
            <a:hlinkClick r:id="rId14" action="ppaction://hlinksldjump"/>
          </p:cNvPr>
          <p:cNvSpPr/>
          <p:nvPr/>
        </p:nvSpPr>
        <p:spPr>
          <a:xfrm>
            <a:off x="8285243" y="862897"/>
            <a:ext cx="43204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12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08994529"/>
              </p:ext>
            </p:extLst>
          </p:nvPr>
        </p:nvGraphicFramePr>
        <p:xfrm>
          <a:off x="508000" y="1659244"/>
          <a:ext cx="8128000" cy="2635381"/>
        </p:xfrm>
        <a:graphic>
          <a:graphicData uri="http://schemas.openxmlformats.org/presentationml/2006/ole">
            <p:oleObj spid="_x0000_s1032" name="文档" r:id="rId15" imgW="3839157" imgH="1244022" progId="Word.Document.12">
              <p:embed/>
            </p:oleObj>
          </a:graphicData>
        </a:graphic>
      </p:graphicFrame>
      <p:sp>
        <p:nvSpPr>
          <p:cNvPr id="32" name="五边形 31"/>
          <p:cNvSpPr/>
          <p:nvPr/>
        </p:nvSpPr>
        <p:spPr>
          <a:xfrm>
            <a:off x="7679230" y="6192708"/>
            <a:ext cx="1037974" cy="288032"/>
          </a:xfrm>
          <a:prstGeom prst="homePlate">
            <a:avLst/>
          </a:prstGeom>
          <a:solidFill>
            <a:srgbClr val="5FBA0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+mj-ea"/>
                <a:ea typeface="+mj-ea"/>
              </a:rPr>
              <a:t>  答案</a:t>
            </a:r>
            <a:endParaRPr lang="zh-CN" altLang="en-US" dirty="0">
              <a:latin typeface="+mj-ea"/>
              <a:ea typeface="+mj-ea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20104" y="5301208"/>
            <a:ext cx="8303793" cy="1179532"/>
            <a:chOff x="251520" y="4725144"/>
            <a:chExt cx="8640960" cy="1179532"/>
          </a:xfrm>
        </p:grpSpPr>
        <p:grpSp>
          <p:nvGrpSpPr>
            <p:cNvPr id="46" name="组合 45"/>
            <p:cNvGrpSpPr/>
            <p:nvPr/>
          </p:nvGrpSpPr>
          <p:grpSpPr>
            <a:xfrm>
              <a:off x="251520" y="4725144"/>
              <a:ext cx="8640960" cy="1179532"/>
              <a:chOff x="251520" y="3728065"/>
              <a:chExt cx="8640960" cy="1179532"/>
            </a:xfrm>
          </p:grpSpPr>
          <p:sp>
            <p:nvSpPr>
              <p:cNvPr id="48" name="五边形 47"/>
              <p:cNvSpPr/>
              <p:nvPr/>
            </p:nvSpPr>
            <p:spPr>
              <a:xfrm>
                <a:off x="7812360" y="4619565"/>
                <a:ext cx="1080120" cy="288032"/>
              </a:xfrm>
              <a:prstGeom prst="homePlate">
                <a:avLst/>
              </a:prstGeom>
              <a:solidFill>
                <a:srgbClr val="E75E2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+mj-ea"/>
                    <a:ea typeface="+mj-ea"/>
                  </a:rPr>
                  <a:t>  答案</a:t>
                </a:r>
                <a:endParaRPr lang="zh-CN" altLang="en-US" dirty="0">
                  <a:latin typeface="+mj-ea"/>
                  <a:ea typeface="+mj-ea"/>
                </a:endParaRPr>
              </a:p>
            </p:txBody>
          </p:sp>
          <p:sp>
            <p:nvSpPr>
              <p:cNvPr id="49" name="燕尾形 48"/>
              <p:cNvSpPr/>
              <p:nvPr/>
            </p:nvSpPr>
            <p:spPr>
              <a:xfrm>
                <a:off x="8038119" y="4696565"/>
                <a:ext cx="144016" cy="144016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251520" y="3728065"/>
                <a:ext cx="8640960" cy="864097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E75E22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TextBox 48"/>
              <p:cNvSpPr txBox="1"/>
              <p:nvPr/>
            </p:nvSpPr>
            <p:spPr>
              <a:xfrm>
                <a:off x="8318590" y="3872081"/>
                <a:ext cx="49244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/>
                  <a:t>关闭</a:t>
                </a:r>
                <a:endParaRPr lang="zh-CN" altLang="en-US" sz="1200" dirty="0"/>
              </a:p>
            </p:txBody>
          </p:sp>
        </p:grpSp>
        <p:sp>
          <p:nvSpPr>
            <p:cNvPr id="47" name="矩形 46"/>
            <p:cNvSpPr>
              <a:spLocks noChangeAspect="1"/>
            </p:cNvSpPr>
            <p:nvPr/>
          </p:nvSpPr>
          <p:spPr>
            <a:xfrm>
              <a:off x="539552" y="4962940"/>
              <a:ext cx="8064896" cy="4633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dirty="0" smtClean="0">
                  <a:latin typeface="Times New Roman" panose="02020603050405020304" pitchFamily="18" charset="0"/>
                </a:rPr>
                <a:t>B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013569707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1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403</TotalTime>
  <Words>1442</Words>
  <Application>Microsoft Office PowerPoint</Application>
  <PresentationFormat>全屏显示(4:3)</PresentationFormat>
  <Paragraphs>313</Paragraphs>
  <Slides>15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主题1</vt:lpstr>
      <vt:lpstr>文档</vt:lpstr>
      <vt:lpstr>以礼待人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2014-05-14T03:22:04Z</dcterms:created>
  <dcterms:modified xsi:type="dcterms:W3CDTF">2018-12-24T07:20:29Z</dcterms:modified>
</cp:coreProperties>
</file>