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66" r:id="rId3"/>
    <p:sldId id="274" r:id="rId4"/>
    <p:sldId id="292" r:id="rId5"/>
    <p:sldId id="275" r:id="rId6"/>
    <p:sldId id="282" r:id="rId7"/>
    <p:sldId id="283" r:id="rId8"/>
    <p:sldId id="284" r:id="rId9"/>
    <p:sldId id="285" r:id="rId10"/>
    <p:sldId id="286" r:id="rId11"/>
    <p:sldId id="288" r:id="rId12"/>
    <p:sldId id="291" r:id="rId13"/>
    <p:sldId id="294" r:id="rId14"/>
    <p:sldId id="295" r:id="rId15"/>
    <p:sldId id="296" r:id="rId16"/>
    <p:sldId id="297" r:id="rId17"/>
    <p:sldId id="293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488" autoAdjust="0"/>
  </p:normalViewPr>
  <p:slideViewPr>
    <p:cSldViewPr showGuides="1">
      <p:cViewPr varScale="1">
        <p:scale>
          <a:sx n="89" d="100"/>
          <a:sy n="89" d="100"/>
        </p:scale>
        <p:origin x="-1434" y="-96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51" r:id="rId29"/>
    <p:sldLayoutId id="2147483656" r:id="rId30"/>
    <p:sldLayoutId id="2147483657" r:id="rId31"/>
    <p:sldLayoutId id="2147483658" r:id="rId32"/>
    <p:sldLayoutId id="2147483659" r:id="rId3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Layout" Target="../slideLayouts/slideLayout21.xml"/><Relationship Id="rId16" Type="http://schemas.openxmlformats.org/officeDocument/2006/relationships/package" Target="../embeddings/Microsoft_Office_Word___2.docx"/><Relationship Id="rId1" Type="http://schemas.openxmlformats.org/officeDocument/2006/relationships/vmlDrawing" Target="../drawings/vmlDrawing2.v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5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6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7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8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Layout" Target="../slideLayouts/slideLayout18.xml"/><Relationship Id="rId16" Type="http://schemas.openxmlformats.org/officeDocument/2006/relationships/package" Target="../embeddings/Microsoft_Office_Word___1.docx"/><Relationship Id="rId1" Type="http://schemas.openxmlformats.org/officeDocument/2006/relationships/vmlDrawing" Target="../drawings/vmlDrawing1.v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slide" Target="slide16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9.xml"/><Relationship Id="rId11" Type="http://schemas.openxmlformats.org/officeDocument/2006/relationships/slide" Target="slide14.xml"/><Relationship Id="rId5" Type="http://schemas.openxmlformats.org/officeDocument/2006/relationships/slide" Target="slide8.xml"/><Relationship Id="rId10" Type="http://schemas.openxmlformats.org/officeDocument/2006/relationships/slide" Target="slide13.xml"/><Relationship Id="rId4" Type="http://schemas.openxmlformats.org/officeDocument/2006/relationships/slide" Target="slide7.xml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诚实守信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135135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右面漫画《拒绝搭乘》告诉我们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建设诚信社会关键是靠诚信档案建设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必须坚守诚实守信的良好道德品质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大事诚信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不拘小节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要树立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守信光荣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失信可耻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33" name="流程图: 可选过程 32">
            <a:hlinkClick r:id="rId3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4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5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6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7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8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9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10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1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2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3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4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15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31949896"/>
              </p:ext>
            </p:extLst>
          </p:nvPr>
        </p:nvGraphicFramePr>
        <p:xfrm>
          <a:off x="508000" y="1587236"/>
          <a:ext cx="8128000" cy="2393356"/>
        </p:xfrm>
        <a:graphic>
          <a:graphicData uri="http://schemas.openxmlformats.org/presentationml/2006/ole">
            <p:oleObj spid="_x0000_s2056" name="文档" r:id="rId16" imgW="3839157" imgH="11298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五边形 30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3" name="组合 32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7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8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9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0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1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2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3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4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诚实与隐私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是我们常常碰到的一对冲突。下列观点你赞同的是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诚实就要把自己的事全都如实告诉对方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哪怕是隐私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与网友见面属于个人隐私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不能告诉父母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免得他们阻止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为了表明自己诚实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要常常泄露朋友的隐私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交友讲究诚信但是又要注意保护朋友的隐私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341613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0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11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12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13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14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五边形 38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41" name="组合 40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《最高人民法院关于公布失信被执行人名单信息的若干规定》中指出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对有能力履行法院生效判决而拒不履行的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将被列入失信被执行人名单。这一规定警示我们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要打造诚信社会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社会成员之间要以诚相待、以信为本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践行诚信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否则会受到法律惩罚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对人和事都要讲诚信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063748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13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4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7" name="组合 16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23" name="矩形 22"/>
          <p:cNvSpPr>
            <a:spLocks noChangeAspect="1"/>
          </p:cNvSpPr>
          <p:nvPr/>
        </p:nvSpPr>
        <p:spPr>
          <a:xfrm>
            <a:off x="508000" y="113592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中共中央办公厅印发的《关于培育和践行社会主义核心价值观的意见》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字核心价值观分成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其中爱国、敬业、诚信、友善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是公民个人层面的价值准则。之所以强调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是公民个人层面的价值准则之一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促进社会文明、国家兴旺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能够提高国民整体素质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增强我国的文化软实力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是我们融入社会的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通行证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是中华民族的传统美德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64053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13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4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08000" y="11351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暑假里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小童帮妈妈卖西瓜。有个老板模样的人到小童的瓜摊前问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你卖的西瓜甜不甜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小童如实回答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叔叔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这西瓜不太甜。今年夏天阴雨天多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日照少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导致本地区瓜不太甜。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听了小童的回答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周围的人惊呆了。有人嘲笑小童说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王婆卖瓜还自卖自夸呢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哪有说自家的瓜不甜的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听了小童的回答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老板模样的人很感动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他拍着小童的肩膀说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真是个诚实的好孩子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你的瓜我全买了。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王婆卖瓜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给人什么感受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小童实话实说为什么能打动买主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7" name="五边形 1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468427" y="2924944"/>
            <a:ext cx="8247377" cy="3600400"/>
            <a:chOff x="645102" y="865687"/>
            <a:chExt cx="8247377" cy="3600400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102" y="865687"/>
              <a:ext cx="8247377" cy="3600400"/>
              <a:chOff x="645102" y="-1179512"/>
              <a:chExt cx="8247377" cy="3600400"/>
            </a:xfrm>
          </p:grpSpPr>
          <p:sp>
            <p:nvSpPr>
              <p:cNvPr id="21" name="五边形 2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22" name="燕尾形 2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645102" y="-1179512"/>
                <a:ext cx="8247377" cy="3283392"/>
                <a:chOff x="645102" y="-1179512"/>
                <a:chExt cx="8247377" cy="3283392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645102" y="-1179512"/>
                  <a:ext cx="8247377" cy="328339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TextBox 28"/>
                <p:cNvSpPr txBox="1"/>
                <p:nvPr/>
              </p:nvSpPr>
              <p:spPr>
                <a:xfrm>
                  <a:off x="8371094" y="-110773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860242" y="1180476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在通常情况下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卖瓜人都会自卖自夸。小童却自己揭短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说自己的瓜不甜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这反映了他是个诚实的人。只有诚实才能获得别人的信任。他的诚实打动了买主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才买下了他全部的瓜。这也启示我们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要时刻做诚实的人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不要贪图一时之利而扭曲了自己的心灵。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8427" y="3789040"/>
            <a:ext cx="8247378" cy="2736304"/>
            <a:chOff x="645102" y="3168372"/>
            <a:chExt cx="8247378" cy="2736304"/>
          </a:xfrm>
        </p:grpSpPr>
        <p:grpSp>
          <p:nvGrpSpPr>
            <p:cNvPr id="28" name="组合 27"/>
            <p:cNvGrpSpPr/>
            <p:nvPr/>
          </p:nvGrpSpPr>
          <p:grpSpPr>
            <a:xfrm>
              <a:off x="645102" y="3168372"/>
              <a:ext cx="8247378" cy="2736304"/>
              <a:chOff x="645102" y="2171293"/>
              <a:chExt cx="8247378" cy="2736304"/>
            </a:xfrm>
          </p:grpSpPr>
          <p:sp>
            <p:nvSpPr>
              <p:cNvPr id="30" name="五边形 2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1" name="五边形 30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2" name="燕尾形 31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45102" y="2171293"/>
                <a:ext cx="8247378" cy="242086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TextBox 48"/>
              <p:cNvSpPr txBox="1"/>
              <p:nvPr/>
            </p:nvSpPr>
            <p:spPr>
              <a:xfrm>
                <a:off x="8388424" y="227374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9" name="矩形 28"/>
            <p:cNvSpPr>
              <a:spLocks noChangeAspect="1"/>
            </p:cNvSpPr>
            <p:nvPr/>
          </p:nvSpPr>
          <p:spPr>
            <a:xfrm>
              <a:off x="860240" y="3519476"/>
              <a:ext cx="774420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给人一种没有诚信、被人欺骗的感受。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因为小童诚实地说出了自己的瓜不甜及其原因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得到了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老板模样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的买主的青睐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并最终买下了小童全部的瓜。所以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坚持诚实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就会赢得信任。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596762043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13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4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李壮是个很热心、豪爽的男孩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平时不论谁找他帮忙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他总是一口答应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包在我身上了。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可是由于种种原因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他答应的事情往往不能兑现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事后也不给对方解释清楚。渐渐地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大家有事再也不愿意找他了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甚至有的同学还有意疏远他。李壮非常委屈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觉得大家都不理解他。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你觉得李壮的问题出在哪里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请你出主意帮助他解决这一问题。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427" y="3356992"/>
            <a:ext cx="8247378" cy="3168352"/>
            <a:chOff x="645102" y="2736324"/>
            <a:chExt cx="8247378" cy="3168352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2736324"/>
              <a:ext cx="8247378" cy="3168352"/>
              <a:chOff x="645102" y="1739245"/>
              <a:chExt cx="8247378" cy="316835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5102" y="1739245"/>
                <a:ext cx="8247378" cy="285291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48"/>
              <p:cNvSpPr txBox="1"/>
              <p:nvPr/>
            </p:nvSpPr>
            <p:spPr>
              <a:xfrm>
                <a:off x="8388424" y="185281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0" y="3098548"/>
              <a:ext cx="7744207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000" dirty="0"/>
                <a:t>李壮的问题在于轻易许诺。不轻易许诺是守信的重要保证。在与他人的合作中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许诺要慎重。无论是答应对方所提出的要求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还是向对方许愿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都要量力而行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一切从自己的实际能力以及客观可能性出发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同时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还应考虑是否符合法律和道德的要求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切勿信口开河。但是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承诺一旦作出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就必须兑现。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77138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13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14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08000" y="113513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在诚信做人方面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小节无害论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认为偶尔不守信或者失约关系不大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在小事上没有尽到责任也无关大局。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你赞成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小节无害论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赞成的理由是什么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不赞成的理由是什么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自己有过不太诚信的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对此你体会最深的是什么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五边形 1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427" y="1988840"/>
            <a:ext cx="8247378" cy="4536504"/>
            <a:chOff x="645102" y="1368172"/>
            <a:chExt cx="8247378" cy="4536504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102" y="1368172"/>
              <a:ext cx="8247378" cy="4536504"/>
              <a:chOff x="645102" y="371093"/>
              <a:chExt cx="8247378" cy="4536504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45102" y="371093"/>
                <a:ext cx="8247378" cy="4221069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48"/>
              <p:cNvSpPr txBox="1"/>
              <p:nvPr/>
            </p:nvSpPr>
            <p:spPr>
              <a:xfrm>
                <a:off x="8388424" y="44310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860240" y="1688832"/>
              <a:ext cx="7744207" cy="37856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我不赞成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小节无害论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(2)“</a:t>
              </a:r>
              <a:r>
                <a:rPr lang="zh-CN" altLang="zh-CN" sz="2000" dirty="0"/>
                <a:t>小节无害论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是有害的。因为无论大事、小事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我们都要认真面对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在做人方面实质上没有大事小事之分。生活是由点点滴滴的小事构成的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诚信做人就体现在一点一滴的小事之中。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我有过不太诚信的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小节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如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我曾经抄过同学的作业、借了同学的学习用具没有按时归还、向爸爸妈妈说过谎话等。我当初以为这样做没有什么大不了的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还以为只要他们没有发现或者不计较就行。但现在我明白了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诚信做人要从点滴小事做起。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84404103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某工艺厂始终坚持诚信为本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质量至上。有一次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该工厂接到一个大订单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但发货时错把款式相似、价格低的货物发给了客户。虽然客户没有发现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但该工艺厂厂长认为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决不能欺诈客户。于是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联系客户重新发货。该工艺厂长期诚信经营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不仅赢得了市场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而且在行业内赢得了良好口碑。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某公司资产规模曾达一千多亿美元。后来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该公司虚报盈利、少列债务等财务造假行为被曝光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企业经营状况急转直下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股票大跌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最后不得不宣告破产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投资者因此蒙受巨大损失。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两则材料分别说明了什么问题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结合以上案例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谈谈诚信经营对企业发展的作用。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流程图: 可选过程 9">
            <a:hlinkClick r:id="rId2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3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4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6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7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8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9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0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1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2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3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4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五边形 30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8427" y="3356992"/>
            <a:ext cx="8247378" cy="3168352"/>
            <a:chOff x="645102" y="2736324"/>
            <a:chExt cx="8247378" cy="3168352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102" y="2736324"/>
              <a:ext cx="8247378" cy="3168352"/>
              <a:chOff x="645102" y="1739245"/>
              <a:chExt cx="8247378" cy="3168352"/>
            </a:xfrm>
          </p:grpSpPr>
          <p:sp>
            <p:nvSpPr>
              <p:cNvPr id="35" name="五边形 34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6" name="燕尾形 35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45102" y="1739245"/>
                <a:ext cx="8247378" cy="285291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TextBox 48"/>
              <p:cNvSpPr txBox="1"/>
              <p:nvPr/>
            </p:nvSpPr>
            <p:spPr>
              <a:xfrm>
                <a:off x="8388424" y="1852817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4" name="矩形 33"/>
            <p:cNvSpPr>
              <a:spLocks noChangeAspect="1"/>
            </p:cNvSpPr>
            <p:nvPr/>
          </p:nvSpPr>
          <p:spPr>
            <a:xfrm>
              <a:off x="860240" y="3098548"/>
              <a:ext cx="7744207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材料一说明该工艺厂坚持诚信经营、诚信办事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经济效益良好。材料二说明该公司由于不讲诚信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信誉下降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导致公司破产。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诚信是企业的无形资产。一个企业只有诚信经营、诚信办事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才能塑造良好的形象和信誉。只有赢得了客户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才能带来持久的效益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企业才会长盛不衰。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64135321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诚信就是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。诚信是社会主义核心价值观在公民个人层面的一个价值准则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是中华民族的传统美德。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诚信是一个人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之本。诚信是我们融入社会的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诚信是企业的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诚信促进社会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、国家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我们要真诚待人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说老实话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办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做老实人。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个人诚信体系和社会信用体系日益受到重视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激励和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机制不断完善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处处受益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200" u="sng" dirty="0" smtClean="0">
              <a:solidFill>
                <a:srgbClr val="FF0000"/>
              </a:solidFill>
              <a:uFill>
                <a:solidFill>
                  <a:srgbClr val="000000"/>
                </a:solidFill>
              </a:u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处处受限。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55776" y="1043700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诚实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253524" y="1043700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守信用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303117" y="145434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规范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62138" y="2236037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安身立命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848366" y="2657694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通行证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936598" y="305856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无形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资产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2874195" y="346415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942431" y="3464156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911915" y="3861048"/>
            <a:ext cx="81945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6742631" y="3857019"/>
            <a:ext cx="1101584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实事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460503" y="4673918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个人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守信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981991" y="5061533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失信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惩戒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4430440" y="5061533"/>
            <a:ext cx="11015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守信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31970" y="5486059"/>
            <a:ext cx="1101584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失信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者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诚信是一项民法原则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诚实信用是民法的一项基本原则。现代社会注重信用体系和制度建设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民法意义上的诚信原则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更强调人们在社会活动中讲信用、守诺言、诚实不欺。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为什么说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诚信是一个人安身立命之本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诚信是我们融入社会的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通行证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一个人真诚老实、笃守诺言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无论走到哪里都能赢得信任。相反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如果弄虚作假、口是心非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就会处处碰壁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甚至无法安身立世。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如何践行诚信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树立诚信意识。我们不轻易许诺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答应的事就要做到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做不到要说明理由。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运用诚信智慧。当尊重他人隐私与对人诚实发生冲突时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我们应遵循伦理原则和法律要求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权衡利弊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做到既恪守诚实的要求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又尊重他人隐私。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珍惜个人的诚信记录。我们要大力弘扬诚信文化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共同营造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以诚实守信为荣、以见利忘义为耻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的良好风尚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提高全社会信用水平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营造社会诚信环境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努力促进社会发展和文明进步。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694377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9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10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1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2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3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14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下列关于诚信的说法正确的有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诚信就是诚实、守信用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诚信是一种道德规范和品质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诚信是一个人安身立命之本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诚信是我们融入社会的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通行证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五边形 29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7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8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9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0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1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2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13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14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同仁堂的堂训是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求珍品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品味虽贵必不敢减物力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讲堂誉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炮制虽繁必不敢省人工。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这告诉我们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诚信是企业的无形资产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一个企业只有坚持诚信经营、诚信办事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才能塑造良好的形象和信誉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一个企业只有坚持诚信经营、诚信办事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才能带来持久的效益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长盛不衰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诚信对于一个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企业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来说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无关紧要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边形 1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</p:grp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7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8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9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10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11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2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3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4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5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下列能正确表达右图意思的是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作出承诺比兑现承诺重要　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en-US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作出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承诺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总想获得别人的回报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人与人之间需要承诺连接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许下承诺就要去兑现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05933296"/>
              </p:ext>
            </p:extLst>
          </p:nvPr>
        </p:nvGraphicFramePr>
        <p:xfrm>
          <a:off x="508000" y="1669635"/>
          <a:ext cx="8128000" cy="1801740"/>
        </p:xfrm>
        <a:graphic>
          <a:graphicData uri="http://schemas.openxmlformats.org/presentationml/2006/ole">
            <p:oleObj spid="_x0000_s1032" name="文档" r:id="rId16" imgW="3839157" imgH="8504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7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8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9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0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1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2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13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14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君子一言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驷马难追。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这句古训告诉我们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人在理智状态下一旦许下诺言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就要忠实地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履行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诺言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君子的话连马都追不上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所以没有价值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不兑现自己的承诺就会失信于人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产生信任危机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每个人都要践约守诺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2" name="五边形 31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五边形 32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68427" y="3573016"/>
            <a:ext cx="8247377" cy="2952328"/>
            <a:chOff x="645102" y="1513759"/>
            <a:chExt cx="8247377" cy="2952328"/>
          </a:xfrm>
        </p:grpSpPr>
        <p:grpSp>
          <p:nvGrpSpPr>
            <p:cNvPr id="35" name="组合 34"/>
            <p:cNvGrpSpPr/>
            <p:nvPr/>
          </p:nvGrpSpPr>
          <p:grpSpPr>
            <a:xfrm>
              <a:off x="645102" y="1513759"/>
              <a:ext cx="8247377" cy="2952328"/>
              <a:chOff x="645102" y="-531440"/>
              <a:chExt cx="8247377" cy="2952328"/>
            </a:xfrm>
          </p:grpSpPr>
          <p:sp>
            <p:nvSpPr>
              <p:cNvPr id="37" name="五边形 36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38" name="燕尾形 37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645102" y="-531440"/>
                <a:ext cx="8247377" cy="2635320"/>
                <a:chOff x="645102" y="-531440"/>
                <a:chExt cx="8247377" cy="2635320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645102" y="-531440"/>
                  <a:ext cx="8247377" cy="263532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TextBox 28"/>
                <p:cNvSpPr txBox="1"/>
                <p:nvPr/>
              </p:nvSpPr>
              <p:spPr>
                <a:xfrm>
                  <a:off x="8371094" y="-428259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36" name="矩形 35"/>
            <p:cNvSpPr>
              <a:spLocks noChangeAspect="1"/>
            </p:cNvSpPr>
            <p:nvPr/>
          </p:nvSpPr>
          <p:spPr>
            <a:xfrm>
              <a:off x="860242" y="1859947"/>
              <a:ext cx="7775757" cy="18862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忠实地履行承诺是诚信的要求。一个人是否能兑现自己的承诺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是人们判断其是否是诚信之人的重要标准。如果不能兑现自己的诺言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就会失信于人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就很难在社会上立足。因此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每个人都要践约守诺。②曲解了古训的本意。故选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1" name="组合 50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3" name="五边形 5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4" name="五边形 5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5" name="燕尾形 5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2" name="矩形 51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B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261792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3086797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355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40245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449341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7" action="ppaction://hlinksldjump"/>
          </p:cNvPr>
          <p:cNvSpPr/>
          <p:nvPr/>
        </p:nvSpPr>
        <p:spPr>
          <a:xfrm>
            <a:off x="49622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8" action="ppaction://hlinksldjump"/>
          </p:cNvPr>
          <p:cNvSpPr/>
          <p:nvPr/>
        </p:nvSpPr>
        <p:spPr>
          <a:xfrm>
            <a:off x="543116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9" action="ppaction://hlinksldjump"/>
          </p:cNvPr>
          <p:cNvSpPr/>
          <p:nvPr/>
        </p:nvSpPr>
        <p:spPr>
          <a:xfrm>
            <a:off x="590003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0" action="ppaction://hlinksldjump"/>
          </p:cNvPr>
          <p:cNvSpPr/>
          <p:nvPr/>
        </p:nvSpPr>
        <p:spPr>
          <a:xfrm>
            <a:off x="636891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1" action="ppaction://hlinksldjump"/>
          </p:cNvPr>
          <p:cNvSpPr/>
          <p:nvPr/>
        </p:nvSpPr>
        <p:spPr>
          <a:xfrm>
            <a:off x="683778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2" action="ppaction://hlinksldjump"/>
          </p:cNvPr>
          <p:cNvSpPr/>
          <p:nvPr/>
        </p:nvSpPr>
        <p:spPr>
          <a:xfrm>
            <a:off x="730666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13" action="ppaction://hlinksldjump"/>
          </p:cNvPr>
          <p:cNvSpPr/>
          <p:nvPr/>
        </p:nvSpPr>
        <p:spPr>
          <a:xfrm>
            <a:off x="7775534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6" name="流程图: 可选过程 45">
            <a:hlinkClick r:id="rId14" action="ppaction://hlinksldjump"/>
          </p:cNvPr>
          <p:cNvSpPr/>
          <p:nvPr/>
        </p:nvSpPr>
        <p:spPr>
          <a:xfrm>
            <a:off x="824440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508000" y="113513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日本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有家餐馆规定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盘子要用水洗七遍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洗盘子计件付酬。有个打工的学生为提高效率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少洗了两遍。在抽查中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老板用试纸测出盘子的清洁度不达标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责问这个学生。她却振振有词地说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洗五遍不也挺干净吗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老板淡淡地说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你不诚实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请你离开。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这个学生不得不到另一家餐馆应聘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老板打量她半天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你就是那个只洗五遍盘子的学生吧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对不起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我们不需要。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第二家、第三家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她屡屡碰壁。不仅如此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她的房东也要她退房。万般无奈之下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她只得搬离了这个城市。这个学生的经历说明了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诚信是一个人安身立命之本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为人诚实能得到他人的信任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不诚信必然要付出昂贵的代价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不轻易许诺是守信的重要保证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9" name="五边形 58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0" name="五边形 59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62" name="组合 61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64" name="五边形 63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5" name="燕尾形 64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66" name="组合 65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67" name="矩形 66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63" name="矩形 62"/>
            <p:cNvSpPr>
              <a:spLocks noChangeAspect="1"/>
            </p:cNvSpPr>
            <p:nvPr/>
          </p:nvSpPr>
          <p:spPr>
            <a:xfrm>
              <a:off x="860242" y="2304366"/>
              <a:ext cx="7775757" cy="14051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诚信是为人之本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只有为人诚实才能得到他人的信任。一个不诚信的人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可能暂时会取得一些小利益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但不会长久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他必将为自己的不诚实付出代价。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70" name="组合 69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72" name="五边形 71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73" name="五边形 72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74" name="燕尾形 73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71" name="矩形 70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418</TotalTime>
  <Words>1787</Words>
  <Application>Microsoft Office PowerPoint</Application>
  <PresentationFormat>全屏显示(4:3)</PresentationFormat>
  <Paragraphs>334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主题1</vt:lpstr>
      <vt:lpstr>文档</vt:lpstr>
      <vt:lpstr>诚实守信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2018-12-24T07:20:14Z</dcterms:modified>
</cp:coreProperties>
</file>