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Default Extension="docx" ContentType="application/vnd.openxmlformats-officedocument.wordprocessingml.document"/>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74" r:id="rId2"/>
    <p:sldId id="264" r:id="rId3"/>
    <p:sldId id="265" r:id="rId4"/>
    <p:sldId id="278" r:id="rId5"/>
    <p:sldId id="295" r:id="rId6"/>
    <p:sldId id="281" r:id="rId7"/>
    <p:sldId id="282" r:id="rId8"/>
    <p:sldId id="283" r:id="rId9"/>
    <p:sldId id="284" r:id="rId10"/>
    <p:sldId id="298" r:id="rId11"/>
    <p:sldId id="299" r:id="rId12"/>
    <p:sldId id="300" r:id="rId13"/>
    <p:sldId id="301" r:id="rId14"/>
    <p:sldId id="302" r:id="rId15"/>
    <p:sldId id="303" r:id="rId16"/>
    <p:sldId id="305" r:id="rId17"/>
    <p:sldId id="306" r:id="rId18"/>
    <p:sldId id="307" r:id="rId19"/>
    <p:sldId id="308" r:id="rId20"/>
    <p:sldId id="309"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09" userDrawn="1">
          <p15:clr>
            <a:srgbClr val="A4A3A4"/>
          </p15:clr>
        </p15:guide>
        <p15:guide id="2" pos="3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5544" autoAdjust="0"/>
  </p:normalViewPr>
  <p:slideViewPr>
    <p:cSldViewPr showGuides="1">
      <p:cViewPr varScale="1">
        <p:scale>
          <a:sx n="75" d="100"/>
          <a:sy n="75" d="100"/>
        </p:scale>
        <p:origin x="-1824" y="-102"/>
      </p:cViewPr>
      <p:guideLst>
        <p:guide orient="horz" pos="709"/>
        <p:guide pos="3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A8639E94-F598-4426-9C75-5898E6BA87B7}" type="slidenum">
              <a:rPr lang="zh-CN" altLang="en-US"/>
              <a:pPr>
                <a:defRPr/>
              </a:pPr>
              <a:t>‹#›</a:t>
            </a:fld>
            <a:endParaRPr lang="en-US" altLang="zh-CN"/>
          </a:p>
        </p:txBody>
      </p:sp>
      <p:pic>
        <p:nvPicPr>
          <p:cNvPr id="7" name="图片 6"/>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pic>
        <p:nvPicPr>
          <p:cNvPr id="9" name="图片 8"/>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10" name="图片 9"/>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p:tgtEl>
                                          <p:spTgt spid="7"/>
                                        </p:tgtEl>
                                        <p:attrNameLst>
                                          <p:attrName>ppt_y</p:attrName>
                                        </p:attrNameLst>
                                      </p:cBhvr>
                                      <p:tavLst>
                                        <p:tav tm="0">
                                          <p:val>
                                            <p:strVal val="#ppt_y+#ppt_h*1.125000"/>
                                          </p:val>
                                        </p:tav>
                                        <p:tav tm="100000">
                                          <p:val>
                                            <p:strVal val="#ppt_y"/>
                                          </p:val>
                                        </p:tav>
                                      </p:tavLst>
                                    </p:anim>
                                    <p:animEffect transition="in" filter="wipe(up)">
                                      <p:cBhvr>
                                        <p:cTn id="21" dur="500"/>
                                        <p:tgtEl>
                                          <p:spTgt spid="7"/>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6201307-9CDD-44C5-84FE-8AFDDAB2332E}"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E2651BE5-D820-4DED-9010-43AFCDD074EF}"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知识构建导图</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B633E7A-7D5B-4D02-BFDB-A19B319D2A05}" type="slidenum">
              <a:rPr lang="zh-CN" altLang="en-US"/>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7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8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9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0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11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12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13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4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userDrawn="1">
  <p:cSld name="15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userDrawn="1">
  <p:cSld name="16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smtClean="0"/>
            </a:lvl1pPr>
          </a:lstStyle>
          <a:p>
            <a:pPr>
              <a:defRPr/>
            </a:pPr>
            <a:endParaRPr lang="en-US" altLang="zh-CN"/>
          </a:p>
        </p:txBody>
      </p:sp>
      <p:sp>
        <p:nvSpPr>
          <p:cNvPr id="5" name="页脚占位符 4"/>
          <p:cNvSpPr>
            <a:spLocks noGrp="1"/>
          </p:cNvSpPr>
          <p:nvPr>
            <p:ph type="ftr" sz="quarter" idx="11"/>
          </p:nvPr>
        </p:nvSpPr>
        <p:spPr/>
        <p:txBody>
          <a:bodyPr/>
          <a:lstStyle>
            <a:lvl1pPr>
              <a:defRPr smtClean="0"/>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ECBCB0E-D9CD-4842-91C9-63B02683867E}" type="slidenum">
              <a:rPr lang="zh-CN" altLang="en-US"/>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7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8_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中考聚焦体验</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rgbClr val="663300"/>
                </a:solidFill>
                <a:latin typeface="黑体" panose="02010600030101010101" pitchFamily="2" charset="-122"/>
                <a:ea typeface="黑体" panose="02010600030101010101" pitchFamily="2" charset="-122"/>
              </a:rPr>
              <a:t>知识构建导图</a:t>
            </a:r>
            <a:endParaRPr lang="zh-CN" altLang="en-US" sz="14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1_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FAFCC2B-5952-4999-AE49-34433BFA3AD3}"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smtClean="0"/>
            </a:lvl1pPr>
          </a:lstStyle>
          <a:p>
            <a:pPr>
              <a:defRPr/>
            </a:pPr>
            <a:endParaRPr lang="en-US" altLang="zh-CN"/>
          </a:p>
        </p:txBody>
      </p:sp>
      <p:sp>
        <p:nvSpPr>
          <p:cNvPr id="8" name="页脚占位符 7"/>
          <p:cNvSpPr>
            <a:spLocks noGrp="1"/>
          </p:cNvSpPr>
          <p:nvPr>
            <p:ph type="ftr" sz="quarter" idx="11"/>
          </p:nvPr>
        </p:nvSpPr>
        <p:spPr/>
        <p:txBody>
          <a:bodyPr/>
          <a:lstStyle>
            <a:lvl1pPr>
              <a:defRPr smtClean="0"/>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262C8B55-B335-452C-A0EB-FBE79042EA64}"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smtClean="0"/>
            </a:lvl1pPr>
          </a:lstStyle>
          <a:p>
            <a:pPr>
              <a:defRPr/>
            </a:pPr>
            <a:endParaRPr lang="en-US" altLang="zh-CN"/>
          </a:p>
        </p:txBody>
      </p:sp>
      <p:sp>
        <p:nvSpPr>
          <p:cNvPr id="4" name="页脚占位符 3"/>
          <p:cNvSpPr>
            <a:spLocks noGrp="1"/>
          </p:cNvSpPr>
          <p:nvPr>
            <p:ph type="ftr" sz="quarter" idx="11"/>
          </p:nvPr>
        </p:nvSpPr>
        <p:spPr/>
        <p:txBody>
          <a:bodyPr/>
          <a:lstStyle>
            <a:lvl1pPr>
              <a:defRPr smtClean="0"/>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297611C6-8679-4498-816D-FA8C53DB822F}"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smtClean="0"/>
            </a:lvl1pPr>
          </a:lstStyle>
          <a:p>
            <a:pPr>
              <a:defRPr/>
            </a:pPr>
            <a:endParaRPr lang="en-US" altLang="zh-CN"/>
          </a:p>
        </p:txBody>
      </p:sp>
      <p:sp>
        <p:nvSpPr>
          <p:cNvPr id="3" name="页脚占位符 2"/>
          <p:cNvSpPr>
            <a:spLocks noGrp="1"/>
          </p:cNvSpPr>
          <p:nvPr>
            <p:ph type="ftr" sz="quarter" idx="11"/>
          </p:nvPr>
        </p:nvSpPr>
        <p:spPr/>
        <p:txBody>
          <a:bodyPr/>
          <a:lstStyle>
            <a:lvl1pPr>
              <a:defRPr smtClean="0"/>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1C262895-C0CD-4E0E-99FD-EDE92CB7C21E}"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7D9B0B4A-37D7-45A2-833E-44DBF68D6079}"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smtClean="0"/>
            </a:lvl1pPr>
          </a:lstStyle>
          <a:p>
            <a:pPr>
              <a:defRPr/>
            </a:pPr>
            <a:endParaRPr lang="en-US" altLang="zh-CN"/>
          </a:p>
        </p:txBody>
      </p:sp>
      <p:sp>
        <p:nvSpPr>
          <p:cNvPr id="6" name="页脚占位符 5"/>
          <p:cNvSpPr>
            <a:spLocks noGrp="1"/>
          </p:cNvSpPr>
          <p:nvPr>
            <p:ph type="ftr" sz="quarter" idx="11"/>
          </p:nvPr>
        </p:nvSpPr>
        <p:spPr/>
        <p:txBody>
          <a:bodyPr/>
          <a:lstStyle>
            <a:lvl1pPr>
              <a:defRPr smtClean="0"/>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0C286F84-E1D6-48AF-BA5F-41E29056812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39"/>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89253BAA-8AB8-4A7D-97F4-07D59CCDEFB9}"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51" r:id="rId32"/>
    <p:sldLayoutId id="2147483652" r:id="rId33"/>
    <p:sldLayoutId id="2147483656" r:id="rId34"/>
    <p:sldLayoutId id="2147483657" r:id="rId35"/>
    <p:sldLayoutId id="2147483658" r:id="rId36"/>
    <p:sldLayoutId id="2147483659" r:id="rId37"/>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ea typeface="宋体" pitchFamily="2" charset="-122"/>
        </a:defRPr>
      </a:lvl2pPr>
      <a:lvl3pPr algn="ctr" rtl="0" eaLnBrk="1" fontAlgn="base" hangingPunct="1">
        <a:spcBef>
          <a:spcPct val="0"/>
        </a:spcBef>
        <a:spcAft>
          <a:spcPct val="0"/>
        </a:spcAft>
        <a:defRPr sz="4400">
          <a:solidFill>
            <a:schemeClr val="tx2"/>
          </a:solidFill>
          <a:latin typeface="Arial" charset="0"/>
          <a:ea typeface="宋体" pitchFamily="2" charset="-122"/>
        </a:defRPr>
      </a:lvl3pPr>
      <a:lvl4pPr algn="ctr" rtl="0" eaLnBrk="1" fontAlgn="base" hangingPunct="1">
        <a:spcBef>
          <a:spcPct val="0"/>
        </a:spcBef>
        <a:spcAft>
          <a:spcPct val="0"/>
        </a:spcAft>
        <a:defRPr sz="4400">
          <a:solidFill>
            <a:schemeClr val="tx2"/>
          </a:solidFill>
          <a:latin typeface="Arial" charset="0"/>
          <a:ea typeface="宋体" pitchFamily="2" charset="-122"/>
        </a:defRPr>
      </a:lvl4pPr>
      <a:lvl5pPr algn="ctr" rtl="0" eaLnBrk="1" fontAlgn="base" hangingPunct="1">
        <a:spcBef>
          <a:spcPct val="0"/>
        </a:spcBef>
        <a:spcAft>
          <a:spcPct val="0"/>
        </a:spcAft>
        <a:defRPr sz="4400">
          <a:solidFill>
            <a:schemeClr val="tx2"/>
          </a:solidFill>
          <a:latin typeface="Arial" charset="0"/>
          <a:ea typeface="宋体" pitchFamily="2" charset="-122"/>
        </a:defRPr>
      </a:lvl5pPr>
      <a:lvl6pPr marL="457200" algn="ctr" rtl="0" eaLnBrk="1" fontAlgn="base" hangingPunct="1">
        <a:spcBef>
          <a:spcPct val="0"/>
        </a:spcBef>
        <a:spcAft>
          <a:spcPct val="0"/>
        </a:spcAft>
        <a:defRPr sz="4400">
          <a:solidFill>
            <a:schemeClr val="tx2"/>
          </a:solidFill>
          <a:latin typeface="Arial" charset="0"/>
          <a:ea typeface="宋体" pitchFamily="2" charset="-122"/>
        </a:defRPr>
      </a:lvl6pPr>
      <a:lvl7pPr marL="914400" algn="ctr" rtl="0" eaLnBrk="1" fontAlgn="base" hangingPunct="1">
        <a:spcBef>
          <a:spcPct val="0"/>
        </a:spcBef>
        <a:spcAft>
          <a:spcPct val="0"/>
        </a:spcAft>
        <a:defRPr sz="4400">
          <a:solidFill>
            <a:schemeClr val="tx2"/>
          </a:solidFill>
          <a:latin typeface="Arial" charset="0"/>
          <a:ea typeface="宋体" pitchFamily="2" charset="-122"/>
        </a:defRPr>
      </a:lvl7pPr>
      <a:lvl8pPr marL="1371600" algn="ctr" rtl="0" eaLnBrk="1" fontAlgn="base" hangingPunct="1">
        <a:spcBef>
          <a:spcPct val="0"/>
        </a:spcBef>
        <a:spcAft>
          <a:spcPct val="0"/>
        </a:spcAft>
        <a:defRPr sz="4400">
          <a:solidFill>
            <a:schemeClr val="tx2"/>
          </a:solidFill>
          <a:latin typeface="Arial" charset="0"/>
          <a:ea typeface="宋体" pitchFamily="2" charset="-122"/>
        </a:defRPr>
      </a:lvl8pPr>
      <a:lvl9pPr marL="1828800" algn="ctr" rtl="0" eaLnBrk="1" fontAlgn="base" hangingPunct="1">
        <a:spcBef>
          <a:spcPct val="0"/>
        </a:spcBef>
        <a:spcAft>
          <a:spcPct val="0"/>
        </a:spcAft>
        <a:defRPr sz="4400">
          <a:solidFill>
            <a:schemeClr val="tx2"/>
          </a:solidFill>
          <a:latin typeface="Arial"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1.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1.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2.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3.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3.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4.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4.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5.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5.xml.rels><?xml version="1.0" encoding="UTF-8" standalone="yes"?>
<Relationships xmlns="http://schemas.openxmlformats.org/package/2006/relationships"><Relationship Id="rId8" Type="http://schemas.openxmlformats.org/officeDocument/2006/relationships/slide" Target="slide8.xml"/><Relationship Id="rId13" Type="http://schemas.openxmlformats.org/officeDocument/2006/relationships/slide" Target="slide13.xml"/><Relationship Id="rId3" Type="http://schemas.openxmlformats.org/officeDocument/2006/relationships/slide" Target="slide3.xml"/><Relationship Id="rId7" Type="http://schemas.openxmlformats.org/officeDocument/2006/relationships/slide" Target="slide7.xml"/><Relationship Id="rId12" Type="http://schemas.openxmlformats.org/officeDocument/2006/relationships/slide" Target="slide12.xml"/><Relationship Id="rId2" Type="http://schemas.openxmlformats.org/officeDocument/2006/relationships/slideLayout" Target="../slideLayouts/slideLayout26.xml"/><Relationship Id="rId16" Type="http://schemas.openxmlformats.org/officeDocument/2006/relationships/package" Target="../embeddings/Microsoft_Office_Word___2.docx"/><Relationship Id="rId1" Type="http://schemas.openxmlformats.org/officeDocument/2006/relationships/vmlDrawing" Target="../drawings/vmlDrawing2.vml"/><Relationship Id="rId6" Type="http://schemas.openxmlformats.org/officeDocument/2006/relationships/slide" Target="slide6.xml"/><Relationship Id="rId11" Type="http://schemas.openxmlformats.org/officeDocument/2006/relationships/slide" Target="slide11.xml"/><Relationship Id="rId5" Type="http://schemas.openxmlformats.org/officeDocument/2006/relationships/slide" Target="slide5.xml"/><Relationship Id="rId15" Type="http://schemas.openxmlformats.org/officeDocument/2006/relationships/slide" Target="slide15.xml"/><Relationship Id="rId10" Type="http://schemas.openxmlformats.org/officeDocument/2006/relationships/slide" Target="slide10.xml"/><Relationship Id="rId4" Type="http://schemas.openxmlformats.org/officeDocument/2006/relationships/slide" Target="slide4.xml"/><Relationship Id="rId9" Type="http://schemas.openxmlformats.org/officeDocument/2006/relationships/slide" Target="slide9.xml"/><Relationship Id="rId14" Type="http://schemas.openxmlformats.org/officeDocument/2006/relationships/slide" Target="slide14.xml"/></Relationships>
</file>

<file path=ppt/slides/_rels/slide16.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slide" Target="slide12.xml"/><Relationship Id="rId3" Type="http://schemas.openxmlformats.org/officeDocument/2006/relationships/package" Target="../embeddings/Microsoft_Office_Word___3.docx"/><Relationship Id="rId7" Type="http://schemas.openxmlformats.org/officeDocument/2006/relationships/slide" Target="slide6.xml"/><Relationship Id="rId12" Type="http://schemas.openxmlformats.org/officeDocument/2006/relationships/slide" Target="slide11.xml"/><Relationship Id="rId2" Type="http://schemas.openxmlformats.org/officeDocument/2006/relationships/slideLayout" Target="../slideLayouts/slideLayout27.xml"/><Relationship Id="rId16" Type="http://schemas.openxmlformats.org/officeDocument/2006/relationships/slide" Target="slide15.xml"/><Relationship Id="rId1" Type="http://schemas.openxmlformats.org/officeDocument/2006/relationships/vmlDrawing" Target="../drawings/vmlDrawing3.vml"/><Relationship Id="rId6" Type="http://schemas.openxmlformats.org/officeDocument/2006/relationships/slide" Target="slide5.xml"/><Relationship Id="rId11" Type="http://schemas.openxmlformats.org/officeDocument/2006/relationships/slide" Target="slide10.xml"/><Relationship Id="rId5" Type="http://schemas.openxmlformats.org/officeDocument/2006/relationships/slide" Target="slide4.xml"/><Relationship Id="rId15" Type="http://schemas.openxmlformats.org/officeDocument/2006/relationships/slide" Target="slide14.xml"/><Relationship Id="rId10" Type="http://schemas.openxmlformats.org/officeDocument/2006/relationships/slide" Target="slide9.xml"/><Relationship Id="rId4" Type="http://schemas.openxmlformats.org/officeDocument/2006/relationships/slide" Target="slide3.xml"/><Relationship Id="rId9" Type="http://schemas.openxmlformats.org/officeDocument/2006/relationships/slide" Target="slide8.xml"/><Relationship Id="rId14" Type="http://schemas.openxmlformats.org/officeDocument/2006/relationships/slide" Target="slide13.xml"/></Relationships>
</file>

<file path=ppt/slides/_rels/slide17.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8.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8.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9.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19.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30.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31.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5" Type="http://schemas.openxmlformats.org/officeDocument/2006/relationships/slide" Target="slide1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3.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4.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4.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5.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5.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6.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6.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7.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7.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8.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8.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19.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_rels/slide9.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4.xml"/><Relationship Id="rId3" Type="http://schemas.openxmlformats.org/officeDocument/2006/relationships/slide" Target="slide4.xml"/><Relationship Id="rId7" Type="http://schemas.openxmlformats.org/officeDocument/2006/relationships/slide" Target="slide8.xml"/><Relationship Id="rId12" Type="http://schemas.openxmlformats.org/officeDocument/2006/relationships/slide" Target="slide13.xml"/><Relationship Id="rId2" Type="http://schemas.openxmlformats.org/officeDocument/2006/relationships/slide" Target="slide3.xml"/><Relationship Id="rId1" Type="http://schemas.openxmlformats.org/officeDocument/2006/relationships/slideLayout" Target="../slideLayouts/slideLayout20.xml"/><Relationship Id="rId6" Type="http://schemas.openxmlformats.org/officeDocument/2006/relationships/slide" Target="slide7.xml"/><Relationship Id="rId11" Type="http://schemas.openxmlformats.org/officeDocument/2006/relationships/slide" Target="slide12.xml"/><Relationship Id="rId5" Type="http://schemas.openxmlformats.org/officeDocument/2006/relationships/slide" Target="slide6.xml"/><Relationship Id="rId10" Type="http://schemas.openxmlformats.org/officeDocument/2006/relationships/slide" Target="slide11.xml"/><Relationship Id="rId4" Type="http://schemas.openxmlformats.org/officeDocument/2006/relationships/slide" Target="slide5.xml"/><Relationship Id="rId9" Type="http://schemas.openxmlformats.org/officeDocument/2006/relationships/slide" Target="slide10.xml"/><Relationship Id="rId14" Type="http://schemas.openxmlformats.org/officeDocument/2006/relationships/slide" Target="slide1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单元</a:t>
            </a:r>
            <a:r>
              <a:rPr lang="zh-CN" altLang="en-US" dirty="0" smtClean="0"/>
              <a:t>整合</a:t>
            </a:r>
            <a:endParaRPr lang="zh-CN" altLang="en-US" dirty="0"/>
          </a:p>
        </p:txBody>
      </p:sp>
    </p:spTree>
    <p:extLst>
      <p:ext uri="{BB962C8B-B14F-4D97-AF65-F5344CB8AC3E}">
        <p14:creationId xmlns:p14="http://schemas.microsoft.com/office/powerpoint/2010/main" xmlns="" val="131489947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8</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湖北鄂州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科学泰斗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钱伟长把毕生精力献给了祖国。他曾经说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祖国和人民的忧就是我的忧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祖国和人民的乐就是我的乐。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我们看到了伟大的中华民族精神熠熠生辉。中华民族精神的核心是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集体主义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爱国主义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为人民服务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载人航天精神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9" name="五边形 4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1" name="组合 50"/>
          <p:cNvGrpSpPr/>
          <p:nvPr/>
        </p:nvGrpSpPr>
        <p:grpSpPr>
          <a:xfrm>
            <a:off x="468427" y="4437112"/>
            <a:ext cx="8247377" cy="2088232"/>
            <a:chOff x="645102" y="2377855"/>
            <a:chExt cx="8247377" cy="2088232"/>
          </a:xfrm>
        </p:grpSpPr>
        <p:grpSp>
          <p:nvGrpSpPr>
            <p:cNvPr id="52" name="组合 51"/>
            <p:cNvGrpSpPr/>
            <p:nvPr/>
          </p:nvGrpSpPr>
          <p:grpSpPr>
            <a:xfrm>
              <a:off x="645102" y="2377855"/>
              <a:ext cx="8247377" cy="2088232"/>
              <a:chOff x="645102" y="332656"/>
              <a:chExt cx="8247377" cy="2088232"/>
            </a:xfrm>
          </p:grpSpPr>
          <p:sp>
            <p:nvSpPr>
              <p:cNvPr id="54" name="五边形 5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5" name="燕尾形 5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6" name="组合 55"/>
              <p:cNvGrpSpPr/>
              <p:nvPr/>
            </p:nvGrpSpPr>
            <p:grpSpPr>
              <a:xfrm>
                <a:off x="645102" y="332656"/>
                <a:ext cx="8247377" cy="1771224"/>
                <a:chOff x="645102" y="332656"/>
                <a:chExt cx="8247377" cy="1771224"/>
              </a:xfrm>
            </p:grpSpPr>
            <p:sp>
              <p:nvSpPr>
                <p:cNvPr id="57" name="矩形 56"/>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3" name="矩形 52"/>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由教材知识可知</a:t>
              </a:r>
              <a:r>
                <a:rPr lang="en-US" altLang="zh-CN" sz="2000" dirty="0"/>
                <a:t>,</a:t>
              </a:r>
              <a:r>
                <a:rPr lang="zh-CN" altLang="zh-CN" sz="2000" dirty="0"/>
                <a:t>中华民族精神的核心是爱国主义</a:t>
              </a:r>
              <a:r>
                <a:rPr lang="en-US" altLang="zh-CN" sz="2000" dirty="0"/>
                <a:t>,</a:t>
              </a:r>
              <a:r>
                <a:rPr lang="zh-CN" altLang="zh-CN" sz="2000" dirty="0"/>
                <a:t>故选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9" name="组合 58"/>
          <p:cNvGrpSpPr/>
          <p:nvPr/>
        </p:nvGrpSpPr>
        <p:grpSpPr>
          <a:xfrm>
            <a:off x="468427" y="5373216"/>
            <a:ext cx="8247378" cy="1152128"/>
            <a:chOff x="645102" y="4752548"/>
            <a:chExt cx="8247378" cy="1152128"/>
          </a:xfrm>
        </p:grpSpPr>
        <p:grpSp>
          <p:nvGrpSpPr>
            <p:cNvPr id="60" name="组合 59"/>
            <p:cNvGrpSpPr/>
            <p:nvPr/>
          </p:nvGrpSpPr>
          <p:grpSpPr>
            <a:xfrm>
              <a:off x="645102" y="4752548"/>
              <a:ext cx="8247378" cy="1152128"/>
              <a:chOff x="645102" y="3755469"/>
              <a:chExt cx="8247378" cy="1152128"/>
            </a:xfrm>
          </p:grpSpPr>
          <p:sp>
            <p:nvSpPr>
              <p:cNvPr id="62" name="五边形 6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3" name="五边形 6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矩形 64"/>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1" name="矩形 60"/>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782909248"/>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5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childTnLst>
              </p:cTn>
              <p:nextCondLst>
                <p:cond evt="onClick" delay="0">
                  <p:tgtEl>
                    <p:spTgt spid="50"/>
                  </p:tgtEl>
                </p:cond>
              </p:nextCondLst>
            </p:seq>
            <p:seq concurrent="1" nextAc="seek">
              <p:cTn id="8" restart="whenNotActive" fill="hold" evtFilter="cancelBubble" nodeType="interactiveSeq">
                <p:stCondLst>
                  <p:cond evt="onClick" delay="0">
                    <p:tgtEl>
                      <p:spTgt spid="5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1"/>
                                        </p:tgtEl>
                                      </p:cBhvr>
                                    </p:animEffect>
                                    <p:set>
                                      <p:cBhvr>
                                        <p:cTn id="13"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4" restart="whenNotActive" fill="hold" evtFilter="cancelBubble" nodeType="interactiveSeq">
                <p:stCondLst>
                  <p:cond evt="onClick" delay="0">
                    <p:tgtEl>
                      <p:spTgt spid="4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childTnLst>
                    </p:cTn>
                  </p:par>
                </p:childTnLst>
              </p:cTn>
              <p:nextCondLst>
                <p:cond evt="onClick" delay="0">
                  <p:tgtEl>
                    <p:spTgt spid="49"/>
                  </p:tgtEl>
                </p:cond>
              </p:nextCondLst>
            </p:seq>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9"/>
                                        </p:tgtEl>
                                      </p:cBhvr>
                                    </p:animEffect>
                                    <p:set>
                                      <p:cBhvr>
                                        <p:cTn id="25"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9</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1351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9</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著名地球物理学家黄大年放弃了在英国优厚的待遇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响应祖国召唤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毅然回国。八年间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他带领团队在航空地球物理领域取得一系列成就。</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他因病逝世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被国家追授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时代楷模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等荣誉称号。他毅然回国是因为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我国科学技术水平还相当落后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心怀爱国之情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笃行报国之志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只有归国才能实现人生的价值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科学技术和科学家是有国界的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9" name="五边形 48"/>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1" name="组合 50"/>
          <p:cNvGrpSpPr/>
          <p:nvPr/>
        </p:nvGrpSpPr>
        <p:grpSpPr>
          <a:xfrm>
            <a:off x="468427" y="4437112"/>
            <a:ext cx="8247377" cy="2088232"/>
            <a:chOff x="645102" y="2377855"/>
            <a:chExt cx="8247377" cy="2088232"/>
          </a:xfrm>
        </p:grpSpPr>
        <p:grpSp>
          <p:nvGrpSpPr>
            <p:cNvPr id="52" name="组合 51"/>
            <p:cNvGrpSpPr/>
            <p:nvPr/>
          </p:nvGrpSpPr>
          <p:grpSpPr>
            <a:xfrm>
              <a:off x="645102" y="2377855"/>
              <a:ext cx="8247377" cy="2088232"/>
              <a:chOff x="645102" y="332656"/>
              <a:chExt cx="8247377" cy="2088232"/>
            </a:xfrm>
          </p:grpSpPr>
          <p:sp>
            <p:nvSpPr>
              <p:cNvPr id="54" name="五边形 53"/>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5" name="燕尾形 54"/>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6" name="组合 55"/>
              <p:cNvGrpSpPr/>
              <p:nvPr/>
            </p:nvGrpSpPr>
            <p:grpSpPr>
              <a:xfrm>
                <a:off x="645102" y="332656"/>
                <a:ext cx="8247377" cy="1771224"/>
                <a:chOff x="645102" y="332656"/>
                <a:chExt cx="8247377" cy="1771224"/>
              </a:xfrm>
            </p:grpSpPr>
            <p:sp>
              <p:nvSpPr>
                <p:cNvPr id="57" name="矩形 56"/>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3" name="矩形 52"/>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依据</a:t>
              </a:r>
              <a:r>
                <a:rPr lang="en-US" altLang="zh-CN" sz="2000" dirty="0"/>
                <a:t>“</a:t>
              </a:r>
              <a:r>
                <a:rPr lang="zh-CN" altLang="zh-CN" sz="2000" dirty="0"/>
                <a:t>响应祖国召唤</a:t>
              </a:r>
              <a:r>
                <a:rPr lang="en-US" altLang="zh-CN" sz="2000" dirty="0"/>
                <a:t>”“</a:t>
              </a:r>
              <a:r>
                <a:rPr lang="zh-CN" altLang="zh-CN" sz="2000" dirty="0"/>
                <a:t>毅然回国</a:t>
              </a:r>
              <a:r>
                <a:rPr lang="en-US" altLang="zh-CN" sz="2000" dirty="0"/>
                <a:t>”</a:t>
              </a:r>
              <a:r>
                <a:rPr lang="zh-CN" altLang="zh-CN" sz="2000" dirty="0"/>
                <a:t>等关键信息可以直接选</a:t>
              </a:r>
              <a:r>
                <a:rPr lang="en-US" altLang="zh-CN" sz="2000" dirty="0"/>
                <a:t>B</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59" name="组合 58"/>
          <p:cNvGrpSpPr/>
          <p:nvPr/>
        </p:nvGrpSpPr>
        <p:grpSpPr>
          <a:xfrm>
            <a:off x="468427" y="5373216"/>
            <a:ext cx="8247378" cy="1152128"/>
            <a:chOff x="645102" y="4752548"/>
            <a:chExt cx="8247378" cy="1152128"/>
          </a:xfrm>
        </p:grpSpPr>
        <p:grpSp>
          <p:nvGrpSpPr>
            <p:cNvPr id="60" name="组合 59"/>
            <p:cNvGrpSpPr/>
            <p:nvPr/>
          </p:nvGrpSpPr>
          <p:grpSpPr>
            <a:xfrm>
              <a:off x="645102" y="4752548"/>
              <a:ext cx="8247378" cy="1152128"/>
              <a:chOff x="645102" y="3755469"/>
              <a:chExt cx="8247378" cy="1152128"/>
            </a:xfrm>
          </p:grpSpPr>
          <p:sp>
            <p:nvSpPr>
              <p:cNvPr id="62" name="五边形 6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3" name="五边形 6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4" name="燕尾形 6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矩形 64"/>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1" name="矩形 60"/>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110350887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5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childTnLst>
              </p:cTn>
              <p:nextCondLst>
                <p:cond evt="onClick" delay="0">
                  <p:tgtEl>
                    <p:spTgt spid="50"/>
                  </p:tgtEl>
                </p:cond>
              </p:nextCondLst>
            </p:seq>
            <p:seq concurrent="1" nextAc="seek">
              <p:cTn id="8" restart="whenNotActive" fill="hold" evtFilter="cancelBubble" nodeType="interactiveSeq">
                <p:stCondLst>
                  <p:cond evt="onClick" delay="0">
                    <p:tgtEl>
                      <p:spTgt spid="51"/>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1"/>
                                        </p:tgtEl>
                                      </p:cBhvr>
                                    </p:animEffect>
                                    <p:set>
                                      <p:cBhvr>
                                        <p:cTn id="13" dur="1" fill="hold">
                                          <p:stCondLst>
                                            <p:cond delay="4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4" restart="whenNotActive" fill="hold" evtFilter="cancelBubble" nodeType="interactiveSeq">
                <p:stCondLst>
                  <p:cond evt="onClick" delay="0">
                    <p:tgtEl>
                      <p:spTgt spid="49"/>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down)">
                                      <p:cBhvr>
                                        <p:cTn id="19" dur="500"/>
                                        <p:tgtEl>
                                          <p:spTgt spid="59"/>
                                        </p:tgtEl>
                                      </p:cBhvr>
                                    </p:animEffect>
                                  </p:childTnLst>
                                </p:cTn>
                              </p:par>
                            </p:childTnLst>
                          </p:cTn>
                        </p:par>
                      </p:childTnLst>
                    </p:cTn>
                  </p:par>
                </p:childTnLst>
              </p:cTn>
              <p:nextCondLst>
                <p:cond evt="onClick" delay="0">
                  <p:tgtEl>
                    <p:spTgt spid="49"/>
                  </p:tgtEl>
                </p:cond>
              </p:nextCondLst>
            </p:seq>
            <p:seq concurrent="1" nextAc="seek">
              <p:cTn id="20" restart="whenNotActive" fill="hold" evtFilter="cancelBubble" nodeType="interactiveSeq">
                <p:stCondLst>
                  <p:cond evt="onClick" delay="0">
                    <p:tgtEl>
                      <p:spTgt spid="59"/>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59"/>
                                        </p:tgtEl>
                                      </p:cBhvr>
                                    </p:animEffect>
                                    <p:set>
                                      <p:cBhvr>
                                        <p:cTn id="25" dur="1" fill="hold">
                                          <p:stCondLst>
                                            <p:cond delay="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10</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29" name="流程图: 可选过程 2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矩形 48"/>
          <p:cNvSpPr>
            <a:spLocks noChangeAspect="1"/>
          </p:cNvSpPr>
          <p:nvPr/>
        </p:nvSpPr>
        <p:spPr>
          <a:xfrm>
            <a:off x="508000" y="1135135"/>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10</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幸福的生活从哪里来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要靠劳动来创造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生活中却存在着这样一些现象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孩子洗次碗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家长得花半天收拾烂摊子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孩子扫次地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却因扫得不彻底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家长只得重新扫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几次下来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算了吧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孩子还小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的心态就占了上风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家长就把家务活儿又统统揽了回来。对此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下列观点正确的是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只要家长全放手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孩子成才不发愁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自立自强心中装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劳动习惯需培养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娇生惯养不可怕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长大成人自当家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家务劳动不需要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考上名校是正道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0" name="五边形 49"/>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1" name="五边形 50"/>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2" name="组合 51"/>
          <p:cNvGrpSpPr/>
          <p:nvPr/>
        </p:nvGrpSpPr>
        <p:grpSpPr>
          <a:xfrm>
            <a:off x="468427" y="3987486"/>
            <a:ext cx="8247377" cy="2537858"/>
            <a:chOff x="645102" y="1928229"/>
            <a:chExt cx="8247377" cy="2537858"/>
          </a:xfrm>
        </p:grpSpPr>
        <p:grpSp>
          <p:nvGrpSpPr>
            <p:cNvPr id="53" name="组合 52"/>
            <p:cNvGrpSpPr/>
            <p:nvPr/>
          </p:nvGrpSpPr>
          <p:grpSpPr>
            <a:xfrm>
              <a:off x="645102" y="1928229"/>
              <a:ext cx="8247377" cy="2537858"/>
              <a:chOff x="645102" y="-116970"/>
              <a:chExt cx="8247377" cy="2537858"/>
            </a:xfrm>
          </p:grpSpPr>
          <p:sp>
            <p:nvSpPr>
              <p:cNvPr id="55" name="五边形 5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p:cNvGrpSpPr/>
              <p:nvPr/>
            </p:nvGrpSpPr>
            <p:grpSpPr>
              <a:xfrm>
                <a:off x="645102" y="-116970"/>
                <a:ext cx="8247377" cy="2220850"/>
                <a:chOff x="645102" y="-116970"/>
                <a:chExt cx="8247377" cy="2220850"/>
              </a:xfrm>
            </p:grpSpPr>
            <p:sp>
              <p:nvSpPr>
                <p:cNvPr id="58" name="矩形 57"/>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4" name="矩形 53"/>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材料中家长的做法</a:t>
              </a:r>
              <a:r>
                <a:rPr lang="en-US" altLang="zh-CN" sz="2000" dirty="0"/>
                <a:t>,</a:t>
              </a:r>
              <a:r>
                <a:rPr lang="zh-CN" altLang="zh-CN" sz="2000" dirty="0"/>
                <a:t>不利于培养孩子自立自强的品质</a:t>
              </a:r>
              <a:r>
                <a:rPr lang="en-US" altLang="zh-CN" sz="2000" dirty="0"/>
                <a:t>,</a:t>
              </a:r>
              <a:r>
                <a:rPr lang="zh-CN" altLang="zh-CN" sz="2000" dirty="0"/>
                <a:t>最终会影响孩子的成长</a:t>
              </a:r>
              <a:r>
                <a:rPr lang="en-US" altLang="zh-CN" sz="2000" dirty="0"/>
                <a:t>,</a:t>
              </a:r>
              <a:r>
                <a:rPr lang="zh-CN" altLang="zh-CN" sz="2000" dirty="0"/>
                <a:t>因此家长应该积极培养孩子的自立自强精神</a:t>
              </a:r>
              <a:r>
                <a:rPr lang="en-US" altLang="zh-CN" sz="2000" dirty="0"/>
                <a:t>,</a:t>
              </a:r>
              <a:r>
                <a:rPr lang="zh-CN" altLang="zh-CN" sz="2000" dirty="0"/>
                <a:t>培养孩子的劳动习惯</a:t>
              </a:r>
              <a:r>
                <a:rPr lang="en-US" altLang="zh-CN" sz="2000" dirty="0"/>
                <a:t>,B</a:t>
              </a:r>
              <a:r>
                <a:rPr lang="zh-CN" altLang="zh-CN" sz="2000" dirty="0"/>
                <a:t>项符合题意。</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60" name="组合 59"/>
          <p:cNvGrpSpPr/>
          <p:nvPr/>
        </p:nvGrpSpPr>
        <p:grpSpPr>
          <a:xfrm>
            <a:off x="468427" y="5373216"/>
            <a:ext cx="8247378" cy="1152128"/>
            <a:chOff x="645102" y="4752548"/>
            <a:chExt cx="8247378" cy="1152128"/>
          </a:xfrm>
        </p:grpSpPr>
        <p:grpSp>
          <p:nvGrpSpPr>
            <p:cNvPr id="61" name="组合 60"/>
            <p:cNvGrpSpPr/>
            <p:nvPr/>
          </p:nvGrpSpPr>
          <p:grpSpPr>
            <a:xfrm>
              <a:off x="645102" y="4752548"/>
              <a:ext cx="8247378" cy="1152128"/>
              <a:chOff x="645102" y="3755469"/>
              <a:chExt cx="8247378" cy="1152128"/>
            </a:xfrm>
          </p:grpSpPr>
          <p:sp>
            <p:nvSpPr>
              <p:cNvPr id="63" name="五边形 6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4" name="五边形 6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5" name="燕尾形 6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2" name="矩形 6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B</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02499437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childTnLst>
                    </p:cTn>
                  </p:par>
                </p:childTnLst>
              </p:cTn>
              <p:nextCondLst>
                <p:cond evt="onClick" delay="0">
                  <p:tgtEl>
                    <p:spTgt spid="51"/>
                  </p:tgtEl>
                </p:cond>
              </p:nextCondLst>
            </p:seq>
            <p:seq concurrent="1" nextAc="seek">
              <p:cTn id="8" restart="whenNotActive" fill="hold" evtFilter="cancelBubble" nodeType="interactiveSeq">
                <p:stCondLst>
                  <p:cond evt="onClick" delay="0">
                    <p:tgtEl>
                      <p:spTgt spid="5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2"/>
                                        </p:tgtEl>
                                      </p:cBhvr>
                                    </p:animEffect>
                                    <p:set>
                                      <p:cBhvr>
                                        <p:cTn id="13" dur="1" fill="hold">
                                          <p:stCondLst>
                                            <p:cond delay="4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4" restart="whenNotActive" fill="hold" evtFilter="cancelBubble" nodeType="interactiveSeq">
                <p:stCondLst>
                  <p:cond evt="onClick" delay="0">
                    <p:tgtEl>
                      <p:spTgt spid="5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childTnLst>
                    </p:cTn>
                  </p:par>
                </p:childTnLst>
              </p:cTn>
              <p:nextCondLst>
                <p:cond evt="onClick" delay="0">
                  <p:tgtEl>
                    <p:spTgt spid="50"/>
                  </p:tgtEl>
                </p:cond>
              </p:nextCondLst>
            </p:seq>
            <p:seq concurrent="1" nextAc="seek">
              <p:cTn id="20" restart="whenNotActive" fill="hold" evtFilter="cancelBubble" nodeType="interactiveSeq">
                <p:stCondLst>
                  <p:cond evt="onClick" delay="0">
                    <p:tgtEl>
                      <p:spTgt spid="6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0"/>
                                        </p:tgtEl>
                                      </p:cBhvr>
                                    </p:animEffect>
                                    <p:set>
                                      <p:cBhvr>
                                        <p:cTn id="25"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12" action="ppaction://hlinksldjump"/>
          </p:cNvPr>
          <p:cNvSpPr/>
          <p:nvPr/>
        </p:nvSpPr>
        <p:spPr>
          <a:xfrm>
            <a:off x="4865896"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0" name="流程图: 可选过程 29">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矩形 48"/>
          <p:cNvSpPr>
            <a:spLocks noChangeAspect="1"/>
          </p:cNvSpPr>
          <p:nvPr/>
        </p:nvSpPr>
        <p:spPr>
          <a:xfrm>
            <a:off x="508000" y="1135135"/>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广西桂林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为了弘扬劳动模范爱岗敬业、无私奉献的精神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桂林市在市中心文化大厦南面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建造了一面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劳模墙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记载着桂林从</a:t>
            </a:r>
            <a:r>
              <a:rPr lang="en-US" altLang="zh-CN" sz="2200" dirty="0">
                <a:solidFill>
                  <a:srgbClr val="000000"/>
                </a:solidFill>
                <a:latin typeface="Times New Roman" panose="02020603050405020304" pitchFamily="18" charset="0"/>
                <a:cs typeface="Times New Roman" panose="02020603050405020304" pitchFamily="18" charset="0"/>
              </a:rPr>
              <a:t>1950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年以来所有荣获各级劳动模范光荣称号的劳动者的名字。据此完成</a:t>
            </a:r>
            <a:r>
              <a:rPr lang="en-US" altLang="zh-CN" sz="2200" dirty="0" smtClean="0">
                <a:solidFill>
                  <a:srgbClr val="000000"/>
                </a:solidFill>
                <a:latin typeface="Times New Roman" panose="02020603050405020304" pitchFamily="18" charset="0"/>
                <a:cs typeface="Times New Roman" panose="02020603050405020304" pitchFamily="18" charset="0"/>
              </a:rPr>
              <a:t>11—12</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11</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劳模墙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的建造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是对劳动模范承担社会责任的回报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只是为了增加一个城市景观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有助于加强公民的思想道德建设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侵犯了劳动模范的姓名权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③④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②④</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0" name="五边形 49"/>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1" name="五边形 50"/>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2" name="组合 51"/>
          <p:cNvGrpSpPr/>
          <p:nvPr/>
        </p:nvGrpSpPr>
        <p:grpSpPr>
          <a:xfrm>
            <a:off x="468427" y="3573016"/>
            <a:ext cx="8247377" cy="2952328"/>
            <a:chOff x="645102" y="1513759"/>
            <a:chExt cx="8247377" cy="2952328"/>
          </a:xfrm>
        </p:grpSpPr>
        <p:grpSp>
          <p:nvGrpSpPr>
            <p:cNvPr id="53" name="组合 52"/>
            <p:cNvGrpSpPr/>
            <p:nvPr/>
          </p:nvGrpSpPr>
          <p:grpSpPr>
            <a:xfrm>
              <a:off x="645102" y="1513759"/>
              <a:ext cx="8247377" cy="2952328"/>
              <a:chOff x="645102" y="-531440"/>
              <a:chExt cx="8247377" cy="2952328"/>
            </a:xfrm>
          </p:grpSpPr>
          <p:sp>
            <p:nvSpPr>
              <p:cNvPr id="55" name="五边形 5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p:cNvGrpSpPr/>
              <p:nvPr/>
            </p:nvGrpSpPr>
            <p:grpSpPr>
              <a:xfrm>
                <a:off x="645102" y="-531440"/>
                <a:ext cx="8247377" cy="2635320"/>
                <a:chOff x="645102" y="-531440"/>
                <a:chExt cx="8247377" cy="2635320"/>
              </a:xfrm>
            </p:grpSpPr>
            <p:sp>
              <p:nvSpPr>
                <p:cNvPr id="58" name="矩形 57"/>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8"/>
                <p:cNvSpPr txBox="1"/>
                <p:nvPr/>
              </p:nvSpPr>
              <p:spPr>
                <a:xfrm>
                  <a:off x="8371094" y="-42825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4" name="矩形 53"/>
            <p:cNvSpPr>
              <a:spLocks noChangeAspect="1"/>
            </p:cNvSpPr>
            <p:nvPr/>
          </p:nvSpPr>
          <p:spPr>
            <a:xfrm>
              <a:off x="860242" y="1859947"/>
              <a:ext cx="7775757" cy="1866858"/>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en-US" altLang="zh-CN" sz="2000" dirty="0"/>
                <a:t>“</a:t>
              </a:r>
              <a:r>
                <a:rPr lang="zh-CN" altLang="zh-CN" sz="2000" dirty="0"/>
                <a:t>劳模墙</a:t>
              </a:r>
              <a:r>
                <a:rPr lang="en-US" altLang="zh-CN" sz="2000" dirty="0"/>
                <a:t>”</a:t>
              </a:r>
              <a:r>
                <a:rPr lang="zh-CN" altLang="zh-CN" sz="2000" dirty="0"/>
                <a:t>的建造有利于弘扬劳动模范爱岗敬业、无私奉献的精神</a:t>
              </a:r>
              <a:r>
                <a:rPr lang="en-US" altLang="zh-CN" sz="2000" dirty="0"/>
                <a:t>,</a:t>
              </a:r>
              <a:r>
                <a:rPr lang="zh-CN" altLang="zh-CN" sz="2000" dirty="0"/>
                <a:t>是对劳模承担社会责任的一种精神回报</a:t>
              </a:r>
              <a:r>
                <a:rPr lang="en-US" altLang="zh-CN" sz="2000" dirty="0"/>
                <a:t>,</a:t>
              </a:r>
              <a:r>
                <a:rPr lang="zh-CN" altLang="zh-CN" sz="2000" dirty="0"/>
                <a:t>有利于弘扬社会主义核心价值观</a:t>
              </a:r>
              <a:r>
                <a:rPr lang="en-US" altLang="zh-CN" sz="2000" dirty="0"/>
                <a:t>,</a:t>
              </a:r>
              <a:r>
                <a:rPr lang="zh-CN" altLang="zh-CN" sz="2000" dirty="0"/>
                <a:t>①③说法符合题意</a:t>
              </a:r>
              <a:r>
                <a:rPr lang="en-US" altLang="zh-CN" sz="2000" dirty="0"/>
                <a:t>;</a:t>
              </a:r>
              <a:r>
                <a:rPr lang="zh-CN" altLang="zh-CN" sz="2000" dirty="0"/>
                <a:t>②说法与题意不符</a:t>
              </a:r>
              <a:r>
                <a:rPr lang="en-US" altLang="zh-CN" sz="2000" dirty="0"/>
                <a:t>,</a:t>
              </a:r>
              <a:r>
                <a:rPr lang="zh-CN" altLang="zh-CN" sz="2000" dirty="0"/>
                <a:t>④说法错误</a:t>
              </a:r>
              <a:r>
                <a:rPr lang="en-US" altLang="zh-CN" sz="2000" dirty="0"/>
                <a:t>,</a:t>
              </a:r>
              <a:r>
                <a:rPr lang="zh-CN" altLang="zh-CN" sz="2000" dirty="0"/>
                <a:t>应排除。故选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60" name="组合 59"/>
          <p:cNvGrpSpPr/>
          <p:nvPr/>
        </p:nvGrpSpPr>
        <p:grpSpPr>
          <a:xfrm>
            <a:off x="468427" y="5373216"/>
            <a:ext cx="8247378" cy="1152128"/>
            <a:chOff x="645102" y="4752548"/>
            <a:chExt cx="8247378" cy="1152128"/>
          </a:xfrm>
        </p:grpSpPr>
        <p:grpSp>
          <p:nvGrpSpPr>
            <p:cNvPr id="61" name="组合 60"/>
            <p:cNvGrpSpPr/>
            <p:nvPr/>
          </p:nvGrpSpPr>
          <p:grpSpPr>
            <a:xfrm>
              <a:off x="645102" y="4752548"/>
              <a:ext cx="8247378" cy="1152128"/>
              <a:chOff x="645102" y="3755469"/>
              <a:chExt cx="8247378" cy="1152128"/>
            </a:xfrm>
          </p:grpSpPr>
          <p:sp>
            <p:nvSpPr>
              <p:cNvPr id="63" name="五边形 6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4" name="五边形 6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5" name="燕尾形 6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2" name="矩形 6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609926665"/>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childTnLst>
                    </p:cTn>
                  </p:par>
                </p:childTnLst>
              </p:cTn>
              <p:nextCondLst>
                <p:cond evt="onClick" delay="0">
                  <p:tgtEl>
                    <p:spTgt spid="51"/>
                  </p:tgtEl>
                </p:cond>
              </p:nextCondLst>
            </p:seq>
            <p:seq concurrent="1" nextAc="seek">
              <p:cTn id="8" restart="whenNotActive" fill="hold" evtFilter="cancelBubble" nodeType="interactiveSeq">
                <p:stCondLst>
                  <p:cond evt="onClick" delay="0">
                    <p:tgtEl>
                      <p:spTgt spid="5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2"/>
                                        </p:tgtEl>
                                      </p:cBhvr>
                                    </p:animEffect>
                                    <p:set>
                                      <p:cBhvr>
                                        <p:cTn id="13" dur="1" fill="hold">
                                          <p:stCondLst>
                                            <p:cond delay="4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4" restart="whenNotActive" fill="hold" evtFilter="cancelBubble" nodeType="interactiveSeq">
                <p:stCondLst>
                  <p:cond evt="onClick" delay="0">
                    <p:tgtEl>
                      <p:spTgt spid="5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childTnLst>
                    </p:cTn>
                  </p:par>
                </p:childTnLst>
              </p:cTn>
              <p:nextCondLst>
                <p:cond evt="onClick" delay="0">
                  <p:tgtEl>
                    <p:spTgt spid="50"/>
                  </p:tgtEl>
                </p:cond>
              </p:nextCondLst>
            </p:seq>
            <p:seq concurrent="1" nextAc="seek">
              <p:cTn id="20" restart="whenNotActive" fill="hold" evtFilter="cancelBubble" nodeType="interactiveSeq">
                <p:stCondLst>
                  <p:cond evt="onClick" delay="0">
                    <p:tgtEl>
                      <p:spTgt spid="6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0"/>
                                        </p:tgtEl>
                                      </p:cBhvr>
                                    </p:animEffect>
                                    <p:set>
                                      <p:cBhvr>
                                        <p:cTn id="25"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13" action="ppaction://hlinksldjump"/>
          </p:cNvPr>
          <p:cNvSpPr/>
          <p:nvPr/>
        </p:nvSpPr>
        <p:spPr>
          <a:xfrm>
            <a:off x="5300158"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1" name="流程图: 可选过程 3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矩形 48"/>
          <p:cNvSpPr>
            <a:spLocks noChangeAspect="1"/>
          </p:cNvSpPr>
          <p:nvPr/>
        </p:nvSpPr>
        <p:spPr>
          <a:xfrm>
            <a:off x="508000" y="1135135"/>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12</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青少年向劳动模范学习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就要少学习课本知识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多参加社会劳动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就要争取荣誉提升自己的知名度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就要继承和发扬中华民族的传统美德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就必须放弃自己的一切利益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0" name="五边形 49"/>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1" name="五边形 50"/>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52" name="组合 51"/>
          <p:cNvGrpSpPr/>
          <p:nvPr/>
        </p:nvGrpSpPr>
        <p:grpSpPr>
          <a:xfrm>
            <a:off x="468427" y="4437112"/>
            <a:ext cx="8247377" cy="2088232"/>
            <a:chOff x="645102" y="2377855"/>
            <a:chExt cx="8247377" cy="2088232"/>
          </a:xfrm>
        </p:grpSpPr>
        <p:grpSp>
          <p:nvGrpSpPr>
            <p:cNvPr id="53" name="组合 52"/>
            <p:cNvGrpSpPr/>
            <p:nvPr/>
          </p:nvGrpSpPr>
          <p:grpSpPr>
            <a:xfrm>
              <a:off x="645102" y="2377855"/>
              <a:ext cx="8247377" cy="2088232"/>
              <a:chOff x="645102" y="332656"/>
              <a:chExt cx="8247377" cy="2088232"/>
            </a:xfrm>
          </p:grpSpPr>
          <p:sp>
            <p:nvSpPr>
              <p:cNvPr id="55" name="五边形 54"/>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6" name="燕尾形 55"/>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7" name="组合 56"/>
              <p:cNvGrpSpPr/>
              <p:nvPr/>
            </p:nvGrpSpPr>
            <p:grpSpPr>
              <a:xfrm>
                <a:off x="645102" y="332656"/>
                <a:ext cx="8247377" cy="1771224"/>
                <a:chOff x="645102" y="332656"/>
                <a:chExt cx="8247377" cy="1771224"/>
              </a:xfrm>
            </p:grpSpPr>
            <p:sp>
              <p:nvSpPr>
                <p:cNvPr id="58" name="矩形 57"/>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54" name="矩形 53"/>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向劳模学习就要继承和发扬中华民族的传统美德</a:t>
              </a:r>
              <a:r>
                <a:rPr lang="en-US" altLang="zh-CN" sz="2000" dirty="0"/>
                <a:t>,C</a:t>
              </a:r>
              <a:r>
                <a:rPr lang="zh-CN" altLang="zh-CN" sz="2000" dirty="0"/>
                <a:t>项符合题意</a:t>
              </a:r>
              <a:r>
                <a:rPr lang="en-US" altLang="zh-CN" sz="2000" dirty="0"/>
                <a:t>;A</a:t>
              </a:r>
              <a:r>
                <a:rPr lang="zh-CN" altLang="zh-CN" sz="2000" dirty="0"/>
                <a:t>项</a:t>
              </a:r>
              <a:r>
                <a:rPr lang="en-US" altLang="zh-CN" sz="2000" dirty="0"/>
                <a:t>“</a:t>
              </a:r>
              <a:r>
                <a:rPr lang="zh-CN" altLang="zh-CN" sz="2000" dirty="0"/>
                <a:t>少学习课本知识</a:t>
              </a:r>
              <a:r>
                <a:rPr lang="en-US" altLang="zh-CN" sz="2000" dirty="0"/>
                <a:t>”</a:t>
              </a:r>
              <a:r>
                <a:rPr lang="zh-CN" altLang="zh-CN" sz="2000" dirty="0"/>
                <a:t>的说法错误</a:t>
              </a:r>
              <a:r>
                <a:rPr lang="en-US" altLang="zh-CN" sz="2000" dirty="0"/>
                <a:t>,B</a:t>
              </a:r>
              <a:r>
                <a:rPr lang="zh-CN" altLang="zh-CN" sz="2000" dirty="0"/>
                <a:t>、</a:t>
              </a:r>
              <a:r>
                <a:rPr lang="en-US" altLang="zh-CN" sz="2000" dirty="0"/>
                <a:t>D</a:t>
              </a:r>
              <a:r>
                <a:rPr lang="zh-CN" altLang="zh-CN" sz="2000" dirty="0"/>
                <a:t>两项说法错误</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60" name="组合 59"/>
          <p:cNvGrpSpPr/>
          <p:nvPr/>
        </p:nvGrpSpPr>
        <p:grpSpPr>
          <a:xfrm>
            <a:off x="468427" y="5373216"/>
            <a:ext cx="8247378" cy="1152128"/>
            <a:chOff x="645102" y="4752548"/>
            <a:chExt cx="8247378" cy="1152128"/>
          </a:xfrm>
        </p:grpSpPr>
        <p:grpSp>
          <p:nvGrpSpPr>
            <p:cNvPr id="61" name="组合 60"/>
            <p:cNvGrpSpPr/>
            <p:nvPr/>
          </p:nvGrpSpPr>
          <p:grpSpPr>
            <a:xfrm>
              <a:off x="645102" y="4752548"/>
              <a:ext cx="8247378" cy="1152128"/>
              <a:chOff x="645102" y="3755469"/>
              <a:chExt cx="8247378" cy="1152128"/>
            </a:xfrm>
          </p:grpSpPr>
          <p:sp>
            <p:nvSpPr>
              <p:cNvPr id="63" name="五边形 6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64" name="五边形 6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65" name="燕尾形 6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6" name="矩形 65"/>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62" name="矩形 61"/>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4011059205"/>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5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childTnLst>
                          </p:cTn>
                        </p:par>
                      </p:childTnLst>
                    </p:cTn>
                  </p:par>
                </p:childTnLst>
              </p:cTn>
              <p:nextCondLst>
                <p:cond evt="onClick" delay="0">
                  <p:tgtEl>
                    <p:spTgt spid="51"/>
                  </p:tgtEl>
                </p:cond>
              </p:nextCondLst>
            </p:seq>
            <p:seq concurrent="1" nextAc="seek">
              <p:cTn id="8" restart="whenNotActive" fill="hold" evtFilter="cancelBubble" nodeType="interactiveSeq">
                <p:stCondLst>
                  <p:cond evt="onClick" delay="0">
                    <p:tgtEl>
                      <p:spTgt spid="52"/>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52"/>
                                        </p:tgtEl>
                                      </p:cBhvr>
                                    </p:animEffect>
                                    <p:set>
                                      <p:cBhvr>
                                        <p:cTn id="13" dur="1" fill="hold">
                                          <p:stCondLst>
                                            <p:cond delay="4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4" restart="whenNotActive" fill="hold" evtFilter="cancelBubble" nodeType="interactiveSeq">
                <p:stCondLst>
                  <p:cond evt="onClick" delay="0">
                    <p:tgtEl>
                      <p:spTgt spid="5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wipe(down)">
                                      <p:cBhvr>
                                        <p:cTn id="19" dur="500"/>
                                        <p:tgtEl>
                                          <p:spTgt spid="60"/>
                                        </p:tgtEl>
                                      </p:cBhvr>
                                    </p:animEffect>
                                  </p:childTnLst>
                                </p:cTn>
                              </p:par>
                            </p:childTnLst>
                          </p:cTn>
                        </p:par>
                      </p:childTnLst>
                    </p:cTn>
                  </p:par>
                </p:childTnLst>
              </p:cTn>
              <p:nextCondLst>
                <p:cond evt="onClick" delay="0">
                  <p:tgtEl>
                    <p:spTgt spid="50"/>
                  </p:tgtEl>
                </p:cond>
              </p:nextCondLst>
            </p:seq>
            <p:seq concurrent="1" nextAc="seek">
              <p:cTn id="20" restart="whenNotActive" fill="hold" evtFilter="cancelBubble" nodeType="interactiveSeq">
                <p:stCondLst>
                  <p:cond evt="onClick" delay="0">
                    <p:tgtEl>
                      <p:spTgt spid="60"/>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60"/>
                                        </p:tgtEl>
                                      </p:cBhvr>
                                    </p:animEffect>
                                    <p:set>
                                      <p:cBhvr>
                                        <p:cTn id="25" dur="1" fill="hold">
                                          <p:stCondLst>
                                            <p:cond delay="4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3"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4"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5"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6"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7"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8"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9"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10"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1"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2"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13"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14"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5" action="ppaction://hlinksldjump"/>
          </p:cNvPr>
          <p:cNvSpPr/>
          <p:nvPr/>
        </p:nvSpPr>
        <p:spPr>
          <a:xfrm>
            <a:off x="573442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矩形 34"/>
          <p:cNvSpPr>
            <a:spLocks noChangeAspect="1"/>
          </p:cNvSpPr>
          <p:nvPr/>
        </p:nvSpPr>
        <p:spPr>
          <a:xfrm>
            <a:off x="508000" y="1127835"/>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13</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日是我国首个全民国家安全教育日。小红为参加宣传活动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对全校同学进行了问卷调查。以下是问卷调查的部分内容及其统计结果</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6" name="对象 35"/>
          <p:cNvGraphicFramePr>
            <a:graphicFrameLocks noChangeAspect="1"/>
          </p:cNvGraphicFramePr>
          <p:nvPr>
            <p:extLst>
              <p:ext uri="{D42A27DB-BD31-4B8C-83A1-F6EECF244321}">
                <p14:modId xmlns:p14="http://schemas.microsoft.com/office/powerpoint/2010/main" xmlns="" val="1182756309"/>
              </p:ext>
            </p:extLst>
          </p:nvPr>
        </p:nvGraphicFramePr>
        <p:xfrm>
          <a:off x="508000" y="2377102"/>
          <a:ext cx="8128000" cy="3859481"/>
        </p:xfrm>
        <a:graphic>
          <a:graphicData uri="http://schemas.openxmlformats.org/presentationml/2006/ole">
            <p:oleObj spid="_x0000_s4099" name="文档" r:id="rId16" imgW="3910819" imgH="1857931" progId="Word.Document.12">
              <p:embed/>
            </p:oleObj>
          </a:graphicData>
        </a:graphic>
      </p:graphicFrame>
      <p:sp>
        <p:nvSpPr>
          <p:cNvPr id="37" name="矩形 36"/>
          <p:cNvSpPr>
            <a:spLocks noChangeAspect="1"/>
          </p:cNvSpPr>
          <p:nvPr/>
        </p:nvSpPr>
        <p:spPr>
          <a:xfrm>
            <a:off x="508000" y="5712474"/>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请你选择调查内容中的一项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分析其统计结果。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分析数据所表明的情况及其可能的原因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本题不需运用书本知识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63174811"/>
      </p:ext>
    </p:extLst>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84784"/>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小红准备在班级做一次主题演讲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她绘制了建设中国特色社会主义事业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五位一体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总体布局示意图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用来说明上述调查内容中的具体举措对做好国家安全事业的作用。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592258898"/>
              </p:ext>
            </p:extLst>
          </p:nvPr>
        </p:nvGraphicFramePr>
        <p:xfrm>
          <a:off x="508000" y="2916576"/>
          <a:ext cx="8128000" cy="2662273"/>
        </p:xfrm>
        <a:graphic>
          <a:graphicData uri="http://schemas.openxmlformats.org/presentationml/2006/ole">
            <p:oleObj spid="_x0000_s3079" name="文档" r:id="rId3" imgW="3839157" imgH="1258064" progId="Word.Document.12">
              <p:embed/>
            </p:oleObj>
          </a:graphicData>
        </a:graphic>
      </p:graphicFrame>
      <p:sp>
        <p:nvSpPr>
          <p:cNvPr id="18" name="流程图: 可选过程 17">
            <a:hlinkClick r:id="rId4"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5"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6"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7"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8"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9"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10"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11"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12"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13"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14"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15"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16" action="ppaction://hlinksldjump"/>
          </p:cNvPr>
          <p:cNvSpPr/>
          <p:nvPr/>
        </p:nvSpPr>
        <p:spPr>
          <a:xfrm>
            <a:off x="573442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13</a:t>
            </a:r>
            <a:endParaRPr lang="zh-CN" altLang="en-US" sz="1400"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45360729"/>
      </p:ext>
    </p:extLst>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请你帮助小红拟写演讲提纲。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演讲提纲要求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只需说明材料一中维护国家安全的具体举措对做好国家安全事业的作用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只需说明中国特色社会主义事业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五位一体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总体布局示意图中的信息说明作用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力求简明扼要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列出要点即可。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流程图: 可选过程 16">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14" action="ppaction://hlinksldjump"/>
          </p:cNvPr>
          <p:cNvSpPr/>
          <p:nvPr/>
        </p:nvSpPr>
        <p:spPr>
          <a:xfrm>
            <a:off x="573442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13</a:t>
            </a:r>
            <a:endParaRPr lang="zh-CN" altLang="en-US" sz="1400"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80769640"/>
      </p:ext>
    </p:extLst>
  </p:cSld>
  <p:clrMapOvr>
    <a:masterClrMapping/>
  </p:clrMapOvr>
  <p:transition spd="slow">
    <p:cover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302338"/>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选择</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统计结果分析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知道国家建立国家安全工作督促检查和责任追究机制的人数仅为</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说明绝大多数同学对国家安全工作的相关机制缺乏了解。其原因一方面可能是大家平时不够重视和关注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另一方面也可能是国家宣传教育不够。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选择</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统计结果分析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知道维护国家安全的内容写进教科书的同学有</a:t>
            </a:r>
            <a:r>
              <a:rPr lang="en-US" altLang="zh-CN" sz="2200" dirty="0">
                <a:solidFill>
                  <a:srgbClr val="000000"/>
                </a:solidFill>
                <a:latin typeface="Times New Roman" panose="02020603050405020304" pitchFamily="18" charset="0"/>
                <a:cs typeface="Times New Roman" panose="02020603050405020304" pitchFamily="18" charset="0"/>
              </a:rPr>
              <a:t>65%,</a:t>
            </a:r>
            <a:r>
              <a:rPr lang="zh-CN" altLang="zh-CN" sz="2200" dirty="0">
                <a:solidFill>
                  <a:srgbClr val="000000"/>
                </a:solidFill>
                <a:latin typeface="Times New Roman" panose="02020603050405020304" pitchFamily="18" charset="0"/>
                <a:cs typeface="Times New Roman" panose="02020603050405020304" pitchFamily="18" charset="0"/>
              </a:rPr>
              <a:t>说明多数同学在学习中关注到了教科书</a:t>
            </a:r>
            <a:r>
              <a:rPr lang="zh-CN" altLang="zh-CN" sz="2200" dirty="0" smtClean="0">
                <a:solidFill>
                  <a:srgbClr val="000000"/>
                </a:solidFill>
                <a:latin typeface="Times New Roman" panose="02020603050405020304" pitchFamily="18" charset="0"/>
                <a:cs typeface="Times New Roman" panose="02020603050405020304" pitchFamily="18" charset="0"/>
              </a:rPr>
              <a:t>中</a:t>
            </a:r>
            <a:r>
              <a:rPr lang="zh-CN" altLang="en-US"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smtClean="0">
                <a:solidFill>
                  <a:srgbClr val="000000"/>
                </a:solidFill>
                <a:latin typeface="Times New Roman" panose="02020603050405020304" pitchFamily="18" charset="0"/>
                <a:cs typeface="Times New Roman" panose="02020603050405020304" pitchFamily="18" charset="0"/>
              </a:rPr>
              <a:t>相关</a:t>
            </a:r>
            <a:r>
              <a:rPr lang="zh-CN" altLang="zh-CN" sz="2200" dirty="0">
                <a:solidFill>
                  <a:srgbClr val="000000"/>
                </a:solidFill>
                <a:latin typeface="Times New Roman" panose="02020603050405020304" pitchFamily="18" charset="0"/>
                <a:cs typeface="Times New Roman" panose="02020603050405020304" pitchFamily="18" charset="0"/>
              </a:rPr>
              <a:t>内容。这可能是同学们对教科书中关于国家安全相关内容的重视。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选择</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统计结果分析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支持国家安全工作中高科技设备的研发投入的有</a:t>
            </a:r>
            <a:r>
              <a:rPr lang="en-US" altLang="zh-CN" sz="2200" dirty="0">
                <a:solidFill>
                  <a:srgbClr val="000000"/>
                </a:solidFill>
                <a:latin typeface="Times New Roman" panose="02020603050405020304" pitchFamily="18" charset="0"/>
                <a:cs typeface="Times New Roman" panose="02020603050405020304" pitchFamily="18" charset="0"/>
              </a:rPr>
              <a:t>83%,</a:t>
            </a:r>
            <a:r>
              <a:rPr lang="zh-CN" altLang="zh-CN" sz="2200" dirty="0">
                <a:solidFill>
                  <a:srgbClr val="000000"/>
                </a:solidFill>
                <a:latin typeface="Times New Roman" panose="02020603050405020304" pitchFamily="18" charset="0"/>
                <a:cs typeface="Times New Roman" panose="02020603050405020304" pitchFamily="18" charset="0"/>
              </a:rPr>
              <a:t>说明多数同学能意识到国家安全工作的重要性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也知道科技在维护国家安全工作中所起的重大作用。这可能是同学们对科技知识关注和科技力量的深入理解。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流程图: 可选过程 16">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14" action="ppaction://hlinksldjump"/>
          </p:cNvPr>
          <p:cNvSpPr/>
          <p:nvPr/>
        </p:nvSpPr>
        <p:spPr>
          <a:xfrm>
            <a:off x="573442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13</a:t>
            </a:r>
            <a:endParaRPr lang="zh-CN" altLang="en-US" sz="1400"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903548633"/>
      </p:ext>
    </p:extLst>
  </p:cSld>
  <p:clrMapOvr>
    <a:masterClrMapping/>
  </p:clrMapOvr>
  <p:transition spd="slow">
    <p:cover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选择</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统计结果分析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知道我国颁布了新国家安全法的人数仅为</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说明大家对新国家安全法缺乏了解。其原因一方面可能是大家平时对重大时事不够重视和关注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另一方面也可能是国家宣传教育不够。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演讲提纲要点提示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国家建立国家安全工作督促检查和责任追究机制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能为做好国家安全事业提供制度和政治保障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cs typeface="宋体" panose="02010600030101010101" pitchFamily="2" charset="-122"/>
              </a:rPr>
              <a:t>②</a:t>
            </a:r>
            <a:r>
              <a:rPr lang="zh-CN" altLang="en-US" sz="2200" smtClean="0">
                <a:solidFill>
                  <a:srgbClr val="000000"/>
                </a:solidFill>
                <a:latin typeface="NEU-BZ-S92"/>
                <a:cs typeface="宋体" panose="02010600030101010101" pitchFamily="2" charset="-122"/>
              </a:rPr>
              <a:t>把</a:t>
            </a:r>
            <a:r>
              <a:rPr lang="zh-CN" altLang="zh-CN" sz="2200" smtClean="0">
                <a:solidFill>
                  <a:srgbClr val="000000"/>
                </a:solidFill>
                <a:latin typeface="Times New Roman" panose="02020603050405020304" pitchFamily="18" charset="0"/>
                <a:cs typeface="Times New Roman" panose="02020603050405020304" pitchFamily="18" charset="0"/>
              </a:rPr>
              <a:t>维护</a:t>
            </a:r>
            <a:r>
              <a:rPr lang="zh-CN" altLang="zh-CN" sz="2200" dirty="0">
                <a:solidFill>
                  <a:srgbClr val="000000"/>
                </a:solidFill>
                <a:latin typeface="Times New Roman" panose="02020603050405020304" pitchFamily="18" charset="0"/>
                <a:cs typeface="Times New Roman" panose="02020603050405020304" pitchFamily="18" charset="0"/>
              </a:rPr>
              <a:t>国家安全的内容写入教科书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能为做好国家安全事业提供价值导向和精神动力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加大国家安全工作中高科技设备的研发投入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能为做好国家安全事业提供物质条件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加大国家安全工作中高科技设备的研发投入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能为做好国家安全事业提供智力支持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颁布新国家安全法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能为做好国家安全事业提供法律保障。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流程图: 可选过程 16">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3" name="流程图: 可选过程 32">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流程图: 可选过程 34">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14" action="ppaction://hlinksldjump"/>
          </p:cNvPr>
          <p:cNvSpPr/>
          <p:nvPr/>
        </p:nvSpPr>
        <p:spPr>
          <a:xfrm>
            <a:off x="573442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13</a:t>
            </a:r>
            <a:endParaRPr lang="zh-CN" altLang="en-US" sz="1400"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092425991"/>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4008022757"/>
              </p:ext>
            </p:extLst>
          </p:nvPr>
        </p:nvGraphicFramePr>
        <p:xfrm>
          <a:off x="508000" y="1465555"/>
          <a:ext cx="8128000" cy="4180891"/>
        </p:xfrm>
        <a:graphic>
          <a:graphicData uri="http://schemas.openxmlformats.org/presentationml/2006/ole">
            <p:oleObj spid="_x0000_s1035" name="文档" r:id="rId3" imgW="4746999" imgH="2440875" progId="Word.Document.12">
              <p:embed/>
            </p:oleObj>
          </a:graphicData>
        </a:graphic>
      </p:graphicFrame>
    </p:spTree>
    <p:extLst>
      <p:ext uri="{BB962C8B-B14F-4D97-AF65-F5344CB8AC3E}">
        <p14:creationId xmlns:p14="http://schemas.microsoft.com/office/powerpoint/2010/main" xmlns="" val="1440505492"/>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流程图: 可选过程 18">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1" name="流程图: 可选过程 20">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2" name="流程图: 可选过程 21">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3" name="流程图: 可选过程 22">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4" name="流程图: 可选过程 23">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5" name="流程图: 可选过程 2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6" name="流程图: 可选过程 2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7" name="流程图: 可选过程 2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8" name="流程图: 可选过程 2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9" name="流程图: 可选过程 2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0" name="流程图: 可选过程 29">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1" name="流程图: 可选过程 3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2" name="流程图: 可选过程 31">
            <a:hlinkClick r:id="rId15" action="ppaction://hlinksldjump"/>
          </p:cNvPr>
          <p:cNvSpPr/>
          <p:nvPr/>
        </p:nvSpPr>
        <p:spPr>
          <a:xfrm>
            <a:off x="616868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14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本题考查综合分析能力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有一定的难度。第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问要立足于表格中的数据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根据数据得出答案。同学们可以根据自己的实际选择回答的内容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要紧扣数据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语言简练。回答第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问要看清题目要求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要把材料一、材料二联系起来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说明材料一中维护国家安全的具体举措在中国特色社会主义事业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五位一体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总体布局中的作用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不能脱离材料回答。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5617319"/>
      </p:ext>
    </p:extLst>
  </p:cSld>
  <p:clrMapOvr>
    <a:masterClrMapping/>
  </p:clrMapOvr>
  <p:transition spd="slow">
    <p:cover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流程图: 可选过程 14">
            <a:hlinkClick r:id="rId2" action="ppaction://hlinksldjump"/>
          </p:cNvPr>
          <p:cNvSpPr/>
          <p:nvPr/>
        </p:nvSpPr>
        <p:spPr>
          <a:xfrm>
            <a:off x="54464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rgbClr val="663300"/>
                </a:solidFill>
                <a:latin typeface="黑体" panose="02010600030101010101" pitchFamily="2" charset="-122"/>
                <a:ea typeface="黑体" panose="02010600030101010101" pitchFamily="2" charset="-122"/>
              </a:rPr>
              <a:t>1</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16" name="流程图: 可选过程 15">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7" name="流程图: 可选过程 16">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8" name="流程图: 可选过程 17">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9" name="流程图: 可选过程 18">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0" name="流程图: 可选过程 19">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5" name="流程图: 可选过程 44">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6" name="流程图: 可选过程 45">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7" name="流程图: 可选过程 46">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8" name="流程图: 可选过程 47">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流程图: 可选过程 48">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0" name="流程图: 可选过程 49">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1" name="流程图: 可选过程 50">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山东聊城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核潜艇是大国威慑利器。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中国核潜艇之父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黄旭华隐姓埋名</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为中国核潜艇事业作出巨大贡献。他带领的研究团队以前所未有的高速度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使中国成为全球第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个拥有核潜艇的国家。这启示我们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青少年要树立国家观念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从国家利益出发设计个人的人生规划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国家利益高于个人利益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个人利益要服从国家利益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国家利益与个人利益是完全一致的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人生的价值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体现在对他人、社会、国家的奉献中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1" name="五边形 20"/>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22" name="五边形 21"/>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3" name="组合 22"/>
          <p:cNvGrpSpPr/>
          <p:nvPr/>
        </p:nvGrpSpPr>
        <p:grpSpPr>
          <a:xfrm>
            <a:off x="468427" y="3573016"/>
            <a:ext cx="8247377" cy="2952328"/>
            <a:chOff x="645102" y="1513759"/>
            <a:chExt cx="8247377" cy="2952328"/>
          </a:xfrm>
        </p:grpSpPr>
        <p:grpSp>
          <p:nvGrpSpPr>
            <p:cNvPr id="24" name="组合 23"/>
            <p:cNvGrpSpPr/>
            <p:nvPr/>
          </p:nvGrpSpPr>
          <p:grpSpPr>
            <a:xfrm>
              <a:off x="645102" y="1513759"/>
              <a:ext cx="8247377" cy="2952328"/>
              <a:chOff x="645102" y="-531440"/>
              <a:chExt cx="8247377" cy="2952328"/>
            </a:xfrm>
          </p:grpSpPr>
          <p:sp>
            <p:nvSpPr>
              <p:cNvPr id="26" name="五边形 25"/>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8" name="组合 27"/>
              <p:cNvGrpSpPr/>
              <p:nvPr/>
            </p:nvGrpSpPr>
            <p:grpSpPr>
              <a:xfrm>
                <a:off x="645102" y="-531440"/>
                <a:ext cx="8247377" cy="2635320"/>
                <a:chOff x="645102" y="-531440"/>
                <a:chExt cx="8247377" cy="2635320"/>
              </a:xfrm>
            </p:grpSpPr>
            <p:sp>
              <p:nvSpPr>
                <p:cNvPr id="29" name="矩形 28"/>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8"/>
                <p:cNvSpPr txBox="1"/>
                <p:nvPr/>
              </p:nvSpPr>
              <p:spPr>
                <a:xfrm>
                  <a:off x="8371094" y="-42825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5" name="矩形 24"/>
            <p:cNvSpPr>
              <a:spLocks noChangeAspect="1"/>
            </p:cNvSpPr>
            <p:nvPr/>
          </p:nvSpPr>
          <p:spPr>
            <a:xfrm>
              <a:off x="860242" y="1859947"/>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本题考查怎样正确对待国家利益与个人利益。在我国</a:t>
              </a:r>
              <a:r>
                <a:rPr lang="en-US" altLang="zh-CN" sz="2000" dirty="0"/>
                <a:t>,</a:t>
              </a:r>
              <a:r>
                <a:rPr lang="zh-CN" altLang="zh-CN" sz="2000" dirty="0"/>
                <a:t>国家利益是人民利益的集中体现</a:t>
              </a:r>
              <a:r>
                <a:rPr lang="en-US" altLang="zh-CN" sz="2000" dirty="0"/>
                <a:t>,</a:t>
              </a:r>
              <a:r>
                <a:rPr lang="zh-CN" altLang="zh-CN" sz="2000" dirty="0"/>
                <a:t>我们要坚持以国家利益为重</a:t>
              </a:r>
              <a:r>
                <a:rPr lang="en-US" altLang="zh-CN" sz="2000" dirty="0"/>
                <a:t>,</a:t>
              </a:r>
              <a:r>
                <a:rPr lang="zh-CN" altLang="zh-CN" sz="2000" dirty="0"/>
                <a:t>从国家利益出发设计个人的人生规划</a:t>
              </a:r>
              <a:r>
                <a:rPr lang="en-US" altLang="zh-CN" sz="2000" dirty="0"/>
                <a:t>,</a:t>
              </a:r>
              <a:r>
                <a:rPr lang="zh-CN" altLang="zh-CN" sz="2000" dirty="0"/>
                <a:t>①②④符合题意。③说法错误</a:t>
              </a:r>
              <a:r>
                <a:rPr lang="en-US" altLang="zh-CN" sz="2000" dirty="0"/>
                <a:t>,</a:t>
              </a:r>
              <a:r>
                <a:rPr lang="zh-CN" altLang="zh-CN" sz="2000" dirty="0"/>
                <a:t>国家利益与个人利益在总体上是一致的</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31" name="组合 30"/>
          <p:cNvGrpSpPr/>
          <p:nvPr/>
        </p:nvGrpSpPr>
        <p:grpSpPr>
          <a:xfrm>
            <a:off x="468427" y="5373216"/>
            <a:ext cx="8247378" cy="1152128"/>
            <a:chOff x="645102" y="4752548"/>
            <a:chExt cx="8247378" cy="1152128"/>
          </a:xfrm>
        </p:grpSpPr>
        <p:grpSp>
          <p:nvGrpSpPr>
            <p:cNvPr id="32" name="组合 31"/>
            <p:cNvGrpSpPr/>
            <p:nvPr/>
          </p:nvGrpSpPr>
          <p:grpSpPr>
            <a:xfrm>
              <a:off x="645102" y="4752548"/>
              <a:ext cx="8247378" cy="1152128"/>
              <a:chOff x="645102" y="3755469"/>
              <a:chExt cx="8247378" cy="1152128"/>
            </a:xfrm>
          </p:grpSpPr>
          <p:sp>
            <p:nvSpPr>
              <p:cNvPr id="34" name="五边形 33"/>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5" name="五边形 34"/>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矩形 3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33" name="矩形 32"/>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childTnLst>
                    </p:cTn>
                  </p:par>
                </p:childTnLst>
              </p:cTn>
              <p:nextCondLst>
                <p:cond evt="onClick" delay="0">
                  <p:tgtEl>
                    <p:spTgt spid="22"/>
                  </p:tgtEl>
                </p:cond>
              </p:nextCondLst>
            </p:seq>
            <p:seq concurrent="1" nextAc="seek">
              <p:cTn id="8" restart="whenNotActive" fill="hold" evtFilter="cancelBubble" nodeType="interactiveSeq">
                <p:stCondLst>
                  <p:cond evt="onClick" delay="0">
                    <p:tgtEl>
                      <p:spTgt spid="23"/>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23"/>
                                        </p:tgtEl>
                                      </p:cBhvr>
                                    </p:animEffect>
                                    <p:set>
                                      <p:cBhvr>
                                        <p:cTn id="13"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3"/>
                  </p:tgtEl>
                </p:cond>
              </p:nextCondLst>
            </p:seq>
            <p:seq concurrent="1" nextAc="seek">
              <p:cTn id="14" restart="whenNotActive" fill="hold" evtFilter="cancelBubble" nodeType="interactiveSeq">
                <p:stCondLst>
                  <p:cond evt="onClick" delay="0">
                    <p:tgtEl>
                      <p:spTgt spid="2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childTnLst>
                          </p:cTn>
                        </p:par>
                      </p:childTnLst>
                    </p:cTn>
                  </p:par>
                </p:childTnLst>
              </p:cTn>
              <p:nextCondLst>
                <p:cond evt="onClick" delay="0">
                  <p:tgtEl>
                    <p:spTgt spid="21"/>
                  </p:tgtEl>
                </p:cond>
              </p:nextCondLst>
            </p:seq>
            <p:seq concurrent="1" nextAc="seek">
              <p:cTn id="20" restart="whenNotActive" fill="hold" evtFilter="cancelBubble" nodeType="interactiveSeq">
                <p:stCondLst>
                  <p:cond evt="onClick" delay="0">
                    <p:tgtEl>
                      <p:spTgt spid="31"/>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31"/>
                                        </p:tgtEl>
                                      </p:cBhvr>
                                    </p:animEffect>
                                    <p:set>
                                      <p:cBhvr>
                                        <p:cTn id="25" dur="1" fill="hold">
                                          <p:stCondLst>
                                            <p:cond delay="4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 name="流程图: 可选过程 32">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4" name="流程图: 可选过程 33">
            <a:hlinkClick r:id="rId3" action="ppaction://hlinksldjump"/>
          </p:cNvPr>
          <p:cNvSpPr/>
          <p:nvPr/>
        </p:nvSpPr>
        <p:spPr>
          <a:xfrm>
            <a:off x="977146"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2</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5" name="流程图: 可选过程 34">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6" name="流程图: 可选过程 35">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7" name="流程图: 可选过程 36">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8" name="流程图: 可选过程 37">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9" name="流程图: 可选过程 38">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0" name="流程图: 可选过程 39">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1" name="流程图: 可选过程 40">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2" name="流程图: 可选过程 41">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5" name="流程图: 可选过程 44">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山东滨州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中国梦是民族的梦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也是每个中国人的梦。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国家好、民族好、大家才好。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这启示我们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要正确认识和处理国家利益、集体利益、个人利益之间的关系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国家利益和个人利益是完全一致的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国家利益要服从个人利益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任何时候都要牺牲个人利益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维护集体利益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3573016"/>
            <a:ext cx="8247377" cy="2952328"/>
            <a:chOff x="645102" y="1513759"/>
            <a:chExt cx="8247377" cy="2952328"/>
          </a:xfrm>
        </p:grpSpPr>
        <p:grpSp>
          <p:nvGrpSpPr>
            <p:cNvPr id="20" name="组合 19"/>
            <p:cNvGrpSpPr/>
            <p:nvPr/>
          </p:nvGrpSpPr>
          <p:grpSpPr>
            <a:xfrm>
              <a:off x="645102" y="1513759"/>
              <a:ext cx="8247377" cy="2952328"/>
              <a:chOff x="645102" y="-531440"/>
              <a:chExt cx="8247377" cy="2952328"/>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645102" y="-531440"/>
                <a:ext cx="8247377" cy="2635320"/>
                <a:chOff x="645102" y="-531440"/>
                <a:chExt cx="8247377" cy="2635320"/>
              </a:xfrm>
            </p:grpSpPr>
            <p:sp>
              <p:nvSpPr>
                <p:cNvPr id="25" name="矩形 24"/>
                <p:cNvSpPr/>
                <p:nvPr/>
              </p:nvSpPr>
              <p:spPr>
                <a:xfrm>
                  <a:off x="645102" y="-531440"/>
                  <a:ext cx="8247377" cy="263532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71094" y="-42825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1859947"/>
              <a:ext cx="7775757" cy="188628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题干中的话说明集体与个人密不可分。集体利益与个人利益在根本上是一致的</a:t>
              </a:r>
              <a:r>
                <a:rPr lang="en-US" altLang="zh-CN" sz="2000" dirty="0"/>
                <a:t>,</a:t>
              </a:r>
              <a:r>
                <a:rPr lang="zh-CN" altLang="zh-CN" sz="2000" dirty="0"/>
                <a:t>我们要正确认识和处理国家利益、集体利益、个人利益之间的关系</a:t>
              </a:r>
              <a:r>
                <a:rPr lang="en-US" altLang="zh-CN" sz="2000" dirty="0"/>
                <a:t>,A</a:t>
              </a:r>
              <a:r>
                <a:rPr lang="zh-CN" altLang="zh-CN" sz="2000" dirty="0"/>
                <a:t>项符合题意</a:t>
              </a:r>
              <a:r>
                <a:rPr lang="en-US" altLang="zh-CN" sz="2000" dirty="0"/>
                <a:t>,B</a:t>
              </a:r>
              <a:r>
                <a:rPr lang="zh-CN" altLang="zh-CN" sz="2000" dirty="0"/>
                <a:t>、</a:t>
              </a:r>
              <a:r>
                <a:rPr lang="en-US" altLang="zh-CN" sz="2000" dirty="0"/>
                <a:t>C</a:t>
              </a:r>
              <a:r>
                <a:rPr lang="zh-CN" altLang="zh-CN" sz="2000" dirty="0"/>
                <a:t>两项说法错误</a:t>
              </a:r>
              <a:r>
                <a:rPr lang="en-US" altLang="zh-CN" sz="2000" dirty="0"/>
                <a:t>,D</a:t>
              </a:r>
              <a:r>
                <a:rPr lang="zh-CN" altLang="zh-CN" sz="2000" dirty="0"/>
                <a:t>项说法片面</a:t>
              </a:r>
              <a:r>
                <a:rPr lang="en-US" altLang="zh-CN" sz="2000" dirty="0"/>
                <a:t>,</a:t>
              </a:r>
              <a:r>
                <a:rPr lang="zh-CN" altLang="zh-CN" sz="2000" dirty="0"/>
                <a:t>应排除。故选</a:t>
              </a:r>
              <a:r>
                <a:rPr lang="en-US" altLang="zh-CN" sz="2000" dirty="0"/>
                <a:t>A</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7" name="组合 26"/>
          <p:cNvGrpSpPr/>
          <p:nvPr/>
        </p:nvGrpSpPr>
        <p:grpSpPr>
          <a:xfrm>
            <a:off x="468427" y="5373216"/>
            <a:ext cx="8247378" cy="1152128"/>
            <a:chOff x="645102" y="4752548"/>
            <a:chExt cx="8247378" cy="1152128"/>
          </a:xfrm>
        </p:grpSpPr>
        <p:grpSp>
          <p:nvGrpSpPr>
            <p:cNvPr id="28" name="组合 27"/>
            <p:cNvGrpSpPr/>
            <p:nvPr/>
          </p:nvGrpSpPr>
          <p:grpSpPr>
            <a:xfrm>
              <a:off x="645102" y="4752548"/>
              <a:ext cx="8247378" cy="1152128"/>
              <a:chOff x="645102" y="3755469"/>
              <a:chExt cx="8247378" cy="1152128"/>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矩形 46"/>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A</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331326118"/>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流程图: 可选过程 41">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3" name="流程图: 可选过程 42">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4" name="流程图: 可选过程 43">
            <a:hlinkClick r:id="rId4" action="ppaction://hlinksldjump"/>
          </p:cNvPr>
          <p:cNvSpPr/>
          <p:nvPr/>
        </p:nvSpPr>
        <p:spPr>
          <a:xfrm>
            <a:off x="1409650"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3</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45" name="流程图: 可选过程 44">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6" name="流程图: 可选过程 45">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7" name="流程图: 可选过程 46">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8" name="流程图: 可选过程 47">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流程图: 可选过程 48">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0" name="流程图: 可选过程 49">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1" name="流程图: 可选过程 50">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2" name="流程图: 可选过程 51">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3" name="流程图: 可选过程 52">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4" name="流程图: 可选过程 53">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湖南娄底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为了国家核武器技术的发展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于敏隐姓埋名奋斗了</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cs typeface="Times New Roman" panose="02020603050405020304" pitchFamily="18" charset="0"/>
              </a:rPr>
              <a:t>年。他荣获</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年度国家最高科学技术奖。我们从他的光辉历程中获得的启迪是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个人利益要服从国家利益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个人要服从国家安排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维护国家利益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人生的价值在于奉献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个人利益没有获得应有的满足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不值得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4437112"/>
            <a:ext cx="8247377" cy="2088232"/>
            <a:chOff x="645102" y="2377855"/>
            <a:chExt cx="8247377" cy="2088232"/>
          </a:xfrm>
        </p:grpSpPr>
        <p:grpSp>
          <p:nvGrpSpPr>
            <p:cNvPr id="20" name="组合 19"/>
            <p:cNvGrpSpPr/>
            <p:nvPr/>
          </p:nvGrpSpPr>
          <p:grpSpPr>
            <a:xfrm>
              <a:off x="645102" y="2377855"/>
              <a:ext cx="8247377" cy="2088232"/>
              <a:chOff x="645102" y="332656"/>
              <a:chExt cx="8247377" cy="2088232"/>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645102" y="332656"/>
                <a:ext cx="8247377" cy="1771224"/>
                <a:chOff x="645102" y="332656"/>
                <a:chExt cx="8247377" cy="1771224"/>
              </a:xfrm>
            </p:grpSpPr>
            <p:sp>
              <p:nvSpPr>
                <p:cNvPr id="25" name="矩形 24"/>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2732815"/>
              <a:ext cx="7775757" cy="962956"/>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于敏的事迹体现了他以国家利益、大局利益为重</a:t>
              </a:r>
              <a:r>
                <a:rPr lang="en-US" altLang="zh-CN" sz="2000" dirty="0"/>
                <a:t>,</a:t>
              </a:r>
              <a:r>
                <a:rPr lang="zh-CN" altLang="zh-CN" sz="2000" dirty="0"/>
                <a:t>①②③符合题意</a:t>
              </a:r>
              <a:r>
                <a:rPr lang="en-US" altLang="zh-CN" sz="2000" dirty="0"/>
                <a:t>;</a:t>
              </a:r>
              <a:r>
                <a:rPr lang="zh-CN" altLang="zh-CN" sz="2000" dirty="0"/>
                <a:t>④说法错误</a:t>
              </a:r>
              <a:r>
                <a:rPr lang="en-US" altLang="zh-CN" sz="2000" dirty="0"/>
                <a:t>,</a:t>
              </a:r>
              <a:r>
                <a:rPr lang="zh-CN" altLang="zh-CN" sz="2000" dirty="0"/>
                <a:t>应排除。故选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7" name="组合 26"/>
          <p:cNvGrpSpPr/>
          <p:nvPr/>
        </p:nvGrpSpPr>
        <p:grpSpPr>
          <a:xfrm>
            <a:off x="468427" y="5373216"/>
            <a:ext cx="8247378" cy="1152128"/>
            <a:chOff x="645102" y="4752548"/>
            <a:chExt cx="8247378" cy="1152128"/>
          </a:xfrm>
        </p:grpSpPr>
        <p:grpSp>
          <p:nvGrpSpPr>
            <p:cNvPr id="28" name="组合 27"/>
            <p:cNvGrpSpPr/>
            <p:nvPr/>
          </p:nvGrpSpPr>
          <p:grpSpPr>
            <a:xfrm>
              <a:off x="645102" y="4752548"/>
              <a:ext cx="8247378" cy="1152128"/>
              <a:chOff x="645102" y="3755469"/>
              <a:chExt cx="8247378" cy="1152128"/>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848277447"/>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6" name="流程图: 可选过程 65">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7" name="流程图: 可选过程 66">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8" name="流程图: 可选过程 67">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9" name="流程图: 可选过程 68">
            <a:hlinkClick r:id="rId5" action="ppaction://hlinksldjump"/>
          </p:cNvPr>
          <p:cNvSpPr/>
          <p:nvPr/>
        </p:nvSpPr>
        <p:spPr>
          <a:xfrm>
            <a:off x="1842154"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4</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70" name="流程图: 可选过程 69">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1" name="流程图: 可选过程 70">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2" name="流程图: 可选过程 71">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3" name="流程图: 可选过程 72">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4" name="流程图: 可选过程 73">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5" name="流程图: 可选过程 74">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6" name="流程图: 可选过程 75">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7" name="流程图: 可选过程 76">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8" name="流程图: 可选过程 77">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四川南充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不要问别人能为自己做些什么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而要问自己能为别人做些什么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不要问国家能为我们做些什么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而要问我们能为国家做些什么。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我为人人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的前提是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人人为我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个人利益高于国家利益、他人利益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有了个人利益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集体利益才会有保障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我们应该积极关爱他人、服务社会、报效祖国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3987486"/>
            <a:ext cx="8247377" cy="2537858"/>
            <a:chOff x="645102" y="1928229"/>
            <a:chExt cx="8247377" cy="2537858"/>
          </a:xfrm>
        </p:grpSpPr>
        <p:grpSp>
          <p:nvGrpSpPr>
            <p:cNvPr id="20" name="组合 19"/>
            <p:cNvGrpSpPr/>
            <p:nvPr/>
          </p:nvGrpSpPr>
          <p:grpSpPr>
            <a:xfrm>
              <a:off x="645102" y="1928229"/>
              <a:ext cx="8247377" cy="2537858"/>
              <a:chOff x="645102" y="-116970"/>
              <a:chExt cx="8247377" cy="2537858"/>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645102" y="-116970"/>
                <a:ext cx="8247377" cy="2220850"/>
                <a:chOff x="645102" y="-116970"/>
                <a:chExt cx="8247377" cy="2220850"/>
              </a:xfrm>
            </p:grpSpPr>
            <p:sp>
              <p:nvSpPr>
                <p:cNvPr id="25" name="矩形 24"/>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准确理解题干中的这句话是解答本题的关键。题干中的这句话强调要关爱他人、服务社会、报效祖国</a:t>
              </a:r>
              <a:r>
                <a:rPr lang="en-US" altLang="zh-CN" sz="2000" dirty="0"/>
                <a:t>,D</a:t>
              </a:r>
              <a:r>
                <a:rPr lang="zh-CN" altLang="zh-CN" sz="2000" dirty="0"/>
                <a:t>项符合题意</a:t>
              </a:r>
              <a:r>
                <a:rPr lang="en-US" altLang="zh-CN" sz="2000" dirty="0"/>
                <a:t>;A</a:t>
              </a:r>
              <a:r>
                <a:rPr lang="zh-CN" altLang="zh-CN" sz="2000" dirty="0"/>
                <a:t>、</a:t>
              </a:r>
              <a:r>
                <a:rPr lang="en-US" altLang="zh-CN" sz="2000" dirty="0"/>
                <a:t>B</a:t>
              </a:r>
              <a:r>
                <a:rPr lang="zh-CN" altLang="zh-CN" sz="2000" dirty="0"/>
                <a:t>、</a:t>
              </a:r>
              <a:r>
                <a:rPr lang="en-US" altLang="zh-CN" sz="2000" dirty="0"/>
                <a:t>C</a:t>
              </a:r>
              <a:r>
                <a:rPr lang="zh-CN" altLang="zh-CN" sz="2000" dirty="0"/>
                <a:t>三项说法错误</a:t>
              </a:r>
              <a:r>
                <a:rPr lang="en-US" altLang="zh-CN" sz="2000" dirty="0"/>
                <a:t>,</a:t>
              </a:r>
              <a:r>
                <a:rPr lang="zh-CN" altLang="zh-CN" sz="2000" dirty="0"/>
                <a:t>应排除。故选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7" name="组合 26"/>
          <p:cNvGrpSpPr/>
          <p:nvPr/>
        </p:nvGrpSpPr>
        <p:grpSpPr>
          <a:xfrm>
            <a:off x="468427" y="5373216"/>
            <a:ext cx="8247378" cy="1152128"/>
            <a:chOff x="645102" y="4752548"/>
            <a:chExt cx="8247378" cy="1152128"/>
          </a:xfrm>
        </p:grpSpPr>
        <p:grpSp>
          <p:nvGrpSpPr>
            <p:cNvPr id="28" name="组合 27"/>
            <p:cNvGrpSpPr/>
            <p:nvPr/>
          </p:nvGrpSpPr>
          <p:grpSpPr>
            <a:xfrm>
              <a:off x="645102" y="4752548"/>
              <a:ext cx="8247378" cy="1152128"/>
              <a:chOff x="645102" y="3755469"/>
              <a:chExt cx="8247378" cy="1152128"/>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21260719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8" name="流程图: 可选过程 47">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9" name="流程图: 可选过程 48">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0" name="流程图: 可选过程 49">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1" name="流程图: 可选过程 50">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2" name="流程图: 可选过程 51">
            <a:hlinkClick r:id="rId6" action="ppaction://hlinksldjump"/>
          </p:cNvPr>
          <p:cNvSpPr/>
          <p:nvPr/>
        </p:nvSpPr>
        <p:spPr>
          <a:xfrm>
            <a:off x="2274658"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5</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53" name="流程图: 可选过程 52">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4" name="流程图: 可选过程 53">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5" name="流程图: 可选过程 54">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6" name="流程图: 可选过程 55">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7" name="流程图: 可选过程 56">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8" name="流程图: 可选过程 57">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9" name="流程图: 可选过程 58">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0" name="流程图: 可选过程 59">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28465"/>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山东泰安</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smtClean="0">
                <a:solidFill>
                  <a:srgbClr val="000000"/>
                </a:solidFill>
                <a:latin typeface="Times New Roman" panose="02020603050405020304" pitchFamily="18" charset="0"/>
                <a:cs typeface="Times New Roman" panose="02020603050405020304" pitchFamily="18" charset="0"/>
              </a:rPr>
              <a:t>年</a:t>
            </a:r>
            <a:r>
              <a:rPr lang="zh-CN" altLang="en-US" sz="2200" dirty="0" smtClean="0">
                <a:solidFill>
                  <a:srgbClr val="000000"/>
                </a:solidFill>
                <a:latin typeface="Times New Roman" panose="02020603050405020304" pitchFamily="18" charset="0"/>
                <a:cs typeface="Times New Roman" panose="02020603050405020304" pitchFamily="18" charset="0"/>
              </a:rPr>
              <a:t>度</a:t>
            </a:r>
            <a:r>
              <a:rPr lang="zh-CN" altLang="zh-CN" sz="2200" dirty="0" smtClean="0">
                <a:solidFill>
                  <a:srgbClr val="000000"/>
                </a:solidFill>
                <a:latin typeface="Times New Roman" panose="02020603050405020304" pitchFamily="18" charset="0"/>
                <a:cs typeface="Times New Roman" panose="02020603050405020304" pitchFamily="18" charset="0"/>
              </a:rPr>
              <a:t>感动</a:t>
            </a:r>
            <a:r>
              <a:rPr lang="zh-CN" altLang="zh-CN" sz="2200" dirty="0">
                <a:solidFill>
                  <a:srgbClr val="000000"/>
                </a:solidFill>
                <a:latin typeface="Times New Roman" panose="02020603050405020304" pitchFamily="18" charset="0"/>
                <a:cs typeface="Times New Roman" panose="02020603050405020304" pitchFamily="18" charset="0"/>
              </a:rPr>
              <a:t>中国人物徐立平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中国航天科技集团公司第四研究院</a:t>
            </a:r>
            <a:r>
              <a:rPr lang="en-US" altLang="zh-CN" sz="2200" dirty="0">
                <a:solidFill>
                  <a:srgbClr val="000000"/>
                </a:solidFill>
                <a:latin typeface="Times New Roman" panose="02020603050405020304" pitchFamily="18" charset="0"/>
                <a:cs typeface="Times New Roman" panose="02020603050405020304" pitchFamily="18" charset="0"/>
              </a:rPr>
              <a:t>7416</a:t>
            </a:r>
            <a:r>
              <a:rPr lang="zh-CN" altLang="zh-CN" sz="2200" dirty="0">
                <a:solidFill>
                  <a:srgbClr val="000000"/>
                </a:solidFill>
                <a:latin typeface="Times New Roman" panose="02020603050405020304" pitchFamily="18" charset="0"/>
                <a:cs typeface="Times New Roman" panose="02020603050405020304" pitchFamily="18" charset="0"/>
              </a:rPr>
              <a:t>厂高级技师。自入厂以来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一直为导弹固体燃料发动机的火药进行微整形。为此徐立平还自己设计发明了</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多种药面整形刀具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由于长年一个姿势雕刻火药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以及火药中毒后遗症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徐立平的身体变得向一边倾斜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头发也掉了大半。上述材料表明徐立平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以国家利益为重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坚持国家利益高于一切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无私奉献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实现自己的人生价值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具有精益求精的工匠精神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自立自强、助人为乐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3987486"/>
            <a:ext cx="8247377" cy="2537858"/>
            <a:chOff x="645102" y="1928229"/>
            <a:chExt cx="8247377" cy="2537858"/>
          </a:xfrm>
        </p:grpSpPr>
        <p:grpSp>
          <p:nvGrpSpPr>
            <p:cNvPr id="20" name="组合 19"/>
            <p:cNvGrpSpPr/>
            <p:nvPr/>
          </p:nvGrpSpPr>
          <p:grpSpPr>
            <a:xfrm>
              <a:off x="645102" y="1928229"/>
              <a:ext cx="8247377" cy="2537858"/>
              <a:chOff x="645102" y="-116970"/>
              <a:chExt cx="8247377" cy="2537858"/>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645102" y="-116970"/>
                <a:ext cx="8247377" cy="2220850"/>
                <a:chOff x="645102" y="-116970"/>
                <a:chExt cx="8247377" cy="2220850"/>
              </a:xfrm>
            </p:grpSpPr>
            <p:sp>
              <p:nvSpPr>
                <p:cNvPr id="25" name="矩形 24"/>
                <p:cNvSpPr/>
                <p:nvPr/>
              </p:nvSpPr>
              <p:spPr>
                <a:xfrm>
                  <a:off x="645102" y="-116970"/>
                  <a:ext cx="8247377" cy="2220850"/>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71094" y="16160"/>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2304366"/>
              <a:ext cx="7775757" cy="142462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徐立平具有大国工匠精神</a:t>
              </a:r>
              <a:r>
                <a:rPr lang="en-US" altLang="zh-CN" sz="2000" dirty="0"/>
                <a:t>,</a:t>
              </a:r>
              <a:r>
                <a:rPr lang="zh-CN" altLang="zh-CN" sz="2000" dirty="0"/>
                <a:t>体现了他始终把国家利益放在第一位</a:t>
              </a:r>
              <a:r>
                <a:rPr lang="en-US" altLang="zh-CN" sz="2000" dirty="0"/>
                <a:t>,</a:t>
              </a:r>
              <a:r>
                <a:rPr lang="zh-CN" altLang="zh-CN" sz="2000" dirty="0"/>
                <a:t>在创造和奉献中实现了自己的人生价值</a:t>
              </a:r>
              <a:r>
                <a:rPr lang="en-US" altLang="zh-CN" sz="2000" dirty="0"/>
                <a:t>,</a:t>
              </a:r>
              <a:r>
                <a:rPr lang="zh-CN" altLang="zh-CN" sz="2000" dirty="0"/>
                <a:t>①②③符合题意</a:t>
              </a:r>
              <a:r>
                <a:rPr lang="en-US" altLang="zh-CN" sz="2000" dirty="0"/>
                <a:t>;</a:t>
              </a:r>
              <a:r>
                <a:rPr lang="zh-CN" altLang="zh-CN" sz="2000" dirty="0"/>
                <a:t>④与材料不符</a:t>
              </a:r>
              <a:r>
                <a:rPr lang="en-US" altLang="zh-CN" sz="2000" dirty="0"/>
                <a:t>,</a:t>
              </a:r>
              <a:r>
                <a:rPr lang="zh-CN" altLang="zh-CN" sz="2000" dirty="0"/>
                <a:t>应排除。故选</a:t>
              </a:r>
              <a:r>
                <a:rPr lang="en-US" altLang="zh-CN" sz="2000" dirty="0"/>
                <a:t>D</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7" name="组合 26"/>
          <p:cNvGrpSpPr/>
          <p:nvPr/>
        </p:nvGrpSpPr>
        <p:grpSpPr>
          <a:xfrm>
            <a:off x="468427" y="5373216"/>
            <a:ext cx="8247378" cy="1152128"/>
            <a:chOff x="645102" y="4752548"/>
            <a:chExt cx="8247378" cy="1152128"/>
          </a:xfrm>
        </p:grpSpPr>
        <p:grpSp>
          <p:nvGrpSpPr>
            <p:cNvPr id="28" name="组合 27"/>
            <p:cNvGrpSpPr/>
            <p:nvPr/>
          </p:nvGrpSpPr>
          <p:grpSpPr>
            <a:xfrm>
              <a:off x="645102" y="4752548"/>
              <a:ext cx="8247378" cy="1152128"/>
              <a:chOff x="645102" y="3755469"/>
              <a:chExt cx="8247378" cy="1152128"/>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D</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2250306989"/>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流程图: 可选过程 64">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6" name="流程图: 可选过程 65">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7" name="流程图: 可选过程 66">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8" name="流程图: 可选过程 67">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9" name="流程图: 可选过程 68">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0" name="流程图: 可选过程 69">
            <a:hlinkClick r:id="rId7" action="ppaction://hlinksldjump"/>
          </p:cNvPr>
          <p:cNvSpPr/>
          <p:nvPr/>
        </p:nvSpPr>
        <p:spPr>
          <a:xfrm>
            <a:off x="270716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6</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71" name="流程图: 可选过程 70">
            <a:hlinkClick r:id="rId8" action="ppaction://hlinksldjump"/>
          </p:cNvPr>
          <p:cNvSpPr/>
          <p:nvPr/>
        </p:nvSpPr>
        <p:spPr>
          <a:xfrm>
            <a:off x="313723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7</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2" name="流程图: 可选过程 71">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3" name="流程图: 可选过程 72">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4" name="流程图: 可选过程 73">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5" name="流程图: 可选过程 74">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6" name="流程图: 可选过程 75">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7" name="流程图: 可选过程 76">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135135"/>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陕西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国泰民安是人民群众最基本、最普遍的愿望。实现中华民族伟大复兴的中国梦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国家安全是头等大事。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习主席的话要求我们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开展国家安全宣传教育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凝聚起维护国家安全的全民力量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认清国家安全形势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增强危机忧患意识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树立国家安全观念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增强国家安全责任感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形成维护国家安全的强大社会共识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积极行使维护国家安全的权利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为维护国家安全作出贡献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五边形 16"/>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18" name="五边形 17"/>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9" name="组合 18"/>
          <p:cNvGrpSpPr/>
          <p:nvPr/>
        </p:nvGrpSpPr>
        <p:grpSpPr>
          <a:xfrm>
            <a:off x="468427" y="4437112"/>
            <a:ext cx="8247377" cy="2088232"/>
            <a:chOff x="645102" y="2377855"/>
            <a:chExt cx="8247377" cy="2088232"/>
          </a:xfrm>
        </p:grpSpPr>
        <p:grpSp>
          <p:nvGrpSpPr>
            <p:cNvPr id="20" name="组合 19"/>
            <p:cNvGrpSpPr/>
            <p:nvPr/>
          </p:nvGrpSpPr>
          <p:grpSpPr>
            <a:xfrm>
              <a:off x="645102" y="2377855"/>
              <a:ext cx="8247377" cy="2088232"/>
              <a:chOff x="645102" y="332656"/>
              <a:chExt cx="8247377" cy="2088232"/>
            </a:xfrm>
          </p:grpSpPr>
          <p:sp>
            <p:nvSpPr>
              <p:cNvPr id="22" name="五边形 2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4" name="组合 23"/>
              <p:cNvGrpSpPr/>
              <p:nvPr/>
            </p:nvGrpSpPr>
            <p:grpSpPr>
              <a:xfrm>
                <a:off x="645102" y="332656"/>
                <a:ext cx="8247377" cy="1771224"/>
                <a:chOff x="645102" y="332656"/>
                <a:chExt cx="8247377" cy="1771224"/>
              </a:xfrm>
            </p:grpSpPr>
            <p:sp>
              <p:nvSpPr>
                <p:cNvPr id="25" name="矩形 24"/>
                <p:cNvSpPr/>
                <p:nvPr/>
              </p:nvSpPr>
              <p:spPr>
                <a:xfrm>
                  <a:off x="645102" y="332656"/>
                  <a:ext cx="8247377" cy="177122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8"/>
                <p:cNvSpPr txBox="1"/>
                <p:nvPr/>
              </p:nvSpPr>
              <p:spPr>
                <a:xfrm>
                  <a:off x="8371094" y="444609"/>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21" name="矩形 20"/>
            <p:cNvSpPr>
              <a:spLocks noChangeAspect="1"/>
            </p:cNvSpPr>
            <p:nvPr/>
          </p:nvSpPr>
          <p:spPr>
            <a:xfrm>
              <a:off x="860242" y="2732815"/>
              <a:ext cx="7775757" cy="501291"/>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④说法错误</a:t>
              </a:r>
              <a:r>
                <a:rPr lang="en-US" altLang="zh-CN" sz="2000" dirty="0"/>
                <a:t>,</a:t>
              </a:r>
              <a:r>
                <a:rPr lang="zh-CN" altLang="zh-CN" sz="2000" dirty="0"/>
                <a:t>维护国家安全是公民的义务</a:t>
              </a:r>
              <a:r>
                <a:rPr lang="en-US" altLang="zh-CN" sz="2000" dirty="0"/>
                <a:t>,</a:t>
              </a:r>
              <a:r>
                <a:rPr lang="zh-CN" altLang="zh-CN" sz="2000" dirty="0"/>
                <a:t>不是权利</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27" name="组合 26"/>
          <p:cNvGrpSpPr/>
          <p:nvPr/>
        </p:nvGrpSpPr>
        <p:grpSpPr>
          <a:xfrm>
            <a:off x="468427" y="5373216"/>
            <a:ext cx="8247378" cy="1152128"/>
            <a:chOff x="645102" y="4752548"/>
            <a:chExt cx="8247378" cy="1152128"/>
          </a:xfrm>
        </p:grpSpPr>
        <p:grpSp>
          <p:nvGrpSpPr>
            <p:cNvPr id="28" name="组合 27"/>
            <p:cNvGrpSpPr/>
            <p:nvPr/>
          </p:nvGrpSpPr>
          <p:grpSpPr>
            <a:xfrm>
              <a:off x="645102" y="4752548"/>
              <a:ext cx="8247378" cy="1152128"/>
              <a:chOff x="645102" y="3755469"/>
              <a:chExt cx="8247378" cy="1152128"/>
            </a:xfrm>
          </p:grpSpPr>
          <p:sp>
            <p:nvSpPr>
              <p:cNvPr id="30" name="五边形 2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1" name="五边形 30"/>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29" name="矩形 28"/>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669192730"/>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1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childTnLst>
              </p:cTn>
              <p:nextCondLst>
                <p:cond evt="onClick" delay="0">
                  <p:tgtEl>
                    <p:spTgt spid="18"/>
                  </p:tgtEl>
                </p:cond>
              </p:nextCondLst>
            </p:seq>
            <p:seq concurrent="1" nextAc="seek">
              <p:cTn id="8" restart="whenNotActive" fill="hold" evtFilter="cancelBubble" nodeType="interactiveSeq">
                <p:stCondLst>
                  <p:cond evt="onClick" delay="0">
                    <p:tgtEl>
                      <p:spTgt spid="1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childTnLst>
              </p:cTn>
              <p:nextCondLst>
                <p:cond evt="onClick" delay="0">
                  <p:tgtEl>
                    <p:spTgt spid="19"/>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nextCondLst>
                <p:cond evt="onClick" delay="0">
                  <p:tgtEl>
                    <p:spTgt spid="17"/>
                  </p:tgtEl>
                </p:cond>
              </p:nextCondLst>
            </p:seq>
            <p:seq concurrent="1" nextAc="seek">
              <p:cTn id="20" restart="whenNotActive" fill="hold" evtFilter="cancelBubble" nodeType="interactiveSeq">
                <p:stCondLst>
                  <p:cond evt="onClick" delay="0">
                    <p:tgtEl>
                      <p:spTgt spid="2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27"/>
                                        </p:tgtEl>
                                      </p:cBhvr>
                                    </p:animEffect>
                                    <p:set>
                                      <p:cBhvr>
                                        <p:cTn id="25"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5" name="流程图: 可选过程 64">
            <a:hlinkClick r:id="rId2" action="ppaction://hlinksldjump"/>
          </p:cNvPr>
          <p:cNvSpPr/>
          <p:nvPr/>
        </p:nvSpPr>
        <p:spPr>
          <a:xfrm>
            <a:off x="54464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chemeClr val="bg1"/>
                </a:solidFill>
                <a:latin typeface="黑体" panose="02010600030101010101" pitchFamily="2" charset="-122"/>
                <a:ea typeface="黑体" panose="02010600030101010101" pitchFamily="2" charset="-122"/>
              </a:rPr>
              <a:t>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6" name="流程图: 可选过程 65">
            <a:hlinkClick r:id="rId3" action="ppaction://hlinksldjump"/>
          </p:cNvPr>
          <p:cNvSpPr/>
          <p:nvPr/>
        </p:nvSpPr>
        <p:spPr>
          <a:xfrm>
            <a:off x="97714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7" name="流程图: 可选过程 66">
            <a:hlinkClick r:id="rId4" action="ppaction://hlinksldjump"/>
          </p:cNvPr>
          <p:cNvSpPr/>
          <p:nvPr/>
        </p:nvSpPr>
        <p:spPr>
          <a:xfrm>
            <a:off x="140965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8" name="流程图: 可选过程 67">
            <a:hlinkClick r:id="rId5" action="ppaction://hlinksldjump"/>
          </p:cNvPr>
          <p:cNvSpPr/>
          <p:nvPr/>
        </p:nvSpPr>
        <p:spPr>
          <a:xfrm>
            <a:off x="184215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4</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69" name="流程图: 可选过程 68">
            <a:hlinkClick r:id="rId6" action="ppaction://hlinksldjump"/>
          </p:cNvPr>
          <p:cNvSpPr/>
          <p:nvPr/>
        </p:nvSpPr>
        <p:spPr>
          <a:xfrm>
            <a:off x="22746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5</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0" name="流程图: 可选过程 69">
            <a:hlinkClick r:id="rId7" action="ppaction://hlinksldjump"/>
          </p:cNvPr>
          <p:cNvSpPr/>
          <p:nvPr/>
        </p:nvSpPr>
        <p:spPr>
          <a:xfrm>
            <a:off x="270716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6</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1" name="流程图: 可选过程 70">
            <a:hlinkClick r:id="rId8" action="ppaction://hlinksldjump"/>
          </p:cNvPr>
          <p:cNvSpPr/>
          <p:nvPr/>
        </p:nvSpPr>
        <p:spPr>
          <a:xfrm>
            <a:off x="3137232" y="862897"/>
            <a:ext cx="39112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solidFill>
                  <a:srgbClr val="663300"/>
                </a:solidFill>
                <a:latin typeface="黑体" panose="02010600030101010101" pitchFamily="2" charset="-122"/>
                <a:ea typeface="黑体" panose="02010600030101010101" pitchFamily="2" charset="-122"/>
              </a:rPr>
              <a:t>7</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72" name="流程图: 可选过程 71">
            <a:hlinkClick r:id="rId9" action="ppaction://hlinksldjump"/>
          </p:cNvPr>
          <p:cNvSpPr/>
          <p:nvPr/>
        </p:nvSpPr>
        <p:spPr>
          <a:xfrm>
            <a:off x="356730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8</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3" name="流程图: 可选过程 72">
            <a:hlinkClick r:id="rId10" action="ppaction://hlinksldjump"/>
          </p:cNvPr>
          <p:cNvSpPr/>
          <p:nvPr/>
        </p:nvSpPr>
        <p:spPr>
          <a:xfrm>
            <a:off x="3997372"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9</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4" name="流程图: 可选过程 73">
            <a:hlinkClick r:id="rId11" action="ppaction://hlinksldjump"/>
          </p:cNvPr>
          <p:cNvSpPr/>
          <p:nvPr/>
        </p:nvSpPr>
        <p:spPr>
          <a:xfrm>
            <a:off x="4431634"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10</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5" name="流程图: 可选过程 74">
            <a:hlinkClick r:id="rId12" action="ppaction://hlinksldjump"/>
          </p:cNvPr>
          <p:cNvSpPr/>
          <p:nvPr/>
        </p:nvSpPr>
        <p:spPr>
          <a:xfrm>
            <a:off x="4865896"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11</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6" name="流程图: 可选过程 75">
            <a:hlinkClick r:id="rId13" action="ppaction://hlinksldjump"/>
          </p:cNvPr>
          <p:cNvSpPr/>
          <p:nvPr/>
        </p:nvSpPr>
        <p:spPr>
          <a:xfrm>
            <a:off x="5300158"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7" name="流程图: 可选过程 76">
            <a:hlinkClick r:id="rId14" action="ppaction://hlinksldjump"/>
          </p:cNvPr>
          <p:cNvSpPr/>
          <p:nvPr/>
        </p:nvSpPr>
        <p:spPr>
          <a:xfrm>
            <a:off x="5734420" y="862897"/>
            <a:ext cx="39112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solidFill>
                  <a:schemeClr val="bg1"/>
                </a:solidFill>
                <a:latin typeface="黑体" panose="02010600030101010101" pitchFamily="2" charset="-122"/>
                <a:ea typeface="黑体" panose="02010600030101010101" pitchFamily="2" charset="-122"/>
              </a:rPr>
              <a:t>13</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5" name="矩形 34"/>
          <p:cNvSpPr>
            <a:spLocks noChangeAspect="1"/>
          </p:cNvSpPr>
          <p:nvPr/>
        </p:nvSpPr>
        <p:spPr>
          <a:xfrm>
            <a:off x="508000" y="1135135"/>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改编</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是我国首个全民国家安全教育日。习近平总书记作出重要指示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强调国家安全是头等大事。这说明国家安全</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是实现中华民族伟大复兴的前提和保证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只是国家的外部安全和国土安全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是提升人民幸福感的根本保障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关系到国家的生死存亡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①②④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②③④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6" name="五边形 35"/>
          <p:cNvSpPr/>
          <p:nvPr/>
        </p:nvSpPr>
        <p:spPr>
          <a:xfrm>
            <a:off x="7635685"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37" name="五边形 36"/>
          <p:cNvSpPr/>
          <p:nvPr/>
        </p:nvSpPr>
        <p:spPr>
          <a:xfrm>
            <a:off x="6739564" y="6237312"/>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8" name="组合 37"/>
          <p:cNvGrpSpPr/>
          <p:nvPr/>
        </p:nvGrpSpPr>
        <p:grpSpPr>
          <a:xfrm>
            <a:off x="468427" y="3140968"/>
            <a:ext cx="8247377" cy="3384376"/>
            <a:chOff x="645102" y="1081711"/>
            <a:chExt cx="8247377" cy="3384376"/>
          </a:xfrm>
        </p:grpSpPr>
        <p:grpSp>
          <p:nvGrpSpPr>
            <p:cNvPr id="39" name="组合 38"/>
            <p:cNvGrpSpPr/>
            <p:nvPr/>
          </p:nvGrpSpPr>
          <p:grpSpPr>
            <a:xfrm>
              <a:off x="645102" y="1081711"/>
              <a:ext cx="8247377" cy="3384376"/>
              <a:chOff x="645102" y="-963488"/>
              <a:chExt cx="8247377" cy="3384376"/>
            </a:xfrm>
          </p:grpSpPr>
          <p:sp>
            <p:nvSpPr>
              <p:cNvPr id="41" name="五边形 40"/>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2" name="燕尾形 41"/>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43" name="组合 42"/>
              <p:cNvGrpSpPr/>
              <p:nvPr/>
            </p:nvGrpSpPr>
            <p:grpSpPr>
              <a:xfrm>
                <a:off x="645102" y="-963488"/>
                <a:ext cx="8247377" cy="3067368"/>
                <a:chOff x="645102" y="-963488"/>
                <a:chExt cx="8247377" cy="3067368"/>
              </a:xfrm>
            </p:grpSpPr>
            <p:sp>
              <p:nvSpPr>
                <p:cNvPr id="44" name="矩形 43"/>
                <p:cNvSpPr/>
                <p:nvPr/>
              </p:nvSpPr>
              <p:spPr>
                <a:xfrm>
                  <a:off x="645102" y="-963488"/>
                  <a:ext cx="8247377" cy="3067368"/>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28"/>
                <p:cNvSpPr txBox="1"/>
                <p:nvPr/>
              </p:nvSpPr>
              <p:spPr>
                <a:xfrm>
                  <a:off x="8371094" y="-901166"/>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grpSp>
        <p:sp>
          <p:nvSpPr>
            <p:cNvPr id="40" name="矩形 39"/>
            <p:cNvSpPr>
              <a:spLocks noChangeAspect="1"/>
            </p:cNvSpPr>
            <p:nvPr/>
          </p:nvSpPr>
          <p:spPr>
            <a:xfrm>
              <a:off x="860242" y="1387040"/>
              <a:ext cx="7775757" cy="2328523"/>
            </a:xfrm>
            <a:prstGeom prst="rect">
              <a:avLst/>
            </a:prstGeom>
          </p:spPr>
          <p:txBody>
            <a:bodyPr wrap="square">
              <a:spAutoFit/>
            </a:bodyPr>
            <a:lstStyle/>
            <a:p>
              <a:pPr>
                <a:lnSpc>
                  <a:spcPct val="150000"/>
                </a:lnSpc>
                <a:spcAft>
                  <a:spcPts val="0"/>
                </a:spcAft>
                <a:tabLst>
                  <a:tab pos="1029335" algn="l"/>
                  <a:tab pos="1850390" algn="l"/>
                  <a:tab pos="2538095" algn="l"/>
                  <a:tab pos="3221990" algn="l"/>
                </a:tabLst>
              </a:pPr>
              <a:r>
                <a:rPr lang="zh-CN" altLang="zh-CN" sz="2000" dirty="0"/>
                <a:t>本题考查维护国家安全的意义。维护国家安全是实现中华民族伟大复兴的前提和保证</a:t>
              </a:r>
              <a:r>
                <a:rPr lang="en-US" altLang="zh-CN" sz="2000" dirty="0"/>
                <a:t>,</a:t>
              </a:r>
              <a:r>
                <a:rPr lang="zh-CN" altLang="zh-CN" sz="2000" dirty="0"/>
                <a:t>是提升人民幸福感的根本保障</a:t>
              </a:r>
              <a:r>
                <a:rPr lang="en-US" altLang="zh-CN" sz="2000" dirty="0"/>
                <a:t>,</a:t>
              </a:r>
              <a:r>
                <a:rPr lang="zh-CN" altLang="zh-CN" sz="2000" dirty="0"/>
                <a:t>关系到国家的生死存亡</a:t>
              </a:r>
              <a:r>
                <a:rPr lang="en-US" altLang="zh-CN" sz="2000" dirty="0"/>
                <a:t>,</a:t>
              </a:r>
              <a:r>
                <a:rPr lang="zh-CN" altLang="zh-CN" sz="2000" dirty="0"/>
                <a:t>①③④符合题意</a:t>
              </a:r>
              <a:r>
                <a:rPr lang="en-US" altLang="zh-CN" sz="2000" dirty="0"/>
                <a:t>;</a:t>
              </a:r>
              <a:r>
                <a:rPr lang="zh-CN" altLang="zh-CN" sz="2000" dirty="0"/>
                <a:t>②说法片面</a:t>
              </a:r>
              <a:r>
                <a:rPr lang="en-US" altLang="zh-CN" sz="2000" dirty="0"/>
                <a:t>,</a:t>
              </a:r>
              <a:r>
                <a:rPr lang="zh-CN" altLang="zh-CN" sz="2000" dirty="0"/>
                <a:t>国家安全不仅包括外部安全</a:t>
              </a:r>
              <a:r>
                <a:rPr lang="en-US" altLang="zh-CN" sz="2000" dirty="0"/>
                <a:t>,</a:t>
              </a:r>
              <a:r>
                <a:rPr lang="zh-CN" altLang="zh-CN" sz="2000" dirty="0"/>
                <a:t>也包括内部安全</a:t>
              </a:r>
              <a:r>
                <a:rPr lang="en-US" altLang="zh-CN" sz="2000" dirty="0"/>
                <a:t>,</a:t>
              </a:r>
              <a:r>
                <a:rPr lang="zh-CN" altLang="zh-CN" sz="2000" dirty="0"/>
                <a:t>不仅要重视国土安全</a:t>
              </a:r>
              <a:r>
                <a:rPr lang="en-US" altLang="zh-CN" sz="2000" dirty="0"/>
                <a:t>,</a:t>
              </a:r>
              <a:r>
                <a:rPr lang="zh-CN" altLang="zh-CN" sz="2000" dirty="0"/>
                <a:t>也要重视国民安全</a:t>
              </a:r>
              <a:r>
                <a:rPr lang="en-US" altLang="zh-CN" sz="2000" dirty="0"/>
                <a:t>,</a:t>
              </a:r>
              <a:r>
                <a:rPr lang="zh-CN" altLang="zh-CN" sz="2000" dirty="0"/>
                <a:t>应排除。故选</a:t>
              </a:r>
              <a:r>
                <a:rPr lang="en-US" altLang="zh-CN" sz="2000" dirty="0"/>
                <a:t>C</a:t>
              </a:r>
              <a:r>
                <a:rPr lang="zh-CN" altLang="zh-CN" sz="2000" dirty="0"/>
                <a:t>项。</a:t>
              </a:r>
              <a:endParaRPr lang="zh-CN" altLang="zh-CN" sz="2000" dirty="0">
                <a:solidFill>
                  <a:srgbClr val="000000"/>
                </a:solidFill>
                <a:effectLst/>
                <a:latin typeface="NEU-BZ-S92"/>
                <a:ea typeface="方正书宋_GBK" panose="03000509000000000000" pitchFamily="65" charset="-122"/>
                <a:cs typeface="Times New Roman" panose="02020603050405020304" pitchFamily="18" charset="0"/>
              </a:endParaRPr>
            </a:p>
          </p:txBody>
        </p:sp>
      </p:grpSp>
      <p:grpSp>
        <p:nvGrpSpPr>
          <p:cNvPr id="46" name="组合 45"/>
          <p:cNvGrpSpPr/>
          <p:nvPr/>
        </p:nvGrpSpPr>
        <p:grpSpPr>
          <a:xfrm>
            <a:off x="468427" y="5373216"/>
            <a:ext cx="8247378" cy="1152128"/>
            <a:chOff x="645102" y="4752548"/>
            <a:chExt cx="8247378" cy="1152128"/>
          </a:xfrm>
        </p:grpSpPr>
        <p:grpSp>
          <p:nvGrpSpPr>
            <p:cNvPr id="47" name="组合 46"/>
            <p:cNvGrpSpPr/>
            <p:nvPr/>
          </p:nvGrpSpPr>
          <p:grpSpPr>
            <a:xfrm>
              <a:off x="645102" y="4752548"/>
              <a:ext cx="8247378" cy="1152128"/>
              <a:chOff x="645102" y="3755469"/>
              <a:chExt cx="8247378" cy="1152128"/>
            </a:xfrm>
          </p:grpSpPr>
          <p:sp>
            <p:nvSpPr>
              <p:cNvPr id="49" name="五边形 4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mj-ea"/>
                    <a:ea typeface="+mj-ea"/>
                  </a:rPr>
                  <a:t>  答案</a:t>
                </a:r>
                <a:endParaRPr lang="zh-CN" altLang="en-US" dirty="0">
                  <a:latin typeface="+mj-ea"/>
                  <a:ea typeface="+mj-ea"/>
                </a:endParaRPr>
              </a:p>
            </p:txBody>
          </p:sp>
          <p:sp>
            <p:nvSpPr>
              <p:cNvPr id="50" name="五边形 4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51" name="燕尾形 5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矩形 51"/>
              <p:cNvSpPr/>
              <p:nvPr/>
            </p:nvSpPr>
            <p:spPr>
              <a:xfrm>
                <a:off x="645102" y="3755469"/>
                <a:ext cx="8247378"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48"/>
              <p:cNvSpPr txBox="1"/>
              <p:nvPr/>
            </p:nvSpPr>
            <p:spPr>
              <a:xfrm>
                <a:off x="8388424" y="3872081"/>
                <a:ext cx="492443" cy="276999"/>
              </a:xfrm>
              <a:prstGeom prst="rect">
                <a:avLst/>
              </a:prstGeom>
              <a:noFill/>
            </p:spPr>
            <p:txBody>
              <a:bodyPr wrap="none" rtlCol="0">
                <a:spAutoFit/>
              </a:bodyPr>
              <a:lstStyle/>
              <a:p>
                <a:r>
                  <a:rPr lang="zh-CN" altLang="en-US" sz="1200" dirty="0" smtClean="0"/>
                  <a:t>关闭</a:t>
                </a:r>
                <a:endParaRPr lang="zh-CN" altLang="en-US" sz="1200" dirty="0"/>
              </a:p>
            </p:txBody>
          </p:sp>
        </p:grpSp>
        <p:sp>
          <p:nvSpPr>
            <p:cNvPr id="48" name="矩形 47"/>
            <p:cNvSpPr>
              <a:spLocks noChangeAspect="1"/>
            </p:cNvSpPr>
            <p:nvPr/>
          </p:nvSpPr>
          <p:spPr>
            <a:xfrm>
              <a:off x="860240" y="4965857"/>
              <a:ext cx="7744207" cy="498663"/>
            </a:xfrm>
            <a:prstGeom prst="rect">
              <a:avLst/>
            </a:prstGeom>
          </p:spPr>
          <p:txBody>
            <a:bodyPr wrap="square">
              <a:spAutoFit/>
            </a:bodyPr>
            <a:lstStyle/>
            <a:p>
              <a:pPr>
                <a:lnSpc>
                  <a:spcPct val="150000"/>
                </a:lnSpc>
              </a:pPr>
              <a:r>
                <a:rPr lang="en-US" altLang="zh-CN" sz="2000" dirty="0" smtClean="0">
                  <a:latin typeface="Times New Roman" panose="02020603050405020304" pitchFamily="18" charset="0"/>
                </a:rPr>
                <a:t>C</a:t>
              </a:r>
              <a:endParaRPr lang="zh-CN" altLang="en-US" sz="2000" dirty="0">
                <a:latin typeface="Times New Roman" panose="02020603050405020304" pitchFamily="18" charset="0"/>
              </a:endParaRPr>
            </a:p>
          </p:txBody>
        </p:sp>
      </p:grpSp>
    </p:spTree>
    <p:extLst>
      <p:ext uri="{BB962C8B-B14F-4D97-AF65-F5344CB8AC3E}">
        <p14:creationId xmlns:p14="http://schemas.microsoft.com/office/powerpoint/2010/main" xmlns="" val="3738784595"/>
      </p:ext>
    </p:extLst>
  </p:cSld>
  <p:clrMapOvr>
    <a:masterClrMapping/>
  </p:clrMapOvr>
  <p:transition spd="slow">
    <p:cover dir="d"/>
  </p:transition>
  <p:timing>
    <p:tnLst>
      <p:par>
        <p:cTn id="1" dur="indefinite" restart="never" nodeType="tmRoot">
          <p:childTnLst>
            <p:seq concurrent="1" nextAc="seek">
              <p:cTn id="2" restart="whenNotActive" fill="hold" evtFilter="cancelBubble" nodeType="interactiveSeq">
                <p:stCondLst>
                  <p:cond evt="onClick" delay="0">
                    <p:tgtEl>
                      <p:spTgt spid="3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childTnLst>
                    </p:cTn>
                  </p:par>
                </p:childTnLst>
              </p:cTn>
              <p:nextCondLst>
                <p:cond evt="onClick" delay="0">
                  <p:tgtEl>
                    <p:spTgt spid="37"/>
                  </p:tgtEl>
                </p:cond>
              </p:nextCondLst>
            </p:seq>
            <p:seq concurrent="1" nextAc="seek">
              <p:cTn id="8" restart="whenNotActive" fill="hold" evtFilter="cancelBubble" nodeType="interactiveSeq">
                <p:stCondLst>
                  <p:cond evt="onClick" delay="0">
                    <p:tgtEl>
                      <p:spTgt spid="38"/>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38"/>
                                        </p:tgtEl>
                                      </p:cBhvr>
                                    </p:animEffect>
                                    <p:set>
                                      <p:cBhvr>
                                        <p:cTn id="13" dur="1" fill="hold">
                                          <p:stCondLst>
                                            <p:cond delay="499"/>
                                          </p:stCondLst>
                                        </p:cTn>
                                        <p:tgtEl>
                                          <p:spTgt spid="38"/>
                                        </p:tgtEl>
                                        <p:attrNameLst>
                                          <p:attrName>style.visibility</p:attrName>
                                        </p:attrNameLst>
                                      </p:cBhvr>
                                      <p:to>
                                        <p:strVal val="hidden"/>
                                      </p:to>
                                    </p:set>
                                  </p:childTnLst>
                                </p:cTn>
                              </p:par>
                            </p:childTnLst>
                          </p:cTn>
                        </p:par>
                      </p:childTnLst>
                    </p:cTn>
                  </p:par>
                </p:childTnLst>
              </p:cTn>
              <p:nextCondLst>
                <p:cond evt="onClick" delay="0">
                  <p:tgtEl>
                    <p:spTgt spid="38"/>
                  </p:tgtEl>
                </p:cond>
              </p:nextCondLst>
            </p:seq>
            <p:seq concurrent="1" nextAc="seek">
              <p:cTn id="14" restart="whenNotActive" fill="hold" evtFilter="cancelBubble" nodeType="interactiveSeq">
                <p:stCondLst>
                  <p:cond evt="onClick" delay="0">
                    <p:tgtEl>
                      <p:spTgt spid="3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down)">
                                      <p:cBhvr>
                                        <p:cTn id="19" dur="500"/>
                                        <p:tgtEl>
                                          <p:spTgt spid="46"/>
                                        </p:tgtEl>
                                      </p:cBhvr>
                                    </p:animEffect>
                                  </p:childTnLst>
                                </p:cTn>
                              </p:par>
                            </p:childTnLst>
                          </p:cTn>
                        </p:par>
                      </p:childTnLst>
                    </p:cTn>
                  </p:par>
                </p:childTnLst>
              </p:cTn>
              <p:nextCondLst>
                <p:cond evt="onClick" delay="0">
                  <p:tgtEl>
                    <p:spTgt spid="36"/>
                  </p:tgtEl>
                </p:cond>
              </p:nextCondLst>
            </p:seq>
            <p:seq concurrent="1" nextAc="seek">
              <p:cTn id="20" restart="whenNotActive" fill="hold" evtFilter="cancelBubble" nodeType="interactiveSeq">
                <p:stCondLst>
                  <p:cond evt="onClick" delay="0">
                    <p:tgtEl>
                      <p:spTgt spid="46"/>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46"/>
                                        </p:tgtEl>
                                      </p:cBhvr>
                                    </p:animEffect>
                                    <p:set>
                                      <p:cBhvr>
                                        <p:cTn id="25" dur="1" fill="hold">
                                          <p:stCondLst>
                                            <p:cond delay="4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childTnLst>
        </p:cTn>
      </p:par>
    </p:tnLst>
  </p:timing>
</p:sld>
</file>

<file path=ppt/theme/theme1.xml><?xml version="1.0" encoding="utf-8"?>
<a:theme xmlns:a="http://schemas.openxmlformats.org/drawingml/2006/main" name="主题1">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主题1</Template>
  <TotalTime>152</TotalTime>
  <Words>2124</Words>
  <Application>Microsoft Office PowerPoint</Application>
  <PresentationFormat>全屏显示(4:3)</PresentationFormat>
  <Paragraphs>413</Paragraphs>
  <Slides>20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22" baseType="lpstr">
      <vt:lpstr>主题1</vt:lpstr>
      <vt:lpstr>文档</vt:lpstr>
      <vt:lpstr>单元整合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2014-05-15T01:15:59Z</dcterms:created>
  <dcterms:modified xsi:type="dcterms:W3CDTF">2018-12-24T07:23:22Z</dcterms:modified>
</cp:coreProperties>
</file>