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7" r:id="rId2"/>
    <p:sldId id="266" r:id="rId3"/>
    <p:sldId id="274" r:id="rId4"/>
    <p:sldId id="289" r:id="rId5"/>
    <p:sldId id="275" r:id="rId6"/>
    <p:sldId id="282" r:id="rId7"/>
    <p:sldId id="283" r:id="rId8"/>
    <p:sldId id="284" r:id="rId9"/>
    <p:sldId id="285" r:id="rId10"/>
    <p:sldId id="286" r:id="rId1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8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4352" autoAdjust="0"/>
  </p:normalViewPr>
  <p:slideViewPr>
    <p:cSldViewPr showGuides="1">
      <p:cViewPr varScale="1">
        <p:scale>
          <a:sx n="74" d="100"/>
          <a:sy n="74" d="100"/>
        </p:scale>
        <p:origin x="-1854" y="-102"/>
      </p:cViewPr>
      <p:guideLst>
        <p:guide orient="horz" pos="709"/>
        <p:guide pos="38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快乐预习感知</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互动课堂理解</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轻松尝试应用</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jpe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28"/>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51" r:id="rId22"/>
    <p:sldLayoutId id="2147483656" r:id="rId23"/>
    <p:sldLayoutId id="2147483657" r:id="rId24"/>
    <p:sldLayoutId id="2147483658" r:id="rId25"/>
    <p:sldLayoutId id="2147483659" r:id="rId26"/>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5.xml"/><Relationship Id="rId1" Type="http://schemas.openxmlformats.org/officeDocument/2006/relationships/slideLayout" Target="../slideLayouts/slideLayout21.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5.xml"/><Relationship Id="rId1" Type="http://schemas.openxmlformats.org/officeDocument/2006/relationships/slideLayout" Target="../slideLayouts/slideLayout16.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package" Target="../embeddings/Microsoft_Office_Word___1.docx"/></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5.xml"/><Relationship Id="rId1" Type="http://schemas.openxmlformats.org/officeDocument/2006/relationships/slideLayout" Target="../slideLayouts/slideLayout18.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5.xml"/><Relationship Id="rId7" Type="http://schemas.openxmlformats.org/officeDocument/2006/relationships/slide" Target="slide9.xml"/><Relationship Id="rId2" Type="http://schemas.openxmlformats.org/officeDocument/2006/relationships/slideLayout" Target="../slideLayouts/slideLayout19.xml"/><Relationship Id="rId1" Type="http://schemas.openxmlformats.org/officeDocument/2006/relationships/vmlDrawing" Target="../drawings/vmlDrawing2.v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package" Target="../embeddings/Microsoft_Office_Word___2.docx"/></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5.xml"/><Relationship Id="rId1" Type="http://schemas.openxmlformats.org/officeDocument/2006/relationships/slideLayout" Target="../slideLayouts/slideLayout20.xml"/><Relationship Id="rId6" Type="http://schemas.openxmlformats.org/officeDocument/2006/relationships/slide" Target="slide9.xml"/><Relationship Id="rId5" Type="http://schemas.openxmlformats.org/officeDocument/2006/relationships/slide" Target="slide8.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合理利用网络</a:t>
            </a:r>
          </a:p>
        </p:txBody>
      </p:sp>
    </p:spTree>
    <p:extLst>
      <p:ext uri="{BB962C8B-B14F-4D97-AF65-F5344CB8AC3E}">
        <p14:creationId xmlns:p14="http://schemas.microsoft.com/office/powerpoint/2010/main" xmlns="" val="2164666717"/>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流程图: 可选过程 38">
            <a:hlinkClick r:id="rId2" action="ppaction://hlinksldjump"/>
          </p:cNvPr>
          <p:cNvSpPr/>
          <p:nvPr/>
        </p:nvSpPr>
        <p:spPr>
          <a:xfrm>
            <a:off x="536408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3" action="ppaction://hlinksldjump"/>
          </p:cNvPr>
          <p:cNvSpPr/>
          <p:nvPr/>
        </p:nvSpPr>
        <p:spPr>
          <a:xfrm>
            <a:off x="5832961"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4" action="ppaction://hlinksldjump"/>
          </p:cNvPr>
          <p:cNvSpPr/>
          <p:nvPr/>
        </p:nvSpPr>
        <p:spPr>
          <a:xfrm>
            <a:off x="63018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5" action="ppaction://hlinksldjump"/>
          </p:cNvPr>
          <p:cNvSpPr/>
          <p:nvPr/>
        </p:nvSpPr>
        <p:spPr>
          <a:xfrm>
            <a:off x="677070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6" action="ppaction://hlinksldjump"/>
          </p:cNvPr>
          <p:cNvSpPr/>
          <p:nvPr/>
        </p:nvSpPr>
        <p:spPr>
          <a:xfrm>
            <a:off x="723958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7" action="ppaction://hlinksldjump"/>
          </p:cNvPr>
          <p:cNvSpPr/>
          <p:nvPr/>
        </p:nvSpPr>
        <p:spPr>
          <a:xfrm>
            <a:off x="770845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李鑫热情好客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乐于助人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zh-CN" altLang="en-US"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朋友最多。每到节假日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到他家找他玩的伙伴特别多。上半年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他又通过网络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了远在外国的汤姆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他们经常在网上交流生活和学习中遇到的问题。对此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李鑫的母亲很担心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一怕影响了儿子学习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二怕结交了坏朋友。于是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她不仅切断了网络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还将来访的伙伴拒之门外。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你怎样看待李鑫母亲的做法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假如李鑫请你帮助做他母亲的工作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你准备说些什么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2493924"/>
            <a:ext cx="8247377" cy="4031420"/>
            <a:chOff x="645102" y="434667"/>
            <a:chExt cx="8247377" cy="4031420"/>
          </a:xfrm>
        </p:grpSpPr>
        <p:grpSp>
          <p:nvGrpSpPr>
            <p:cNvPr id="20" name="组合 19"/>
            <p:cNvGrpSpPr/>
            <p:nvPr/>
          </p:nvGrpSpPr>
          <p:grpSpPr>
            <a:xfrm>
              <a:off x="645102" y="434667"/>
              <a:ext cx="8247377" cy="4031420"/>
              <a:chOff x="645102" y="-1610532"/>
              <a:chExt cx="8247377" cy="4031420"/>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2" name="组合 31"/>
              <p:cNvGrpSpPr/>
              <p:nvPr/>
            </p:nvGrpSpPr>
            <p:grpSpPr>
              <a:xfrm>
                <a:off x="645102" y="-1610532"/>
                <a:ext cx="8247377" cy="3714411"/>
                <a:chOff x="645102" y="-1610532"/>
                <a:chExt cx="8247377" cy="3714411"/>
              </a:xfrm>
            </p:grpSpPr>
            <p:sp>
              <p:nvSpPr>
                <p:cNvPr id="33" name="矩形 32"/>
                <p:cNvSpPr/>
                <p:nvPr/>
              </p:nvSpPr>
              <p:spPr>
                <a:xfrm>
                  <a:off x="645102" y="-1610532"/>
                  <a:ext cx="8247377" cy="371441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28"/>
                <p:cNvSpPr txBox="1"/>
                <p:nvPr/>
              </p:nvSpPr>
              <p:spPr>
                <a:xfrm>
                  <a:off x="8371094" y="-1543515"/>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744691"/>
              <a:ext cx="7775757" cy="943528"/>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第</a:t>
              </a:r>
              <a:r>
                <a:rPr lang="en-US" altLang="zh-CN" sz="2000" dirty="0"/>
                <a:t>(1)</a:t>
              </a:r>
              <a:r>
                <a:rPr lang="zh-CN" altLang="zh-CN" sz="2000" dirty="0"/>
                <a:t>问是让学生作出判断</a:t>
              </a:r>
              <a:r>
                <a:rPr lang="en-US" altLang="zh-CN" sz="2000" dirty="0"/>
                <a:t>,</a:t>
              </a:r>
              <a:r>
                <a:rPr lang="zh-CN" altLang="zh-CN" sz="2000" dirty="0"/>
                <a:t>显然李鑫母亲的做法是不恰当的</a:t>
              </a:r>
              <a:r>
                <a:rPr lang="en-US" altLang="zh-CN" sz="2000" dirty="0"/>
                <a:t>;</a:t>
              </a:r>
              <a:r>
                <a:rPr lang="zh-CN" altLang="zh-CN" sz="2000" dirty="0"/>
                <a:t>第</a:t>
              </a:r>
              <a:r>
                <a:rPr lang="en-US" altLang="zh-CN" sz="2000" dirty="0"/>
                <a:t>(2)</a:t>
              </a:r>
              <a:r>
                <a:rPr lang="zh-CN" altLang="zh-CN" sz="2000" dirty="0"/>
                <a:t>问从网络有利的一方面进行回答。</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5" name="组合 34"/>
          <p:cNvGrpSpPr/>
          <p:nvPr/>
        </p:nvGrpSpPr>
        <p:grpSpPr>
          <a:xfrm>
            <a:off x="468427" y="3346374"/>
            <a:ext cx="8247378" cy="3178970"/>
            <a:chOff x="645102" y="2725706"/>
            <a:chExt cx="8247378" cy="3178970"/>
          </a:xfrm>
        </p:grpSpPr>
        <p:grpSp>
          <p:nvGrpSpPr>
            <p:cNvPr id="36" name="组合 35"/>
            <p:cNvGrpSpPr/>
            <p:nvPr/>
          </p:nvGrpSpPr>
          <p:grpSpPr>
            <a:xfrm>
              <a:off x="645102" y="2725706"/>
              <a:ext cx="8247378" cy="3178970"/>
              <a:chOff x="645102" y="1728627"/>
              <a:chExt cx="8247378" cy="3178970"/>
            </a:xfrm>
          </p:grpSpPr>
          <p:sp>
            <p:nvSpPr>
              <p:cNvPr id="38" name="五边形 3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5" name="五边形 4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6" name="燕尾形 4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1728627"/>
                <a:ext cx="8247378" cy="2863535"/>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1821644"/>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7" name="矩形 36"/>
            <p:cNvSpPr>
              <a:spLocks noChangeAspect="1"/>
            </p:cNvSpPr>
            <p:nvPr/>
          </p:nvSpPr>
          <p:spPr>
            <a:xfrm>
              <a:off x="860240" y="3058540"/>
              <a:ext cx="7744207" cy="2400657"/>
            </a:xfrm>
            <a:prstGeom prst="rect">
              <a:avLst/>
            </a:prstGeom>
          </p:spPr>
          <p:txBody>
            <a:bodyPr wrap="square">
              <a:spAutoFit/>
            </a:bodyPr>
            <a:lstStyle/>
            <a:p>
              <a:pPr>
                <a:lnSpc>
                  <a:spcPct val="150000"/>
                </a:lnSpc>
              </a:pPr>
              <a:r>
                <a:rPr lang="en-US" altLang="zh-CN" sz="2000" dirty="0"/>
                <a:t>(1)</a:t>
              </a:r>
              <a:r>
                <a:rPr lang="zh-CN" altLang="zh-CN" sz="2000" dirty="0"/>
                <a:t>李鑫母亲的担心是有道理的</a:t>
              </a:r>
              <a:r>
                <a:rPr lang="en-US" altLang="zh-CN" sz="2000" dirty="0"/>
                <a:t>,</a:t>
              </a:r>
              <a:r>
                <a:rPr lang="zh-CN" altLang="zh-CN" sz="2000" dirty="0"/>
                <a:t>并且是可以理解的</a:t>
              </a:r>
              <a:r>
                <a:rPr lang="en-US" altLang="zh-CN" sz="2000" dirty="0"/>
                <a:t>,</a:t>
              </a:r>
              <a:r>
                <a:rPr lang="zh-CN" altLang="zh-CN" sz="2000" dirty="0"/>
                <a:t>但采取的方式是不恰当的。</a:t>
              </a:r>
            </a:p>
            <a:p>
              <a:pPr>
                <a:lnSpc>
                  <a:spcPct val="150000"/>
                </a:lnSpc>
              </a:pPr>
              <a:r>
                <a:rPr lang="en-US" altLang="zh-CN" sz="2000" dirty="0"/>
                <a:t>(2)</a:t>
              </a:r>
              <a:r>
                <a:rPr lang="zh-CN" altLang="zh-CN" sz="2000" dirty="0"/>
                <a:t>网络为我们打开了一个全新的、无限广阔的交往空间</a:t>
              </a:r>
              <a:r>
                <a:rPr lang="en-US" altLang="zh-CN" sz="2000" dirty="0"/>
                <a:t>,</a:t>
              </a:r>
              <a:r>
                <a:rPr lang="zh-CN" altLang="zh-CN" sz="2000" dirty="0"/>
                <a:t>我们要发挥网络优势</a:t>
              </a:r>
              <a:r>
                <a:rPr lang="en-US" altLang="zh-CN" sz="2000" dirty="0"/>
                <a:t>,</a:t>
              </a:r>
              <a:r>
                <a:rPr lang="zh-CN" altLang="zh-CN" sz="2000" dirty="0"/>
                <a:t>从中汲取有益的信息</a:t>
              </a:r>
              <a:r>
                <a:rPr lang="en-US" altLang="zh-CN" sz="2000" dirty="0"/>
                <a:t>,</a:t>
              </a:r>
              <a:r>
                <a:rPr lang="zh-CN" altLang="zh-CN" sz="2000" dirty="0"/>
                <a:t>结交</a:t>
              </a:r>
              <a:r>
                <a:rPr lang="zh-CN" altLang="zh-CN" sz="2000" dirty="0" smtClean="0"/>
                <a:t>良朋</a:t>
              </a:r>
              <a:r>
                <a:rPr lang="zh-CN" altLang="en-US" sz="2000" dirty="0" smtClean="0"/>
                <a:t>益</a:t>
              </a:r>
              <a:r>
                <a:rPr lang="zh-CN" altLang="zh-CN" sz="2000" dirty="0" smtClean="0"/>
                <a:t>友</a:t>
              </a:r>
              <a:r>
                <a:rPr lang="zh-CN" altLang="zh-CN" sz="2000" dirty="0"/>
                <a:t>。在使用网络时</a:t>
              </a:r>
              <a:r>
                <a:rPr lang="en-US" altLang="zh-CN" sz="2000" dirty="0"/>
                <a:t>,</a:t>
              </a:r>
              <a:r>
                <a:rPr lang="zh-CN" altLang="zh-CN" sz="2000" dirty="0"/>
                <a:t>我们应该注意科学、合理地安排上网时间</a:t>
              </a:r>
              <a:r>
                <a:rPr lang="en-US" altLang="zh-CN" sz="2000" dirty="0"/>
                <a:t>,</a:t>
              </a:r>
              <a:r>
                <a:rPr lang="zh-CN" altLang="zh-CN" sz="2000" dirty="0"/>
                <a:t>不影响正常的学习和生活。</a:t>
              </a:r>
            </a:p>
          </p:txBody>
        </p:sp>
      </p:grpSp>
    </p:spTree>
    <p:extLst>
      <p:ext uri="{BB962C8B-B14F-4D97-AF65-F5344CB8AC3E}">
        <p14:creationId xmlns:p14="http://schemas.microsoft.com/office/powerpoint/2010/main" xmlns="" val="201356970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35"/>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5"/>
                                        </p:tgtEl>
                                      </p:cBhvr>
                                    </p:animEffect>
                                    <p:set>
                                      <p:cBhvr>
                                        <p:cTn id="25" dur="1" fill="hold">
                                          <p:stCondLst>
                                            <p:cond delay="499"/>
                                          </p:stCondLst>
                                        </p:cTn>
                                        <p:tgtEl>
                                          <p:spTgt spid="35"/>
                                        </p:tgtEl>
                                        <p:attrNameLst>
                                          <p:attrName>style.visibility</p:attrName>
                                        </p:attrNameLst>
                                      </p:cBhvr>
                                      <p:to>
                                        <p:strVal val="hidden"/>
                                      </p:to>
                                    </p:set>
                                  </p:childTnLst>
                                </p:cTn>
                              </p:par>
                            </p:childTnLst>
                          </p:cTn>
                        </p:par>
                      </p:childTnLst>
                    </p:cTn>
                  </p:par>
                </p:childTnLst>
              </p:cTn>
              <p:nextCondLst>
                <p:cond evt="onClick" delay="0">
                  <p:tgtEl>
                    <p:spTgt spid="35"/>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7936"/>
            <a:ext cx="8128000" cy="374871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互联网已经成为我们重要的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我们要学会辨析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让谣言止于智者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自觉抵制</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等不良信息。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网络无限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自由无界。恪守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、遵守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是网络生活的基本准则。</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我们要充分利用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为社会发展建言献策。让网络成为汇聚</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、促进社会和谐与发展的重要渠道。</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我们要在网上传播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。我们要践行社会主义核心价值观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让网络公共空间充满正能量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4479210" y="1456372"/>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学习</a:t>
            </a:r>
            <a:r>
              <a:rPr lang="zh-CN" altLang="zh-CN" sz="2200" dirty="0" smtClean="0">
                <a:solidFill>
                  <a:srgbClr val="FF0000"/>
                </a:solidFill>
                <a:latin typeface="Times New Roman" panose="02020603050405020304" pitchFamily="18" charset="0"/>
                <a:cs typeface="Times New Roman" panose="02020603050405020304" pitchFamily="18" charset="0"/>
              </a:rPr>
              <a:t>工具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4" name="矩形 3"/>
          <p:cNvSpPr>
            <a:spLocks noChangeAspect="1"/>
          </p:cNvSpPr>
          <p:nvPr/>
        </p:nvSpPr>
        <p:spPr>
          <a:xfrm>
            <a:off x="6413764" y="1457756"/>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交往</a:t>
            </a:r>
            <a:r>
              <a:rPr lang="zh-CN" altLang="zh-CN" sz="2200" dirty="0" smtClean="0">
                <a:solidFill>
                  <a:srgbClr val="FF0000"/>
                </a:solidFill>
                <a:latin typeface="Times New Roman" panose="02020603050405020304" pitchFamily="18" charset="0"/>
                <a:cs typeface="Times New Roman" panose="02020603050405020304" pitchFamily="18" charset="0"/>
              </a:rPr>
              <a:t>平台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186978" y="1880898"/>
            <a:ext cx="1383712"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网络</a:t>
            </a:r>
            <a:r>
              <a:rPr lang="zh-CN" altLang="zh-CN" sz="2200" dirty="0" smtClean="0">
                <a:solidFill>
                  <a:srgbClr val="FF0000"/>
                </a:solidFill>
                <a:latin typeface="Times New Roman" panose="02020603050405020304" pitchFamily="18" charset="0"/>
                <a:cs typeface="Times New Roman" panose="02020603050405020304" pitchFamily="18" charset="0"/>
              </a:rPr>
              <a:t>信息</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995459" y="227687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暴力</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7" name="矩形 6"/>
          <p:cNvSpPr>
            <a:spLocks noChangeAspect="1"/>
          </p:cNvSpPr>
          <p:nvPr/>
        </p:nvSpPr>
        <p:spPr>
          <a:xfrm>
            <a:off x="2548710" y="2276872"/>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色情</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8" name="矩形 7"/>
          <p:cNvSpPr>
            <a:spLocks noChangeAspect="1"/>
          </p:cNvSpPr>
          <p:nvPr/>
        </p:nvSpPr>
        <p:spPr>
          <a:xfrm>
            <a:off x="4105021" y="2283221"/>
            <a:ext cx="819455"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Times New Roman" panose="02020603050405020304" pitchFamily="18" charset="0"/>
                <a:cs typeface="Times New Roman" panose="02020603050405020304" pitchFamily="18" charset="0"/>
              </a:rPr>
              <a:t>恐怖</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a:spLocks noChangeAspect="1"/>
          </p:cNvSpPr>
          <p:nvPr/>
        </p:nvSpPr>
        <p:spPr>
          <a:xfrm>
            <a:off x="4351611" y="2680557"/>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道德</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6363908" y="2680557"/>
            <a:ext cx="819455"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法律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2936726" y="3485819"/>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网络</a:t>
            </a:r>
            <a:r>
              <a:rPr lang="zh-CN" altLang="zh-CN" sz="2200" dirty="0" smtClean="0">
                <a:solidFill>
                  <a:srgbClr val="FF0000"/>
                </a:solidFill>
                <a:latin typeface="Times New Roman" panose="02020603050405020304" pitchFamily="18" charset="0"/>
                <a:cs typeface="Times New Roman" panose="02020603050405020304" pitchFamily="18" charset="0"/>
              </a:rPr>
              <a:t>平台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2" name="矩形 11"/>
          <p:cNvSpPr>
            <a:spLocks noChangeAspect="1"/>
          </p:cNvSpPr>
          <p:nvPr/>
        </p:nvSpPr>
        <p:spPr>
          <a:xfrm>
            <a:off x="1326087" y="3871439"/>
            <a:ext cx="819455" cy="498598"/>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民智</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3" name="矩形 12"/>
          <p:cNvSpPr>
            <a:spLocks noChangeAspect="1"/>
          </p:cNvSpPr>
          <p:nvPr/>
        </p:nvSpPr>
        <p:spPr>
          <a:xfrm>
            <a:off x="3336992" y="4277665"/>
            <a:ext cx="1101584" cy="466090"/>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正</a:t>
            </a:r>
            <a:r>
              <a:rPr lang="zh-CN" altLang="zh-CN" sz="2200" dirty="0" smtClean="0">
                <a:solidFill>
                  <a:srgbClr val="FF0000"/>
                </a:solidFill>
                <a:latin typeface="Times New Roman" panose="02020603050405020304" pitchFamily="18" charset="0"/>
                <a:cs typeface="Times New Roman" panose="02020603050405020304" pitchFamily="18" charset="0"/>
              </a:rPr>
              <a:t>能量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4" name="矩形 13"/>
          <p:cNvSpPr>
            <a:spLocks noChangeAspect="1"/>
          </p:cNvSpPr>
          <p:nvPr/>
        </p:nvSpPr>
        <p:spPr>
          <a:xfrm>
            <a:off x="4937927" y="4694746"/>
            <a:ext cx="1101584" cy="466090"/>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主旋律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339766596"/>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down)">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2" grpId="0"/>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如何理性参与网络生活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我们要提高媒介素养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积极利用互联网获取新知、促进沟通、完善自我。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我们要注意浏览、寻找与学习和工作有关的信息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不应在无关信息面前停留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不应在无聊信息上浪费精力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更不可沉溺于网络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要学会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信息节食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每个人都应该对自己的网络言论负责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不制造和传播谣言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不泄露他人隐私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不恶意攻击他人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不宣泄负面情绪。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我们要学会辨析网络信息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让谣言止于智者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自觉抵制暴力、色情、恐怖等不良信息。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我们要自觉遵守网络文明公约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遵守道德和法律。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12196836"/>
      </p:ext>
    </p:extLst>
  </p:cSld>
  <p:clrMapOvr>
    <a:masterClrMapping/>
  </p:clrMapOvr>
  <p:transition spd="slow">
    <p:pull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怎样利用网络传播正能量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我们要充分利用网络平台为社会发展建言献策。我们可以通过网络平台就身边的一些公共事务向有关部门积极提出意见和建议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表达我们的诉求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为决策科学化、民主化贡献自己的力量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让网络成为汇聚民智、促进社会和谐发展的重要渠道。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我们要在网上传播正能量。我们要践行社会主义核心价值观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不断提高网络媒介素养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共同培育积极健康、向上向善的网络文化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让网络公共空间充满正能量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高扬主旋律。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64812325"/>
      </p:ext>
    </p:extLst>
  </p:cSld>
  <p:clrMapOvr>
    <a:masterClrMapping/>
  </p:clrMapOvr>
  <p:transition spd="slow">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流程图: 可选过程 12">
            <a:hlinkClick r:id="rId2" action="ppaction://hlinksldjump"/>
          </p:cNvPr>
          <p:cNvSpPr/>
          <p:nvPr/>
        </p:nvSpPr>
        <p:spPr>
          <a:xfrm>
            <a:off x="5364088"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4" name="流程图: 可选过程 13">
            <a:hlinkClick r:id="rId3" action="ppaction://hlinksldjump"/>
          </p:cNvPr>
          <p:cNvSpPr/>
          <p:nvPr/>
        </p:nvSpPr>
        <p:spPr>
          <a:xfrm>
            <a:off x="5832961"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5" name="流程图: 可选过程 14">
            <a:hlinkClick r:id="rId4" action="ppaction://hlinksldjump"/>
          </p:cNvPr>
          <p:cNvSpPr/>
          <p:nvPr/>
        </p:nvSpPr>
        <p:spPr>
          <a:xfrm>
            <a:off x="63018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6" name="流程图: 可选过程 15">
            <a:hlinkClick r:id="rId5" action="ppaction://hlinksldjump"/>
          </p:cNvPr>
          <p:cNvSpPr/>
          <p:nvPr/>
        </p:nvSpPr>
        <p:spPr>
          <a:xfrm>
            <a:off x="677070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6" action="ppaction://hlinksldjump"/>
          </p:cNvPr>
          <p:cNvSpPr/>
          <p:nvPr/>
        </p:nvSpPr>
        <p:spPr>
          <a:xfrm>
            <a:off x="723958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7" action="ppaction://hlinksldjump"/>
          </p:cNvPr>
          <p:cNvSpPr/>
          <p:nvPr/>
        </p:nvSpPr>
        <p:spPr>
          <a:xfrm>
            <a:off x="770845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五边形 21"/>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3" name="组合 22"/>
          <p:cNvGrpSpPr/>
          <p:nvPr/>
        </p:nvGrpSpPr>
        <p:grpSpPr>
          <a:xfrm>
            <a:off x="420104" y="5301208"/>
            <a:ext cx="8303793" cy="1179532"/>
            <a:chOff x="251520" y="4725144"/>
            <a:chExt cx="8640960" cy="1179532"/>
          </a:xfrm>
        </p:grpSpPr>
        <p:grpSp>
          <p:nvGrpSpPr>
            <p:cNvPr id="24" name="组合 23"/>
            <p:cNvGrpSpPr/>
            <p:nvPr/>
          </p:nvGrpSpPr>
          <p:grpSpPr>
            <a:xfrm>
              <a:off x="251520" y="4725144"/>
              <a:ext cx="8640960" cy="1179532"/>
              <a:chOff x="251520" y="3728065"/>
              <a:chExt cx="8640960" cy="1179532"/>
            </a:xfrm>
          </p:grpSpPr>
          <p:sp>
            <p:nvSpPr>
              <p:cNvPr id="26" name="五边形 25"/>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5" name="矩形 24"/>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A</a:t>
              </a:r>
              <a:endParaRPr lang="zh-CN" altLang="en-US" dirty="0"/>
            </a:p>
          </p:txBody>
        </p:sp>
      </p:grpSp>
      <p:sp>
        <p:nvSpPr>
          <p:cNvPr id="2" name="矩形 1"/>
          <p:cNvSpPr>
            <a:spLocks noChangeAspect="1"/>
          </p:cNvSpPr>
          <p:nvPr/>
        </p:nvSpPr>
        <p:spPr>
          <a:xfrm>
            <a:off x="508000" y="1135135"/>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我国多部门联合启动扫黄打非、净网行动。作为个人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在网络交往中要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遵守道德和法律</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沉溺于虚拟空间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浏览各类信息</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随意约会网友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82070346"/>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nextCondLst>
                <p:cond evt="onClick" delay="0">
                  <p:tgtEl>
                    <p:spTgt spid="22"/>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31365"/>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下面漫画告诉我们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要想提高学习成绩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就必须远离电脑与网络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中学生上网有害无益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只会使学习成绩下降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青少年沉溺于网络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不利于自己的健康成长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网络是一把双刃剑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弊大于利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6" name="流程图: 可选过程 15">
            <a:hlinkClick r:id="rId3" action="ppaction://hlinksldjump"/>
          </p:cNvPr>
          <p:cNvSpPr/>
          <p:nvPr/>
        </p:nvSpPr>
        <p:spPr>
          <a:xfrm>
            <a:off x="536408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4" action="ppaction://hlinksldjump"/>
          </p:cNvPr>
          <p:cNvSpPr/>
          <p:nvPr/>
        </p:nvSpPr>
        <p:spPr>
          <a:xfrm>
            <a:off x="5832961"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8" name="流程图: 可选过程 17">
            <a:hlinkClick r:id="rId5" action="ppaction://hlinksldjump"/>
          </p:cNvPr>
          <p:cNvSpPr/>
          <p:nvPr/>
        </p:nvSpPr>
        <p:spPr>
          <a:xfrm>
            <a:off x="63018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6" action="ppaction://hlinksldjump"/>
          </p:cNvPr>
          <p:cNvSpPr/>
          <p:nvPr/>
        </p:nvSpPr>
        <p:spPr>
          <a:xfrm>
            <a:off x="677070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7" action="ppaction://hlinksldjump"/>
          </p:cNvPr>
          <p:cNvSpPr/>
          <p:nvPr/>
        </p:nvSpPr>
        <p:spPr>
          <a:xfrm>
            <a:off x="723958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8" action="ppaction://hlinksldjump"/>
          </p:cNvPr>
          <p:cNvSpPr/>
          <p:nvPr/>
        </p:nvSpPr>
        <p:spPr>
          <a:xfrm>
            <a:off x="770845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60693561"/>
              </p:ext>
            </p:extLst>
          </p:nvPr>
        </p:nvGraphicFramePr>
        <p:xfrm>
          <a:off x="508000" y="1732192"/>
          <a:ext cx="8128000" cy="2416888"/>
        </p:xfrm>
        <a:graphic>
          <a:graphicData uri="http://schemas.openxmlformats.org/presentationml/2006/ole">
            <p:oleObj spid="_x0000_s1030" name="文档" r:id="rId9" imgW="3839157" imgH="1141764" progId="Word.Document.12">
              <p:embed/>
            </p:oleObj>
          </a:graphicData>
        </a:graphic>
      </p:graphicFrame>
      <p:sp>
        <p:nvSpPr>
          <p:cNvPr id="19" name="五边形 1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0" name="五边形 1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1" name="组合 20"/>
          <p:cNvGrpSpPr/>
          <p:nvPr/>
        </p:nvGrpSpPr>
        <p:grpSpPr>
          <a:xfrm>
            <a:off x="468427" y="4437112"/>
            <a:ext cx="8247377" cy="2088232"/>
            <a:chOff x="645102" y="2377855"/>
            <a:chExt cx="8247377" cy="2088232"/>
          </a:xfrm>
        </p:grpSpPr>
        <p:grpSp>
          <p:nvGrpSpPr>
            <p:cNvPr id="22" name="组合 21"/>
            <p:cNvGrpSpPr/>
            <p:nvPr/>
          </p:nvGrpSpPr>
          <p:grpSpPr>
            <a:xfrm>
              <a:off x="645102" y="2377855"/>
              <a:ext cx="8247377" cy="2088232"/>
              <a:chOff x="645102" y="332656"/>
              <a:chExt cx="8247377" cy="2088232"/>
            </a:xfrm>
          </p:grpSpPr>
          <p:sp>
            <p:nvSpPr>
              <p:cNvPr id="24" name="五边形 2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8" name="燕尾形 27"/>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645102" y="332656"/>
                <a:ext cx="8247377" cy="1771224"/>
                <a:chOff x="645102" y="332656"/>
                <a:chExt cx="8247377" cy="1771224"/>
              </a:xfrm>
            </p:grpSpPr>
            <p:sp>
              <p:nvSpPr>
                <p:cNvPr id="38" name="矩形 37"/>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3" name="矩形 22"/>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我们要学会</a:t>
              </a:r>
              <a:r>
                <a:rPr lang="en-US" altLang="zh-CN" sz="2000" dirty="0"/>
                <a:t>“</a:t>
              </a:r>
              <a:r>
                <a:rPr lang="zh-CN" altLang="zh-CN" sz="2000" dirty="0"/>
                <a:t>信息节食</a:t>
              </a:r>
              <a:r>
                <a:rPr lang="en-US" altLang="zh-CN" sz="2000" dirty="0"/>
                <a:t>”,</a:t>
              </a:r>
              <a:r>
                <a:rPr lang="zh-CN" altLang="zh-CN" sz="2000" dirty="0"/>
                <a:t>不让自己在无用的信息上浪费精力</a:t>
              </a:r>
              <a:r>
                <a:rPr lang="en-US" altLang="zh-CN" sz="2000" dirty="0"/>
                <a:t>,</a:t>
              </a:r>
              <a:r>
                <a:rPr lang="zh-CN" altLang="zh-CN" sz="2000" dirty="0"/>
                <a:t>正确处理学习与上网的关系。</a:t>
              </a:r>
              <a:r>
                <a:rPr lang="en-US" altLang="zh-CN" sz="2000" dirty="0"/>
                <a:t>C</a:t>
              </a:r>
              <a:r>
                <a:rPr lang="zh-CN" altLang="zh-CN" sz="2000" dirty="0"/>
                <a:t>项符合题意。</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0" name="组合 39"/>
          <p:cNvGrpSpPr/>
          <p:nvPr/>
        </p:nvGrpSpPr>
        <p:grpSpPr>
          <a:xfrm>
            <a:off x="468427" y="5373216"/>
            <a:ext cx="8247378" cy="1152128"/>
            <a:chOff x="645102" y="4752548"/>
            <a:chExt cx="8247378" cy="1152128"/>
          </a:xfrm>
        </p:grpSpPr>
        <p:grpSp>
          <p:nvGrpSpPr>
            <p:cNvPr id="41" name="组合 40"/>
            <p:cNvGrpSpPr/>
            <p:nvPr/>
          </p:nvGrpSpPr>
          <p:grpSpPr>
            <a:xfrm>
              <a:off x="645102" y="4752548"/>
              <a:ext cx="8247378" cy="1152128"/>
              <a:chOff x="645102" y="3755469"/>
              <a:chExt cx="8247378" cy="1152128"/>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2" name="矩形 4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261504319"/>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childTnLst>
                    </p:cTn>
                  </p:par>
                </p:childTnLst>
              </p:cTn>
              <p:nextCondLst>
                <p:cond evt="onClick" delay="0">
                  <p:tgtEl>
                    <p:spTgt spid="20"/>
                  </p:tgtEl>
                </p:cond>
              </p:nextCondLst>
            </p:seq>
            <p:seq concurrent="1" nextAc="seek">
              <p:cTn id="8" restart="whenNotActive" fill="hold" evtFilter="cancelBubble" nodeType="interactiveSeq">
                <p:stCondLst>
                  <p:cond evt="onClick" delay="0">
                    <p:tgtEl>
                      <p:spTgt spid="2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childTnLst>
                          </p:cTn>
                        </p:par>
                      </p:childTnLst>
                    </p:cTn>
                  </p:par>
                </p:childTnLst>
              </p:cTn>
              <p:nextCondLst>
                <p:cond evt="onClick" delay="0">
                  <p:tgtEl>
                    <p:spTgt spid="21"/>
                  </p:tgtEl>
                </p:cond>
              </p:nextCondLst>
            </p:seq>
            <p:seq concurrent="1" nextAc="seek">
              <p:cTn id="14" restart="whenNotActive" fill="hold" evtFilter="cancelBubble" nodeType="interactiveSeq">
                <p:stCondLst>
                  <p:cond evt="onClick" delay="0">
                    <p:tgtEl>
                      <p:spTgt spid="1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19"/>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五边形 15"/>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17" name="组合 16"/>
          <p:cNvGrpSpPr/>
          <p:nvPr/>
        </p:nvGrpSpPr>
        <p:grpSpPr>
          <a:xfrm>
            <a:off x="420104" y="5301208"/>
            <a:ext cx="8303793" cy="1179532"/>
            <a:chOff x="251520" y="4725144"/>
            <a:chExt cx="8640960" cy="1179532"/>
          </a:xfrm>
        </p:grpSpPr>
        <p:grpSp>
          <p:nvGrpSpPr>
            <p:cNvPr id="18" name="组合 17"/>
            <p:cNvGrpSpPr/>
            <p:nvPr/>
          </p:nvGrpSpPr>
          <p:grpSpPr>
            <a:xfrm>
              <a:off x="251520" y="4725144"/>
              <a:ext cx="8640960" cy="1179532"/>
              <a:chOff x="251520" y="3728065"/>
              <a:chExt cx="8640960" cy="1179532"/>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1" name="燕尾形 2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矩形 21"/>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19" name="矩形 18"/>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B</a:t>
              </a:r>
              <a:endParaRPr lang="zh-CN" altLang="en-US" dirty="0"/>
            </a:p>
          </p:txBody>
        </p:sp>
      </p:grpSp>
      <p:sp>
        <p:nvSpPr>
          <p:cNvPr id="24" name="流程图: 可选过程 23">
            <a:hlinkClick r:id="rId2" action="ppaction://hlinksldjump"/>
          </p:cNvPr>
          <p:cNvSpPr/>
          <p:nvPr/>
        </p:nvSpPr>
        <p:spPr>
          <a:xfrm>
            <a:off x="536408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3" action="ppaction://hlinksldjump"/>
          </p:cNvPr>
          <p:cNvSpPr/>
          <p:nvPr/>
        </p:nvSpPr>
        <p:spPr>
          <a:xfrm>
            <a:off x="5832961"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4" action="ppaction://hlinksldjump"/>
          </p:cNvPr>
          <p:cNvSpPr/>
          <p:nvPr/>
        </p:nvSpPr>
        <p:spPr>
          <a:xfrm>
            <a:off x="6301834"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7" name="流程图: 可选过程 26">
            <a:hlinkClick r:id="rId5" action="ppaction://hlinksldjump"/>
          </p:cNvPr>
          <p:cNvSpPr/>
          <p:nvPr/>
        </p:nvSpPr>
        <p:spPr>
          <a:xfrm>
            <a:off x="677070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6" action="ppaction://hlinksldjump"/>
          </p:cNvPr>
          <p:cNvSpPr/>
          <p:nvPr/>
        </p:nvSpPr>
        <p:spPr>
          <a:xfrm>
            <a:off x="723958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7" action="ppaction://hlinksldjump"/>
          </p:cNvPr>
          <p:cNvSpPr/>
          <p:nvPr/>
        </p:nvSpPr>
        <p:spPr>
          <a:xfrm>
            <a:off x="770845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某市一名法律工作者万万没想到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他整天帮人家调解纠纷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自己却被狡猾的骗子利用</a:t>
            </a:r>
            <a:r>
              <a:rPr lang="en-US" altLang="zh-CN" sz="2200" dirty="0">
                <a:solidFill>
                  <a:srgbClr val="000000"/>
                </a:solidFill>
                <a:latin typeface="Times New Roman" panose="02020603050405020304" pitchFamily="18" charset="0"/>
                <a:cs typeface="Times New Roman" panose="02020603050405020304" pitchFamily="18" charset="0"/>
              </a:rPr>
              <a:t>QQ</a:t>
            </a:r>
            <a:r>
              <a:rPr lang="zh-CN" altLang="zh-CN" sz="2200" dirty="0">
                <a:solidFill>
                  <a:srgbClr val="000000"/>
                </a:solidFill>
                <a:latin typeface="Times New Roman" panose="02020603050405020304" pitchFamily="18" charset="0"/>
                <a:cs typeface="Times New Roman" panose="02020603050405020304" pitchFamily="18" charset="0"/>
              </a:rPr>
              <a:t>截图的方式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骗走了</a:t>
            </a:r>
            <a:r>
              <a:rPr lang="en-US" altLang="zh-CN" sz="2200" dirty="0">
                <a:solidFill>
                  <a:srgbClr val="000000"/>
                </a:solidFill>
                <a:latin typeface="Times New Roman" panose="02020603050405020304" pitchFamily="18" charset="0"/>
                <a:cs typeface="Times New Roman" panose="02020603050405020304" pitchFamily="18" charset="0"/>
              </a:rPr>
              <a:t>3 000</a:t>
            </a:r>
            <a:r>
              <a:rPr lang="zh-CN" altLang="zh-CN" sz="2200" dirty="0">
                <a:solidFill>
                  <a:srgbClr val="000000"/>
                </a:solidFill>
                <a:latin typeface="Times New Roman" panose="02020603050405020304" pitchFamily="18" charset="0"/>
                <a:cs typeface="Times New Roman" panose="02020603050405020304" pitchFamily="18" charset="0"/>
              </a:rPr>
              <a:t>元钱。这启示我们上网同陌生人聊天时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要做到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不轻易信任别人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不随意泄露自己的个人信息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尽量满足对方的要求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能及时、准确地识别对方的虚假信息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96854388"/>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16"/>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nextCondLst>
                <p:cond evt="onClick" delay="0">
                  <p:tgtEl>
                    <p:spTgt spid="16"/>
                  </p:tgtEl>
                </p:cond>
              </p:nextCondLst>
            </p:seq>
            <p:seq concurrent="1" nextAc="seek">
              <p:cTn id="8" restart="whenNotActive" fill="hold" evtFilter="cancelBubble" nodeType="interactiveSeq">
                <p:stCondLst>
                  <p:cond evt="onClick" delay="0">
                    <p:tgtEl>
                      <p:spTgt spid="17"/>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7"/>
                                        </p:tgtEl>
                                      </p:cBhvr>
                                    </p:animEffect>
                                    <p:set>
                                      <p:cBhvr>
                                        <p:cTn id="13"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35135"/>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漫画中的</a:t>
            </a:r>
            <a:r>
              <a:rPr lang="zh-CN" altLang="zh-CN" sz="2200" dirty="0" smtClean="0">
                <a:solidFill>
                  <a:srgbClr val="000000"/>
                </a:solidFill>
                <a:latin typeface="Times New Roman" panose="02020603050405020304" pitchFamily="18" charset="0"/>
                <a:cs typeface="Times New Roman" panose="02020603050405020304" pitchFamily="18" charset="0"/>
              </a:rPr>
              <a:t>内容</a:t>
            </a:r>
            <a:r>
              <a:rPr lang="zh-CN" altLang="en-US" sz="2200" dirty="0" smtClean="0">
                <a:solidFill>
                  <a:srgbClr val="000000"/>
                </a:solidFill>
                <a:latin typeface="Times New Roman" panose="02020603050405020304" pitchFamily="18" charset="0"/>
                <a:cs typeface="Times New Roman" panose="02020603050405020304" pitchFamily="18" charset="0"/>
              </a:rPr>
              <a:t>启示</a:t>
            </a:r>
            <a:r>
              <a:rPr lang="zh-CN" altLang="zh-CN" sz="2200" dirty="0" smtClean="0">
                <a:solidFill>
                  <a:srgbClr val="000000"/>
                </a:solidFill>
                <a:latin typeface="Times New Roman" panose="02020603050405020304" pitchFamily="18" charset="0"/>
                <a:cs typeface="Times New Roman" panose="02020603050405020304" pitchFamily="18" charset="0"/>
              </a:rPr>
              <a:t>中学生</a:t>
            </a:r>
            <a:r>
              <a:rPr lang="zh-CN" altLang="zh-CN" sz="2200" dirty="0">
                <a:solidFill>
                  <a:srgbClr val="000000"/>
                </a:solidFill>
                <a:latin typeface="Times New Roman" panose="02020603050405020304" pitchFamily="18" charset="0"/>
                <a:cs typeface="Times New Roman" panose="02020603050405020304" pitchFamily="18" charset="0"/>
              </a:rPr>
              <a:t>应该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遵守网络规则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传播正能量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增强自我保护能力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拒绝上网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充分利用网络优势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过健康文明的生活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提高辨别能力和抗诱惑能力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4" name="五边形 23"/>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5" name="组合 24"/>
          <p:cNvGrpSpPr/>
          <p:nvPr/>
        </p:nvGrpSpPr>
        <p:grpSpPr>
          <a:xfrm>
            <a:off x="420104" y="5301208"/>
            <a:ext cx="8303793" cy="1179532"/>
            <a:chOff x="251520" y="4725144"/>
            <a:chExt cx="8640960" cy="1179532"/>
          </a:xfrm>
        </p:grpSpPr>
        <p:grpSp>
          <p:nvGrpSpPr>
            <p:cNvPr id="26" name="组合 25"/>
            <p:cNvGrpSpPr/>
            <p:nvPr/>
          </p:nvGrpSpPr>
          <p:grpSpPr>
            <a:xfrm>
              <a:off x="251520" y="4725144"/>
              <a:ext cx="8640960" cy="1179532"/>
              <a:chOff x="251520" y="3728065"/>
              <a:chExt cx="8640960" cy="1179532"/>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C</a:t>
              </a:r>
              <a:endParaRPr lang="zh-CN" altLang="en-US" dirty="0"/>
            </a:p>
          </p:txBody>
        </p:sp>
      </p:grpSp>
      <p:sp>
        <p:nvSpPr>
          <p:cNvPr id="16" name="流程图: 可选过程 15">
            <a:hlinkClick r:id="rId3" action="ppaction://hlinksldjump"/>
          </p:cNvPr>
          <p:cNvSpPr/>
          <p:nvPr/>
        </p:nvSpPr>
        <p:spPr>
          <a:xfrm>
            <a:off x="536408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4" action="ppaction://hlinksldjump"/>
          </p:cNvPr>
          <p:cNvSpPr/>
          <p:nvPr/>
        </p:nvSpPr>
        <p:spPr>
          <a:xfrm>
            <a:off x="5832961"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5" action="ppaction://hlinksldjump"/>
          </p:cNvPr>
          <p:cNvSpPr/>
          <p:nvPr/>
        </p:nvSpPr>
        <p:spPr>
          <a:xfrm>
            <a:off x="63018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6" action="ppaction://hlinksldjump"/>
          </p:cNvPr>
          <p:cNvSpPr/>
          <p:nvPr/>
        </p:nvSpPr>
        <p:spPr>
          <a:xfrm>
            <a:off x="6770707"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0" name="流程图: 可选过程 19">
            <a:hlinkClick r:id="rId7" action="ppaction://hlinksldjump"/>
          </p:cNvPr>
          <p:cNvSpPr/>
          <p:nvPr/>
        </p:nvSpPr>
        <p:spPr>
          <a:xfrm>
            <a:off x="7239580"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8" action="ppaction://hlinksldjump"/>
          </p:cNvPr>
          <p:cNvSpPr/>
          <p:nvPr/>
        </p:nvSpPr>
        <p:spPr>
          <a:xfrm>
            <a:off x="770845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78729509"/>
              </p:ext>
            </p:extLst>
          </p:nvPr>
        </p:nvGraphicFramePr>
        <p:xfrm>
          <a:off x="508000" y="1587965"/>
          <a:ext cx="8128000" cy="2816900"/>
        </p:xfrm>
        <a:graphic>
          <a:graphicData uri="http://schemas.openxmlformats.org/presentationml/2006/ole">
            <p:oleObj spid="_x0000_s2054" name="文档" r:id="rId9" imgW="3839157" imgH="1330437" progId="Word.Document.12">
              <p:embed/>
            </p:oleObj>
          </a:graphicData>
        </a:graphic>
      </p:graphicFrame>
    </p:spTree>
    <p:extLst>
      <p:ext uri="{BB962C8B-B14F-4D97-AF65-F5344CB8AC3E}">
        <p14:creationId xmlns:p14="http://schemas.microsoft.com/office/powerpoint/2010/main" xmlns="" val="323112897"/>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五边形 23"/>
          <p:cNvSpPr/>
          <p:nvPr/>
        </p:nvSpPr>
        <p:spPr>
          <a:xfrm>
            <a:off x="7679230" y="6192708"/>
            <a:ext cx="1037974"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grpSp>
        <p:nvGrpSpPr>
          <p:cNvPr id="25" name="组合 24"/>
          <p:cNvGrpSpPr/>
          <p:nvPr/>
        </p:nvGrpSpPr>
        <p:grpSpPr>
          <a:xfrm>
            <a:off x="420104" y="5301208"/>
            <a:ext cx="8303793" cy="1179532"/>
            <a:chOff x="251520" y="4725144"/>
            <a:chExt cx="8640960" cy="1179532"/>
          </a:xfrm>
        </p:grpSpPr>
        <p:grpSp>
          <p:nvGrpSpPr>
            <p:cNvPr id="26" name="组合 25"/>
            <p:cNvGrpSpPr/>
            <p:nvPr/>
          </p:nvGrpSpPr>
          <p:grpSpPr>
            <a:xfrm>
              <a:off x="251520" y="4725144"/>
              <a:ext cx="8640960" cy="1179532"/>
              <a:chOff x="251520" y="3728065"/>
              <a:chExt cx="8640960" cy="1179532"/>
            </a:xfrm>
          </p:grpSpPr>
          <p:sp>
            <p:nvSpPr>
              <p:cNvPr id="28" name="五边形 27"/>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9" name="燕尾形 28"/>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矩形 29"/>
              <p:cNvSpPr/>
              <p:nvPr/>
            </p:nvSpPr>
            <p:spPr>
              <a:xfrm>
                <a:off x="251520" y="3728065"/>
                <a:ext cx="8640960" cy="86409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8"/>
              <p:cNvSpPr txBox="1"/>
              <p:nvPr/>
            </p:nvSpPr>
            <p:spPr>
              <a:xfrm>
                <a:off x="8318590"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7" name="矩形 26"/>
            <p:cNvSpPr>
              <a:spLocks noChangeAspect="1"/>
            </p:cNvSpPr>
            <p:nvPr/>
          </p:nvSpPr>
          <p:spPr>
            <a:xfrm>
              <a:off x="539552" y="4962940"/>
              <a:ext cx="8064896" cy="463397"/>
            </a:xfrm>
            <a:prstGeom prst="rect">
              <a:avLst/>
            </a:prstGeom>
          </p:spPr>
          <p:txBody>
            <a:bodyPr wrap="square">
              <a:spAutoFit/>
            </a:bodyPr>
            <a:lstStyle/>
            <a:p>
              <a:pPr>
                <a:lnSpc>
                  <a:spcPct val="150000"/>
                </a:lnSpc>
              </a:pPr>
              <a:r>
                <a:rPr lang="en-US" altLang="zh-CN" dirty="0" smtClean="0">
                  <a:latin typeface="Times New Roman" panose="02020603050405020304" pitchFamily="18" charset="0"/>
                </a:rPr>
                <a:t>A</a:t>
              </a:r>
              <a:endParaRPr lang="zh-CN" altLang="en-US" dirty="0"/>
            </a:p>
          </p:txBody>
        </p:sp>
      </p:grpSp>
      <p:sp>
        <p:nvSpPr>
          <p:cNvPr id="16" name="流程图: 可选过程 15">
            <a:hlinkClick r:id="rId2" action="ppaction://hlinksldjump"/>
          </p:cNvPr>
          <p:cNvSpPr/>
          <p:nvPr/>
        </p:nvSpPr>
        <p:spPr>
          <a:xfrm>
            <a:off x="5364088"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3" action="ppaction://hlinksldjump"/>
          </p:cNvPr>
          <p:cNvSpPr/>
          <p:nvPr/>
        </p:nvSpPr>
        <p:spPr>
          <a:xfrm>
            <a:off x="5832961"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4" action="ppaction://hlinksldjump"/>
          </p:cNvPr>
          <p:cNvSpPr/>
          <p:nvPr/>
        </p:nvSpPr>
        <p:spPr>
          <a:xfrm>
            <a:off x="630183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5" action="ppaction://hlinksldjump"/>
          </p:cNvPr>
          <p:cNvSpPr/>
          <p:nvPr/>
        </p:nvSpPr>
        <p:spPr>
          <a:xfrm>
            <a:off x="6770707"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6" action="ppaction://hlinksldjump"/>
          </p:cNvPr>
          <p:cNvSpPr/>
          <p:nvPr/>
        </p:nvSpPr>
        <p:spPr>
          <a:xfrm>
            <a:off x="7239580" y="862897"/>
            <a:ext cx="43204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1" name="流程图: 可选过程 20">
            <a:hlinkClick r:id="rId7" action="ppaction://hlinksldjump"/>
          </p:cNvPr>
          <p:cNvSpPr/>
          <p:nvPr/>
        </p:nvSpPr>
        <p:spPr>
          <a:xfrm>
            <a:off x="7708454" y="862897"/>
            <a:ext cx="43204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某中学学生王某得了白血病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该学校在官方微博发布为她捐款的账号信息。信息发布后很快在微博等网络平台上被大量转发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许多官方微博也加入关注的行列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很快为这名学生筹集到了一笔治病的款项。这告诉我们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要在网上传播正能量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积极践行社会主义核心价值观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互联网募捐是捐款的最好形式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要多关注微博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发表自己的观点或看法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互联网带给人们生活的便利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90622981"/>
      </p:ext>
    </p:extLst>
  </p:cSld>
  <p:clrMapOvr>
    <a:masterClrMapping/>
  </p:clrMapOvr>
  <p:transition spd="slow">
    <p:pull dir="d"/>
  </p:transition>
  <p:timing>
    <p:tnLst>
      <p:par>
        <p:cTn id="1" dur="indefinite" restart="never" nodeType="tmRoot">
          <p:childTnLst>
            <p:seq concurrent="1" nextAc="seek">
              <p:cTn id="2" restart="whenNotActive" fill="hold" evtFilter="cancelBubble" nodeType="interactiveSeq">
                <p:stCondLst>
                  <p:cond evt="onClick" delay="0">
                    <p:tgtEl>
                      <p:spTgt spid="24"/>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childTnLst>
              </p:cTn>
              <p:nextCondLst>
                <p:cond evt="onClick" delay="0">
                  <p:tgtEl>
                    <p:spTgt spid="24"/>
                  </p:tgtEl>
                </p:cond>
              </p:nextCondLst>
            </p:seq>
            <p:seq concurrent="1" nextAc="seek">
              <p:cTn id="8" restart="whenNotActive" fill="hold" evtFilter="cancelBubble" nodeType="interactiveSeq">
                <p:stCondLst>
                  <p:cond evt="onClick" delay="0">
                    <p:tgtEl>
                      <p:spTgt spid="25"/>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5"/>
                                        </p:tgtEl>
                                      </p:cBhvr>
                                    </p:animEffect>
                                    <p:set>
                                      <p:cBhvr>
                                        <p:cTn id="13" dur="1" fill="hold">
                                          <p:stCondLst>
                                            <p:cond delay="499"/>
                                          </p:stCondLst>
                                        </p:cTn>
                                        <p:tgtEl>
                                          <p:spTgt spid="25"/>
                                        </p:tgtEl>
                                        <p:attrNameLst>
                                          <p:attrName>style.visibility</p:attrName>
                                        </p:attrNameLst>
                                      </p:cBhvr>
                                      <p:to>
                                        <p:strVal val="hidden"/>
                                      </p:to>
                                    </p:set>
                                  </p:childTnLst>
                                </p:cTn>
                              </p:par>
                            </p:childTnLst>
                          </p:cTn>
                        </p:par>
                      </p:childTnLst>
                    </p:cTn>
                  </p:par>
                </p:childTnLst>
              </p:cTn>
              <p:nextCondLst>
                <p:cond evt="onClick" delay="0">
                  <p:tgtEl>
                    <p:spTgt spid="25"/>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405</TotalTime>
  <Words>813</Words>
  <Application>Microsoft Office PowerPoint</Application>
  <PresentationFormat>全屏显示(4:3)</PresentationFormat>
  <Paragraphs>136</Paragraphs>
  <Slides>10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vt:i4>
      </vt:variant>
    </vt:vector>
  </HeadingPairs>
  <TitlesOfParts>
    <vt:vector size="12" baseType="lpstr">
      <vt:lpstr>主题1</vt:lpstr>
      <vt:lpstr>文档</vt:lpstr>
      <vt:lpstr>合理利用网络</vt:lpstr>
      <vt:lpstr>幻灯片 2</vt:lpstr>
      <vt:lpstr>幻灯片 3</vt:lpstr>
      <vt:lpstr>幻灯片 4</vt:lpstr>
      <vt:lpstr>幻灯片 5</vt:lpstr>
      <vt:lpstr>幻灯片 6</vt:lpstr>
      <vt:lpstr>幻灯片 7</vt:lpstr>
      <vt:lpstr>幻灯片 8</vt:lpstr>
      <vt:lpstr>幻灯片 9</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2014-05-14T03:22:04Z</dcterms:created>
  <dcterms:modified xsi:type="dcterms:W3CDTF">2018-12-24T07:22:47Z</dcterms:modified>
</cp:coreProperties>
</file>