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89" r:id="rId2"/>
    <p:sldId id="292" r:id="rId3"/>
    <p:sldId id="293" r:id="rId4"/>
    <p:sldId id="266" r:id="rId5"/>
    <p:sldId id="274" r:id="rId6"/>
    <p:sldId id="294" r:id="rId7"/>
    <p:sldId id="275" r:id="rId8"/>
    <p:sldId id="282" r:id="rId9"/>
    <p:sldId id="283" r:id="rId10"/>
    <p:sldId id="284" r:id="rId11"/>
    <p:sldId id="285" r:id="rId12"/>
    <p:sldId id="286" r:id="rId13"/>
    <p:sldId id="295" r:id="rId1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09" userDrawn="1">
          <p15:clr>
            <a:srgbClr val="A4A3A4"/>
          </p15:clr>
        </p15:guide>
        <p15:guide id="2" pos="3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8376" autoAdjust="0"/>
  </p:normalViewPr>
  <p:slideViewPr>
    <p:cSldViewPr showGuides="1">
      <p:cViewPr varScale="1">
        <p:scale>
          <a:sx n="78" d="100"/>
          <a:sy n="78" d="100"/>
        </p:scale>
        <p:origin x="-1734" y="-90"/>
      </p:cViewPr>
      <p:guideLst>
        <p:guide orient="horz" pos="709"/>
        <p:guide pos="38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A8639E94-F598-4426-9C75-5898E6BA87B7}" type="slidenum">
              <a:rPr lang="zh-CN" altLang="en-US"/>
              <a:pPr>
                <a:defRPr/>
              </a:pPr>
              <a:t>‹#›</a:t>
            </a:fld>
            <a:endParaRPr lang="en-US" altLang="zh-CN"/>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up)">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6201307-9CDD-44C5-84FE-8AFDDAB2332E}"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E2651BE5-D820-4DED-9010-43AFCDD074EF}"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快乐预习感知</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3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4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B633E7A-7D5B-4D02-BFDB-A19B319D2A05}"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5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6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7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ECBCB0E-D9CD-4842-91C9-63B02683867E}"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FAFCC2B-5952-4999-AE49-34433BFA3AD3}"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endParaRPr lang="en-US" altLang="zh-CN"/>
          </a:p>
        </p:txBody>
      </p:sp>
      <p:sp>
        <p:nvSpPr>
          <p:cNvPr id="8" name="页脚占位符 7"/>
          <p:cNvSpPr>
            <a:spLocks noGrp="1"/>
          </p:cNvSpPr>
          <p:nvPr>
            <p:ph type="ftr" sz="quarter" idx="11"/>
          </p:nvPr>
        </p:nvSpPr>
        <p:spPr/>
        <p:txBody>
          <a:bodyPr/>
          <a:lstStyle>
            <a:lvl1pPr>
              <a:defRPr smtClean="0"/>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262C8B55-B335-452C-A0EB-FBE79042EA64}"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endParaRPr lang="en-US" altLang="zh-CN"/>
          </a:p>
        </p:txBody>
      </p:sp>
      <p:sp>
        <p:nvSpPr>
          <p:cNvPr id="4" name="页脚占位符 3"/>
          <p:cNvSpPr>
            <a:spLocks noGrp="1"/>
          </p:cNvSpPr>
          <p:nvPr>
            <p:ph type="ftr" sz="quarter" idx="11"/>
          </p:nvPr>
        </p:nvSpPr>
        <p:spPr/>
        <p:txBody>
          <a:bodyPr/>
          <a:lstStyle>
            <a:lvl1pPr>
              <a:defRPr smtClean="0"/>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297611C6-8679-4498-816D-FA8C53DB822F}"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endParaRPr lang="en-US" altLang="zh-CN"/>
          </a:p>
        </p:txBody>
      </p:sp>
      <p:sp>
        <p:nvSpPr>
          <p:cNvPr id="3" name="页脚占位符 2"/>
          <p:cNvSpPr>
            <a:spLocks noGrp="1"/>
          </p:cNvSpPr>
          <p:nvPr>
            <p:ph type="ftr" sz="quarter" idx="11"/>
          </p:nvPr>
        </p:nvSpPr>
        <p:spPr/>
        <p:txBody>
          <a:bodyPr/>
          <a:lstStyle>
            <a:lvl1pPr>
              <a:defRPr smtClean="0"/>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1C262895-C0CD-4E0E-99FD-EDE92CB7C21E}"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7D9B0B4A-37D7-45A2-833E-44DBF68D6079}"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0C286F84-E1D6-48AF-BA5F-41E29056812E}"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29"/>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9253BAA-8AB8-4A7D-97F4-07D59CCDEFB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51" r:id="rId23"/>
    <p:sldLayoutId id="2147483656" r:id="rId24"/>
    <p:sldLayoutId id="2147483657" r:id="rId25"/>
    <p:sldLayoutId id="2147483658" r:id="rId26"/>
    <p:sldLayoutId id="2147483659" r:id="rId27"/>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19.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20.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21.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22.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16.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17.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18.xml"/><Relationship Id="rId6" Type="http://schemas.openxmlformats.org/officeDocument/2006/relationships/slide" Target="slide11.xml"/><Relationship Id="rId5" Type="http://schemas.openxmlformats.org/officeDocument/2006/relationships/slide" Target="slide10.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第四单元　维护国家利益</a:t>
            </a:r>
          </a:p>
        </p:txBody>
      </p:sp>
    </p:spTree>
    <p:extLst>
      <p:ext uri="{BB962C8B-B14F-4D97-AF65-F5344CB8AC3E}">
        <p14:creationId xmlns:p14="http://schemas.microsoft.com/office/powerpoint/2010/main" xmlns="" val="3075216105"/>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李克强总理指出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政府工作只有一个目的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就是最大限度维护国家利益和人民利益。对国家利益和人民利益认识正确的是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国家利益是人民利益的集中体现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国家利益和人民利益毫不相关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国家利益与人民利益相辅相成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在我国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维护国家利益最终也是维护人民利益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9" name="五边形 48"/>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0" name="五边形 49"/>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1" name="组合 50"/>
          <p:cNvGrpSpPr/>
          <p:nvPr/>
        </p:nvGrpSpPr>
        <p:grpSpPr>
          <a:xfrm>
            <a:off x="468427" y="3987486"/>
            <a:ext cx="8247377" cy="2537858"/>
            <a:chOff x="645102" y="1928229"/>
            <a:chExt cx="8247377" cy="2537858"/>
          </a:xfrm>
        </p:grpSpPr>
        <p:grpSp>
          <p:nvGrpSpPr>
            <p:cNvPr id="52" name="组合 51"/>
            <p:cNvGrpSpPr/>
            <p:nvPr/>
          </p:nvGrpSpPr>
          <p:grpSpPr>
            <a:xfrm>
              <a:off x="645102" y="1928229"/>
              <a:ext cx="8247377" cy="2537858"/>
              <a:chOff x="645102" y="-116970"/>
              <a:chExt cx="8247377" cy="2537858"/>
            </a:xfrm>
          </p:grpSpPr>
          <p:sp>
            <p:nvSpPr>
              <p:cNvPr id="54" name="五边形 5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5" name="燕尾形 5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6" name="组合 55"/>
              <p:cNvGrpSpPr/>
              <p:nvPr/>
            </p:nvGrpSpPr>
            <p:grpSpPr>
              <a:xfrm>
                <a:off x="645102" y="-116970"/>
                <a:ext cx="8247377" cy="2220850"/>
                <a:chOff x="645102" y="-116970"/>
                <a:chExt cx="8247377" cy="2220850"/>
              </a:xfrm>
            </p:grpSpPr>
            <p:sp>
              <p:nvSpPr>
                <p:cNvPr id="57" name="矩形 56"/>
                <p:cNvSpPr/>
                <p:nvPr/>
              </p:nvSpPr>
              <p:spPr>
                <a:xfrm>
                  <a:off x="645102" y="-116970"/>
                  <a:ext cx="8247377" cy="222085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28"/>
                <p:cNvSpPr txBox="1"/>
                <p:nvPr/>
              </p:nvSpPr>
              <p:spPr>
                <a:xfrm>
                  <a:off x="8371094" y="1616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3" name="矩形 52"/>
            <p:cNvSpPr>
              <a:spLocks noChangeAspect="1"/>
            </p:cNvSpPr>
            <p:nvPr/>
          </p:nvSpPr>
          <p:spPr>
            <a:xfrm>
              <a:off x="860242" y="2304366"/>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本题考查对国家利益和人民利益关系的认识。国家利益是人民利益的集中表现</a:t>
              </a:r>
              <a:r>
                <a:rPr lang="en-US" altLang="zh-CN" sz="2000" dirty="0"/>
                <a:t>,</a:t>
              </a:r>
              <a:r>
                <a:rPr lang="zh-CN" altLang="zh-CN" sz="2000" dirty="0"/>
                <a:t>国家利益与人民利益相辅相成。维护国家利益最终受益的是广大人民群众</a:t>
              </a:r>
              <a:r>
                <a:rPr lang="en-US" altLang="zh-CN" sz="2000" dirty="0"/>
                <a:t>,</a:t>
              </a:r>
              <a:r>
                <a:rPr lang="zh-CN" altLang="zh-CN" sz="2000" dirty="0"/>
                <a:t>①③④符合题意</a:t>
              </a:r>
              <a:r>
                <a:rPr lang="en-US" altLang="zh-CN" sz="2000" dirty="0"/>
                <a:t>,</a:t>
              </a:r>
              <a:r>
                <a:rPr lang="zh-CN" altLang="zh-CN" sz="2000" dirty="0"/>
                <a:t>当选</a:t>
              </a:r>
              <a:r>
                <a:rPr lang="en-US" altLang="zh-CN" sz="2000" dirty="0"/>
                <a:t>;</a:t>
              </a:r>
              <a:r>
                <a:rPr lang="zh-CN" altLang="zh-CN" sz="2000" dirty="0"/>
                <a:t>②说法错误</a:t>
              </a:r>
              <a:r>
                <a:rPr lang="en-US" altLang="zh-CN" sz="2000" dirty="0"/>
                <a:t>,</a:t>
              </a:r>
              <a:r>
                <a:rPr lang="zh-CN" altLang="zh-CN" sz="2000" dirty="0"/>
                <a:t>应排除</a:t>
              </a:r>
              <a:r>
                <a:rPr lang="en-US" altLang="zh-CN" sz="2000" dirty="0"/>
                <a:t>,</a:t>
              </a:r>
              <a:r>
                <a:rPr lang="zh-CN" altLang="zh-CN" sz="2000" dirty="0"/>
                <a:t>故选</a:t>
              </a:r>
              <a:r>
                <a:rPr lang="en-US" altLang="zh-CN" sz="2000" dirty="0"/>
                <a:t>D</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59" name="组合 58"/>
          <p:cNvGrpSpPr/>
          <p:nvPr/>
        </p:nvGrpSpPr>
        <p:grpSpPr>
          <a:xfrm>
            <a:off x="468427" y="5373216"/>
            <a:ext cx="8247378" cy="1152128"/>
            <a:chOff x="645102" y="4752548"/>
            <a:chExt cx="8247378" cy="1152128"/>
          </a:xfrm>
        </p:grpSpPr>
        <p:grpSp>
          <p:nvGrpSpPr>
            <p:cNvPr id="60" name="组合 59"/>
            <p:cNvGrpSpPr/>
            <p:nvPr/>
          </p:nvGrpSpPr>
          <p:grpSpPr>
            <a:xfrm>
              <a:off x="645102" y="4752548"/>
              <a:ext cx="8247378" cy="1152128"/>
              <a:chOff x="645102" y="3755469"/>
              <a:chExt cx="8247378" cy="1152128"/>
            </a:xfrm>
          </p:grpSpPr>
          <p:sp>
            <p:nvSpPr>
              <p:cNvPr id="62" name="五边形 6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3" name="五边形 6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4" name="燕尾形 6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矩形 64"/>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1" name="矩形 60"/>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2311289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5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childTnLst>
                    </p:cTn>
                  </p:par>
                </p:childTnLst>
              </p:cTn>
              <p:nextCondLst>
                <p:cond evt="onClick" delay="0">
                  <p:tgtEl>
                    <p:spTgt spid="50"/>
                  </p:tgtEl>
                </p:cond>
              </p:nextCondLst>
            </p:seq>
            <p:seq concurrent="1" nextAc="seek">
              <p:cTn id="8" restart="whenNotActive" fill="hold" evtFilter="cancelBubble" nodeType="interactiveSeq">
                <p:stCondLst>
                  <p:cond evt="onClick" delay="0">
                    <p:tgtEl>
                      <p:spTgt spid="5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1"/>
                                        </p:tgtEl>
                                      </p:cBhvr>
                                    </p:animEffect>
                                    <p:set>
                                      <p:cBhvr>
                                        <p:cTn id="13"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4" restart="whenNotActive" fill="hold" evtFilter="cancelBubble" nodeType="interactiveSeq">
                <p:stCondLst>
                  <p:cond evt="onClick" delay="0">
                    <p:tgtEl>
                      <p:spTgt spid="4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childTnLst>
                    </p:cTn>
                  </p:par>
                </p:childTnLst>
              </p:cTn>
              <p:nextCondLst>
                <p:cond evt="onClick" delay="0">
                  <p:tgtEl>
                    <p:spTgt spid="49"/>
                  </p:tgtEl>
                </p:cond>
              </p:nextCondLst>
            </p:seq>
            <p:seq concurrent="1" nextAc="seek">
              <p:cTn id="20" restart="whenNotActive" fill="hold" evtFilter="cancelBubble" nodeType="interactiveSeq">
                <p:stCondLst>
                  <p:cond evt="onClick" delay="0">
                    <p:tgtEl>
                      <p:spTgt spid="5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9"/>
                                        </p:tgtEl>
                                      </p:cBhvr>
                                    </p:animEffect>
                                    <p:set>
                                      <p:cBhvr>
                                        <p:cTn id="25" dur="1" fill="hold">
                                          <p:stCondLst>
                                            <p:cond delay="4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59"/>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5</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28792"/>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峰会</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次外长会议开幕式上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习近平主席强调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中国一贯致力于维护南海地区和平稳定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坚决维护自身在南海的主权和相关权利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中国坚持走和平发展道路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但决不能放弃我们的正当权益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决不牺牲国家核心利益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必要时我们将以武力捍卫领土主权。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运用所学知识回答下列问题。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国家的核心利益包括哪些内容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中国为什么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决不牺牲国家核心利益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必要时我们将以武力捍卫领土主权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468427" y="2420888"/>
            <a:ext cx="8247377" cy="4104456"/>
            <a:chOff x="645102" y="361631"/>
            <a:chExt cx="8247377" cy="4104456"/>
          </a:xfrm>
        </p:grpSpPr>
        <p:grpSp>
          <p:nvGrpSpPr>
            <p:cNvPr id="20" name="组合 19"/>
            <p:cNvGrpSpPr/>
            <p:nvPr/>
          </p:nvGrpSpPr>
          <p:grpSpPr>
            <a:xfrm>
              <a:off x="645102" y="361631"/>
              <a:ext cx="8247377" cy="4104456"/>
              <a:chOff x="645102" y="-1683568"/>
              <a:chExt cx="8247377" cy="4104456"/>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645102" y="-1683568"/>
                <a:ext cx="8247377" cy="3787448"/>
                <a:chOff x="645102" y="-1683568"/>
                <a:chExt cx="8247377" cy="3787448"/>
              </a:xfrm>
            </p:grpSpPr>
            <p:sp>
              <p:nvSpPr>
                <p:cNvPr id="39" name="矩形 38"/>
                <p:cNvSpPr/>
                <p:nvPr/>
              </p:nvSpPr>
              <p:spPr>
                <a:xfrm>
                  <a:off x="645102" y="-1683568"/>
                  <a:ext cx="8247377" cy="378744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159338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860242" y="694819"/>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第</a:t>
              </a:r>
              <a:r>
                <a:rPr lang="en-US" altLang="zh-CN" sz="2000" dirty="0"/>
                <a:t>(1)</a:t>
              </a:r>
              <a:r>
                <a:rPr lang="zh-CN" altLang="zh-CN" sz="2000" dirty="0"/>
                <a:t>问考查国家核心利益的内容</a:t>
              </a:r>
              <a:r>
                <a:rPr lang="en-US" altLang="zh-CN" sz="2000" dirty="0"/>
                <a:t>,</a:t>
              </a:r>
              <a:r>
                <a:rPr lang="zh-CN" altLang="zh-CN" sz="2000" dirty="0"/>
                <a:t>根据教材回答即可。第</a:t>
              </a:r>
              <a:r>
                <a:rPr lang="en-US" altLang="zh-CN" sz="2000" dirty="0"/>
                <a:t>(2)</a:t>
              </a:r>
              <a:r>
                <a:rPr lang="zh-CN" altLang="zh-CN" sz="2000" dirty="0"/>
                <a:t>问</a:t>
              </a:r>
              <a:r>
                <a:rPr lang="en-US" altLang="zh-CN" sz="2000" dirty="0"/>
                <a:t>,</a:t>
              </a:r>
              <a:r>
                <a:rPr lang="zh-CN" altLang="zh-CN" sz="2000" dirty="0"/>
                <a:t>领土主权是国家生存和发展的必要条件</a:t>
              </a:r>
              <a:r>
                <a:rPr lang="en-US" altLang="zh-CN" sz="2000" dirty="0"/>
                <a:t>,</a:t>
              </a:r>
              <a:r>
                <a:rPr lang="zh-CN" altLang="zh-CN" sz="2000" dirty="0"/>
                <a:t>因此我们应坚决捍卫国家领土主权。</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1" name="组合 40"/>
          <p:cNvGrpSpPr/>
          <p:nvPr/>
        </p:nvGrpSpPr>
        <p:grpSpPr>
          <a:xfrm>
            <a:off x="468427" y="3295788"/>
            <a:ext cx="8247378" cy="3229556"/>
            <a:chOff x="645102" y="2675120"/>
            <a:chExt cx="8247378" cy="3229556"/>
          </a:xfrm>
        </p:grpSpPr>
        <p:grpSp>
          <p:nvGrpSpPr>
            <p:cNvPr id="42" name="组合 41"/>
            <p:cNvGrpSpPr/>
            <p:nvPr/>
          </p:nvGrpSpPr>
          <p:grpSpPr>
            <a:xfrm>
              <a:off x="645102" y="2675120"/>
              <a:ext cx="8247378" cy="3229556"/>
              <a:chOff x="645102" y="1678041"/>
              <a:chExt cx="8247378" cy="3229556"/>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1678041"/>
                <a:ext cx="8247378" cy="2914122"/>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1811253"/>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860240" y="3056984"/>
              <a:ext cx="7744207" cy="2400657"/>
            </a:xfrm>
            <a:prstGeom prst="rect">
              <a:avLst/>
            </a:prstGeom>
          </p:spPr>
          <p:txBody>
            <a:bodyPr wrap="square">
              <a:spAutoFit/>
            </a:bodyPr>
            <a:lstStyle/>
            <a:p>
              <a:pPr>
                <a:lnSpc>
                  <a:spcPct val="150000"/>
                </a:lnSpc>
              </a:pPr>
              <a:r>
                <a:rPr lang="en-US" altLang="zh-CN" sz="2000" dirty="0"/>
                <a:t>(1)</a:t>
              </a:r>
              <a:r>
                <a:rPr lang="zh-CN" altLang="zh-CN" sz="2000" dirty="0"/>
                <a:t>国家的核心利益包括国家主权、国家安全、领土完整、国家统一、宪法确立的国家政治制度和社会大局稳定、经济社会可持续发展的基本保障。</a:t>
              </a:r>
            </a:p>
            <a:p>
              <a:pPr>
                <a:lnSpc>
                  <a:spcPct val="150000"/>
                </a:lnSpc>
              </a:pPr>
              <a:r>
                <a:rPr lang="en-US" altLang="zh-CN" sz="2000" dirty="0"/>
                <a:t>(2)</a:t>
              </a:r>
              <a:r>
                <a:rPr lang="zh-CN" altLang="zh-CN" sz="2000" dirty="0"/>
                <a:t>国家利益是一个主权国家在国际社会中生存需求和发展需求的总和</a:t>
              </a:r>
              <a:r>
                <a:rPr lang="en-US" altLang="zh-CN" sz="2000" dirty="0"/>
                <a:t>,</a:t>
              </a:r>
              <a:r>
                <a:rPr lang="zh-CN" altLang="zh-CN" sz="2000" dirty="0"/>
                <a:t>包括人口、领土、主权和政权等</a:t>
              </a:r>
              <a:r>
                <a:rPr lang="en-US" altLang="zh-CN" sz="2000" dirty="0"/>
                <a:t>,</a:t>
              </a:r>
              <a:r>
                <a:rPr lang="zh-CN" altLang="zh-CN" sz="2000" dirty="0"/>
                <a:t>它们关系到民族生存、国家兴亡。</a:t>
              </a:r>
            </a:p>
          </p:txBody>
        </p:sp>
      </p:grpSp>
    </p:spTree>
    <p:extLst>
      <p:ext uri="{BB962C8B-B14F-4D97-AF65-F5344CB8AC3E}">
        <p14:creationId xmlns:p14="http://schemas.microsoft.com/office/powerpoint/2010/main" xmlns="" val="1990622981"/>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流程图: 可选过程 16">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流程图: 可选过程 18">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7" action="ppaction://hlinksldjump"/>
          </p:cNvPr>
          <p:cNvSpPr/>
          <p:nvPr/>
        </p:nvSpPr>
        <p:spPr>
          <a:xfrm>
            <a:off x="730666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6</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28174"/>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国家利益源自于国家主权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是国家的最高目标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是国家行为的出发点和归宿。社会主义中国的国家利益最终是中国人民的利益。实现中华民族的伟大复兴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需要坚定不移地维护中国的国家利益。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怎样理解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社会主义中国的国家利益最终是中国人民的利益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为什么要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坚定不移地维护国家利益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212975"/>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国家利益只有反映人民利益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依靠人民艰苦奋斗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才能得到真正的实现。每个人在自己平凡的岗位上辛勤劳动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推动着国家发展和社会进步。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在当代中国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国家利益与人民利益是高度统一的。实现中华民族伟大复兴最鲜明的特点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就是将国家和人民视为一个命运共同体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将国家利益和人民利益紧密联系在一起</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13569707"/>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 name="流程图: 可选过程 16">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流程图: 可选过程 18">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7" action="ppaction://hlinksldjump"/>
          </p:cNvPr>
          <p:cNvSpPr/>
          <p:nvPr/>
        </p:nvSpPr>
        <p:spPr>
          <a:xfrm>
            <a:off x="730666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6</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国家独立自主、繁荣富强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国际地位不断提高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人民的生活就充满希望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内心就感到自豪和骄傲。反之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如果国家利益得不到保障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人民利益就会受到损害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人民就会遭受奴役、欺凌和屈辱。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问考查国家利益与个人利益的关系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问考查维护国家利益的意义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考查了对教材知识的掌握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根据教材知识作答即可。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5339945"/>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第八课　国家利益至上</a:t>
            </a:r>
          </a:p>
        </p:txBody>
      </p:sp>
    </p:spTree>
    <p:extLst>
      <p:ext uri="{BB962C8B-B14F-4D97-AF65-F5344CB8AC3E}">
        <p14:creationId xmlns:p14="http://schemas.microsoft.com/office/powerpoint/2010/main" xmlns="" val="3295520302"/>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国家好　大家才会好</a:t>
            </a:r>
          </a:p>
        </p:txBody>
      </p:sp>
    </p:spTree>
    <p:extLst>
      <p:ext uri="{BB962C8B-B14F-4D97-AF65-F5344CB8AC3E}">
        <p14:creationId xmlns:p14="http://schemas.microsoft.com/office/powerpoint/2010/main" xmlns="" val="4016189291"/>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763375"/>
            <a:ext cx="8128000" cy="574118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国家利益是一个</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在国际社会中生存需求和发展需求的总和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、领土、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和政权等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它们关系到民族生存、国家兴亡。国家利益涉及政治、经济、文化、社会、军事等领域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、政治利益、</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、文化利益等。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国家的核心利益包括国家主权、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、领土完整、国家统一、宪法确立的国家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和社会大局稳定、经济</a:t>
            </a:r>
            <a:r>
              <a:rPr lang="zh-CN" altLang="zh-CN" sz="2200" dirty="0" smtClean="0">
                <a:solidFill>
                  <a:srgbClr val="000000"/>
                </a:solidFill>
                <a:latin typeface="Times New Roman" panose="02020603050405020304" pitchFamily="18" charset="0"/>
                <a:cs typeface="Times New Roman" panose="02020603050405020304" pitchFamily="18" charset="0"/>
              </a:rPr>
              <a:t>社会</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的基本保障。在我们国家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国家利益反映广大人民的共同需求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的集中体现。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、繁荣富强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国际地位不断提高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人民的生活就充满希望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内心就感到自豪和骄傲。反之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如果国家利益得不到保障</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就会受到损害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人民就会遭受奴役、欺凌和屈辱。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国家利益与人民利益是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的。实现中华民族伟大复兴最鲜明的特点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就是将国家和人民视为一个命运共同体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把国家利益和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紧密联系在一起。</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936598" y="735650"/>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主权</a:t>
            </a:r>
            <a:r>
              <a:rPr lang="zh-CN" altLang="zh-CN" sz="2200" dirty="0" smtClean="0">
                <a:solidFill>
                  <a:srgbClr val="FF0000"/>
                </a:solidFill>
                <a:latin typeface="Times New Roman" panose="02020603050405020304" pitchFamily="18" charset="0"/>
                <a:cs typeface="Times New Roman" panose="02020603050405020304" pitchFamily="18" charset="0"/>
              </a:rPr>
              <a:t>国家</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2185345" y="1149785"/>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人口</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4339024" y="1143922"/>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主权</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1979712" y="1937614"/>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安全</a:t>
            </a:r>
            <a:r>
              <a:rPr lang="zh-CN" altLang="zh-CN" sz="2200" dirty="0" smtClean="0">
                <a:solidFill>
                  <a:srgbClr val="FF0000"/>
                </a:solidFill>
                <a:latin typeface="Times New Roman" panose="02020603050405020304" pitchFamily="18" charset="0"/>
                <a:cs typeface="Times New Roman" panose="02020603050405020304" pitchFamily="18" charset="0"/>
              </a:rPr>
              <a:t>利益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4769533" y="1937614"/>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经济</a:t>
            </a:r>
            <a:r>
              <a:rPr lang="zh-CN" altLang="zh-CN" sz="2200" dirty="0" smtClean="0">
                <a:solidFill>
                  <a:srgbClr val="FF0000"/>
                </a:solidFill>
                <a:latin typeface="Times New Roman" panose="02020603050405020304" pitchFamily="18" charset="0"/>
                <a:cs typeface="Times New Roman" panose="02020603050405020304" pitchFamily="18" charset="0"/>
              </a:rPr>
              <a:t>利益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4885307" y="2350669"/>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国家</a:t>
            </a:r>
            <a:r>
              <a:rPr lang="zh-CN" altLang="zh-CN" sz="2200" dirty="0" smtClean="0">
                <a:solidFill>
                  <a:srgbClr val="FF0000"/>
                </a:solidFill>
                <a:latin typeface="Times New Roman" panose="02020603050405020304" pitchFamily="18" charset="0"/>
                <a:cs typeface="Times New Roman" panose="02020603050405020304" pitchFamily="18" charset="0"/>
              </a:rPr>
              <a:t>安全</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3550783" y="2753333"/>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政治</a:t>
            </a:r>
            <a:r>
              <a:rPr lang="zh-CN" altLang="zh-CN" sz="2200" dirty="0" smtClean="0">
                <a:solidFill>
                  <a:srgbClr val="FF0000"/>
                </a:solidFill>
                <a:latin typeface="Times New Roman" panose="02020603050405020304" pitchFamily="18" charset="0"/>
                <a:cs typeface="Times New Roman" panose="02020603050405020304" pitchFamily="18" charset="0"/>
              </a:rPr>
              <a:t>制度</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497609" y="3142396"/>
            <a:ext cx="1665841"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可持续发展</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1691680" y="3548547"/>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人民</a:t>
            </a:r>
            <a:r>
              <a:rPr lang="zh-CN" altLang="zh-CN" sz="2200" dirty="0" smtClean="0">
                <a:solidFill>
                  <a:srgbClr val="FF0000"/>
                </a:solidFill>
                <a:latin typeface="Times New Roman" panose="02020603050405020304" pitchFamily="18" charset="0"/>
                <a:cs typeface="Times New Roman" panose="02020603050405020304" pitchFamily="18" charset="0"/>
              </a:rPr>
              <a:t>利益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1552886" y="3967171"/>
            <a:ext cx="1383712"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独立自主</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498485" y="4762833"/>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人民</a:t>
            </a:r>
            <a:r>
              <a:rPr lang="zh-CN" altLang="zh-CN" sz="2200" dirty="0" smtClean="0">
                <a:solidFill>
                  <a:srgbClr val="FF0000"/>
                </a:solidFill>
                <a:latin typeface="Times New Roman" panose="02020603050405020304" pitchFamily="18" charset="0"/>
                <a:cs typeface="Times New Roman" panose="02020603050405020304" pitchFamily="18" charset="0"/>
              </a:rPr>
              <a:t>利益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4" name="矩形 13"/>
          <p:cNvSpPr>
            <a:spLocks noChangeAspect="1"/>
          </p:cNvSpPr>
          <p:nvPr/>
        </p:nvSpPr>
        <p:spPr>
          <a:xfrm>
            <a:off x="3774767" y="5160874"/>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高度</a:t>
            </a:r>
            <a:r>
              <a:rPr lang="zh-CN" altLang="zh-CN" sz="2200" dirty="0" smtClean="0">
                <a:solidFill>
                  <a:srgbClr val="FF0000"/>
                </a:solidFill>
                <a:latin typeface="Times New Roman" panose="02020603050405020304" pitchFamily="18" charset="0"/>
                <a:cs typeface="Times New Roman" panose="02020603050405020304" pitchFamily="18" charset="0"/>
              </a:rPr>
              <a:t>统一</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5" name="矩形 14"/>
          <p:cNvSpPr>
            <a:spLocks noChangeAspect="1"/>
          </p:cNvSpPr>
          <p:nvPr/>
        </p:nvSpPr>
        <p:spPr>
          <a:xfrm>
            <a:off x="1080003" y="5950090"/>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人民</a:t>
            </a:r>
            <a:r>
              <a:rPr lang="zh-CN" altLang="zh-CN" sz="2200" dirty="0" smtClean="0">
                <a:solidFill>
                  <a:srgbClr val="FF0000"/>
                </a:solidFill>
                <a:latin typeface="Times New Roman" panose="02020603050405020304" pitchFamily="18" charset="0"/>
                <a:cs typeface="Times New Roman" panose="02020603050405020304" pitchFamily="18" charset="0"/>
              </a:rPr>
              <a:t>利益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339766596"/>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down)">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down)">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down)">
                                      <p:cBhvr>
                                        <p:cTn id="6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96073"/>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正确理解国家利益及国家的核心利益。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国家利益是一个主权国家在国际社会中生存需求和发展需求的总和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包括人口、领土、主权和政权等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它们关系到民族生存、国家兴亡。国家利益涉及政治、经济、文化、社会、军事等领域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包括安全利益、政治利益、经济利益、文化利益等。国家的核心利益包括国家主权、国家安全、领土完整、国家统一、宪法确立的国家政治制度和社会大局稳定、经济社会可持续发展的基本保障。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正确认识国家利益与人民利益的关系。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每个人都渴望安居乐业、家庭和睦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都期盼社会稳定、国家富强。人们对美好生活的向往与企盼就是人民的切身利益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它离不开国家利益。在我们国家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国家利益反映广大人民的共同需求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是人民利益的集中表现。国家利益至上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人民利益高于一切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二者相辅相成。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2196836"/>
      </p:ext>
    </p:extLst>
  </p:cSld>
  <p:clrMapOvr>
    <a:masterClrMapping/>
  </p:clrMapOvr>
  <p:transition spd="slow">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人民利益只有上升、集中到国家利益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运用国家的工具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才能得到真正的维护。国家独立自主、繁荣富强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国际地位提高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人民的生活就充满希望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内心就感到自豪和骄傲。反之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如果国家利益得不到保障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人民利益就会受到损害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人民就会遭受奴役、欺凌和屈辱。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国家利益只有反映人民利益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依靠人民艰苦奋斗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才能得到真正的实现。每个人在自己平凡的岗位上辛勤劳动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推动着国家发展和社会进步。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在当代中国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国家利益与人民利益是高度统一的。实现中华民族伟大复兴最鲜明的特点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就是将国家和人民视为一个命运共同体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将国家利益和人民利益紧密联系在一起。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70589907"/>
      </p:ext>
    </p:extLst>
  </p:cSld>
  <p:clrMapOvr>
    <a:masterClrMapping/>
  </p:clrMapOvr>
  <p:transition spd="slow">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流程图: 可选过程 12">
            <a:hlinkClick r:id="rId2" action="ppaction://hlinksldjump"/>
          </p:cNvPr>
          <p:cNvSpPr/>
          <p:nvPr/>
        </p:nvSpPr>
        <p:spPr>
          <a:xfrm>
            <a:off x="4962294"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14" name="流程图: 可选过程 13">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流程图: 可选过程 14">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流程图: 可选过程 15">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流程图: 可选过程 16">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五边形 18"/>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1" name="组合 20"/>
          <p:cNvGrpSpPr/>
          <p:nvPr/>
        </p:nvGrpSpPr>
        <p:grpSpPr>
          <a:xfrm>
            <a:off x="468427" y="4437112"/>
            <a:ext cx="8247377" cy="2088232"/>
            <a:chOff x="645102" y="2377855"/>
            <a:chExt cx="8247377" cy="2088232"/>
          </a:xfrm>
        </p:grpSpPr>
        <p:grpSp>
          <p:nvGrpSpPr>
            <p:cNvPr id="30" name="组合 29"/>
            <p:cNvGrpSpPr/>
            <p:nvPr/>
          </p:nvGrpSpPr>
          <p:grpSpPr>
            <a:xfrm>
              <a:off x="645102" y="2377855"/>
              <a:ext cx="8247377" cy="2088232"/>
              <a:chOff x="645102" y="332656"/>
              <a:chExt cx="8247377" cy="2088232"/>
            </a:xfrm>
          </p:grpSpPr>
          <p:sp>
            <p:nvSpPr>
              <p:cNvPr id="32" name="五边形 3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4" name="组合 33"/>
              <p:cNvGrpSpPr/>
              <p:nvPr/>
            </p:nvGrpSpPr>
            <p:grpSpPr>
              <a:xfrm>
                <a:off x="645102" y="332656"/>
                <a:ext cx="8247377" cy="1771224"/>
                <a:chOff x="645102" y="332656"/>
                <a:chExt cx="8247377" cy="1771224"/>
              </a:xfrm>
            </p:grpSpPr>
            <p:sp>
              <p:nvSpPr>
                <p:cNvPr id="35" name="矩形 34"/>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1" name="矩形 30"/>
            <p:cNvSpPr>
              <a:spLocks noChangeAspect="1"/>
            </p:cNvSpPr>
            <p:nvPr/>
          </p:nvSpPr>
          <p:spPr>
            <a:xfrm>
              <a:off x="860242" y="2732815"/>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本题考查国家生存和发展具备的条件。没有国土、人口和主权</a:t>
              </a:r>
              <a:r>
                <a:rPr lang="en-US" altLang="zh-CN" sz="2000" dirty="0"/>
                <a:t>,</a:t>
              </a:r>
              <a:r>
                <a:rPr lang="zh-CN" altLang="zh-CN" sz="2000" dirty="0"/>
                <a:t>国家就不能生存</a:t>
              </a:r>
              <a:r>
                <a:rPr lang="en-US" altLang="zh-CN" sz="2000" dirty="0"/>
                <a:t>,</a:t>
              </a:r>
              <a:r>
                <a:rPr lang="zh-CN" altLang="zh-CN" sz="2000" dirty="0"/>
                <a:t>②③④符合题意</a:t>
              </a:r>
              <a:r>
                <a:rPr lang="en-US" altLang="zh-CN" sz="2000" dirty="0"/>
                <a:t>,</a:t>
              </a:r>
              <a:r>
                <a:rPr lang="zh-CN" altLang="zh-CN" sz="2000" dirty="0"/>
                <a:t>当选</a:t>
              </a:r>
              <a:r>
                <a:rPr lang="en-US" altLang="zh-CN" sz="2000" dirty="0"/>
                <a:t>;</a:t>
              </a:r>
              <a:r>
                <a:rPr lang="zh-CN" altLang="zh-CN" sz="2000" dirty="0"/>
                <a:t>①不符合题意</a:t>
              </a:r>
              <a:r>
                <a:rPr lang="en-US" altLang="zh-CN" sz="2000" dirty="0"/>
                <a:t>,</a:t>
              </a:r>
              <a:r>
                <a:rPr lang="zh-CN" altLang="zh-CN" sz="2000" dirty="0"/>
                <a:t>应排除</a:t>
              </a:r>
              <a:r>
                <a:rPr lang="en-US" altLang="zh-CN" sz="2000" dirty="0"/>
                <a:t>,</a:t>
              </a:r>
              <a:r>
                <a:rPr lang="zh-CN" altLang="zh-CN" sz="2000" dirty="0"/>
                <a:t>故选</a:t>
              </a:r>
              <a:r>
                <a:rPr lang="en-US" altLang="zh-CN" sz="2000" dirty="0"/>
                <a:t>D</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7" name="组合 36"/>
          <p:cNvGrpSpPr/>
          <p:nvPr/>
        </p:nvGrpSpPr>
        <p:grpSpPr>
          <a:xfrm>
            <a:off x="468427" y="5373216"/>
            <a:ext cx="8247378" cy="1152128"/>
            <a:chOff x="645102" y="4752548"/>
            <a:chExt cx="8247378" cy="1152128"/>
          </a:xfrm>
        </p:grpSpPr>
        <p:grpSp>
          <p:nvGrpSpPr>
            <p:cNvPr id="38" name="组合 37"/>
            <p:cNvGrpSpPr/>
            <p:nvPr/>
          </p:nvGrpSpPr>
          <p:grpSpPr>
            <a:xfrm>
              <a:off x="645102" y="4752548"/>
              <a:ext cx="8247378" cy="1152128"/>
              <a:chOff x="645102" y="3755469"/>
              <a:chExt cx="8247378" cy="1152128"/>
            </a:xfrm>
          </p:grpSpPr>
          <p:sp>
            <p:nvSpPr>
              <p:cNvPr id="40" name="五边形 3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1" name="五边形 4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矩形 42"/>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9" name="矩形 3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
        <p:nvSpPr>
          <p:cNvPr id="3" name="矩形 2"/>
          <p:cNvSpPr>
            <a:spLocks noChangeAspect="1"/>
          </p:cNvSpPr>
          <p:nvPr/>
        </p:nvSpPr>
        <p:spPr>
          <a:xfrm>
            <a:off x="508000" y="113513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《说文解字》中说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邦也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从囗从或。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这启示我们国家生存和发展需要具备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完备的法律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国土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人口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主权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2070346"/>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nextCondLst>
                <p:cond evt="onClick" delay="0">
                  <p:tgtEl>
                    <p:spTgt spid="20"/>
                  </p:tgtEl>
                </p:cond>
              </p:nextCondLst>
            </p:seq>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4" restart="whenNotActive" fill="hold" evtFilter="cancelBubble" nodeType="interactiveSeq">
                <p:stCondLst>
                  <p:cond evt="onClick" delay="0">
                    <p:tgtEl>
                      <p:spTgt spid="1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500"/>
                                        <p:tgtEl>
                                          <p:spTgt spid="37"/>
                                        </p:tgtEl>
                                      </p:cBhvr>
                                    </p:animEffect>
                                  </p:childTnLst>
                                </p:cTn>
                              </p:par>
                            </p:childTnLst>
                          </p:cTn>
                        </p:par>
                      </p:childTnLst>
                    </p:cTn>
                  </p:par>
                </p:childTnLst>
              </p:cTn>
              <p:nextCondLst>
                <p:cond evt="onClick" delay="0">
                  <p:tgtEl>
                    <p:spTgt spid="19"/>
                  </p:tgtEl>
                </p:cond>
              </p:nextCondLst>
            </p:seq>
            <p:seq concurrent="1" nextAc="seek">
              <p:cTn id="20" restart="whenNotActive" fill="hold" evtFilter="cancelBubble" nodeType="interactiveSeq">
                <p:stCondLst>
                  <p:cond evt="onClick" delay="0">
                    <p:tgtEl>
                      <p:spTgt spid="3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7"/>
                                        </p:tgtEl>
                                      </p:cBhvr>
                                    </p:animEffect>
                                    <p:set>
                                      <p:cBhvr>
                                        <p:cTn id="25"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5431167"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经国务院批准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海南省设立三沙市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管辖西沙群岛、中沙群岛、南沙群岛的岛礁及其海域。三沙市的设立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迈开了我国以行政治理宣示国家主权的新路径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备受世人关注。这启示我们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和平解决国际争端是我国应尽的义务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充分行使主权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才能有效维护国家利益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领土是主权国家的生命和灵魂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维护国家主权是我国外交政策的宗旨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8" name="五边形 27"/>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五边形 28"/>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0" name="组合 29"/>
          <p:cNvGrpSpPr/>
          <p:nvPr/>
        </p:nvGrpSpPr>
        <p:grpSpPr>
          <a:xfrm>
            <a:off x="468427" y="3573016"/>
            <a:ext cx="8247377" cy="2952328"/>
            <a:chOff x="645102" y="1513759"/>
            <a:chExt cx="8247377" cy="2952328"/>
          </a:xfrm>
        </p:grpSpPr>
        <p:grpSp>
          <p:nvGrpSpPr>
            <p:cNvPr id="31" name="组合 30"/>
            <p:cNvGrpSpPr/>
            <p:nvPr/>
          </p:nvGrpSpPr>
          <p:grpSpPr>
            <a:xfrm>
              <a:off x="645102" y="1513759"/>
              <a:ext cx="8247377" cy="2952328"/>
              <a:chOff x="645102" y="-531440"/>
              <a:chExt cx="8247377" cy="2952328"/>
            </a:xfrm>
          </p:grpSpPr>
          <p:sp>
            <p:nvSpPr>
              <p:cNvPr id="33" name="五边形 32"/>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4" name="燕尾形 33"/>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5" name="组合 34"/>
              <p:cNvGrpSpPr/>
              <p:nvPr/>
            </p:nvGrpSpPr>
            <p:grpSpPr>
              <a:xfrm>
                <a:off x="645102" y="-531440"/>
                <a:ext cx="8247377" cy="2635320"/>
                <a:chOff x="645102" y="-531440"/>
                <a:chExt cx="8247377" cy="2635320"/>
              </a:xfrm>
            </p:grpSpPr>
            <p:sp>
              <p:nvSpPr>
                <p:cNvPr id="36" name="矩形 35"/>
                <p:cNvSpPr/>
                <p:nvPr/>
              </p:nvSpPr>
              <p:spPr>
                <a:xfrm>
                  <a:off x="645102" y="-531440"/>
                  <a:ext cx="8247377" cy="2635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28"/>
                <p:cNvSpPr txBox="1"/>
                <p:nvPr/>
              </p:nvSpPr>
              <p:spPr>
                <a:xfrm>
                  <a:off x="8371094" y="-41859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2" name="矩形 31"/>
            <p:cNvSpPr>
              <a:spLocks noChangeAspect="1"/>
            </p:cNvSpPr>
            <p:nvPr/>
          </p:nvSpPr>
          <p:spPr>
            <a:xfrm>
              <a:off x="860242" y="1869609"/>
              <a:ext cx="7775757" cy="188628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材料中三沙市的设立就是充分行使国家主权</a:t>
              </a:r>
              <a:r>
                <a:rPr lang="en-US" altLang="zh-CN" sz="2000" dirty="0"/>
                <a:t>,</a:t>
              </a:r>
              <a:r>
                <a:rPr lang="zh-CN" altLang="zh-CN" sz="2000" dirty="0"/>
                <a:t>有效维护国家利益的表现</a:t>
              </a:r>
              <a:r>
                <a:rPr lang="en-US" altLang="zh-CN" sz="2000" dirty="0"/>
                <a:t>,B</a:t>
              </a:r>
              <a:r>
                <a:rPr lang="zh-CN" altLang="zh-CN" sz="2000" dirty="0"/>
                <a:t>项符合题意</a:t>
              </a:r>
              <a:r>
                <a:rPr lang="en-US" altLang="zh-CN" sz="2000" dirty="0"/>
                <a:t>,</a:t>
              </a:r>
              <a:r>
                <a:rPr lang="zh-CN" altLang="zh-CN" sz="2000" dirty="0"/>
                <a:t>当选</a:t>
              </a:r>
              <a:r>
                <a:rPr lang="en-US" altLang="zh-CN" sz="2000" dirty="0"/>
                <a:t>;A</a:t>
              </a:r>
              <a:r>
                <a:rPr lang="zh-CN" altLang="zh-CN" sz="2000" dirty="0"/>
                <a:t>项不符合题意</a:t>
              </a:r>
              <a:r>
                <a:rPr lang="en-US" altLang="zh-CN" sz="2000" dirty="0"/>
                <a:t>,</a:t>
              </a:r>
              <a:r>
                <a:rPr lang="zh-CN" altLang="zh-CN" sz="2000" dirty="0"/>
                <a:t>材料中未涉及和平解决国际争端</a:t>
              </a:r>
              <a:r>
                <a:rPr lang="en-US" altLang="zh-CN" sz="2000" dirty="0"/>
                <a:t>;C</a:t>
              </a:r>
              <a:r>
                <a:rPr lang="zh-CN" altLang="zh-CN" sz="2000" dirty="0"/>
                <a:t>项不符合题意</a:t>
              </a:r>
              <a:r>
                <a:rPr lang="en-US" altLang="zh-CN" sz="2000" dirty="0"/>
                <a:t>,</a:t>
              </a:r>
              <a:r>
                <a:rPr lang="zh-CN" altLang="zh-CN" sz="2000" dirty="0"/>
                <a:t>主权是主权国家的生命和灵魂</a:t>
              </a:r>
              <a:r>
                <a:rPr lang="en-US" altLang="zh-CN" sz="2000" dirty="0"/>
                <a:t>;D</a:t>
              </a:r>
              <a:r>
                <a:rPr lang="zh-CN" altLang="zh-CN" sz="2000" dirty="0"/>
                <a:t>项不符合题意</a:t>
              </a:r>
              <a:r>
                <a:rPr lang="en-US" altLang="zh-CN" sz="2000" dirty="0"/>
                <a:t>,</a:t>
              </a:r>
              <a:r>
                <a:rPr lang="zh-CN" altLang="zh-CN" sz="2000" dirty="0"/>
                <a:t>应排除</a:t>
              </a:r>
              <a:r>
                <a:rPr lang="en-US" altLang="zh-CN" sz="2000" dirty="0"/>
                <a:t>,</a:t>
              </a:r>
              <a:r>
                <a:rPr lang="zh-CN" altLang="zh-CN" sz="2000" dirty="0"/>
                <a:t>故选</a:t>
              </a:r>
              <a:r>
                <a:rPr lang="en-US" altLang="zh-CN" sz="2000" dirty="0"/>
                <a:t>B</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8" name="组合 37"/>
          <p:cNvGrpSpPr/>
          <p:nvPr/>
        </p:nvGrpSpPr>
        <p:grpSpPr>
          <a:xfrm>
            <a:off x="468427" y="5373216"/>
            <a:ext cx="8247378" cy="1152128"/>
            <a:chOff x="645102" y="4752548"/>
            <a:chExt cx="8247378" cy="1152128"/>
          </a:xfrm>
        </p:grpSpPr>
        <p:grpSp>
          <p:nvGrpSpPr>
            <p:cNvPr id="39" name="组合 38"/>
            <p:cNvGrpSpPr/>
            <p:nvPr/>
          </p:nvGrpSpPr>
          <p:grpSpPr>
            <a:xfrm>
              <a:off x="645102" y="4752548"/>
              <a:ext cx="8247378" cy="1152128"/>
              <a:chOff x="645102" y="3755469"/>
              <a:chExt cx="8247378" cy="1152128"/>
            </a:xfrm>
          </p:grpSpPr>
          <p:sp>
            <p:nvSpPr>
              <p:cNvPr id="41" name="五边形 40"/>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2" name="五边形 4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3" name="燕尾形 4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矩形 43"/>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0" name="矩形 39"/>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261504319"/>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childTnLst>
                    </p:cTn>
                  </p:par>
                </p:childTnLst>
              </p:cTn>
              <p:nextCondLst>
                <p:cond evt="onClick" delay="0">
                  <p:tgtEl>
                    <p:spTgt spid="29"/>
                  </p:tgtEl>
                </p:cond>
              </p:nextCondLst>
            </p:seq>
            <p:seq concurrent="1" nextAc="seek">
              <p:cTn id="8" restart="whenNotActive" fill="hold" evtFilter="cancelBubble" nodeType="interactiveSeq">
                <p:stCondLst>
                  <p:cond evt="onClick" delay="0">
                    <p:tgtEl>
                      <p:spTgt spid="30"/>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14" restart="whenNotActive" fill="hold" evtFilter="cancelBubble" nodeType="interactiveSeq">
                <p:stCondLst>
                  <p:cond evt="onClick" delay="0">
                    <p:tgtEl>
                      <p:spTgt spid="2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childTnLst>
                    </p:cTn>
                  </p:par>
                </p:childTnLst>
              </p:cTn>
              <p:nextCondLst>
                <p:cond evt="onClick" delay="0">
                  <p:tgtEl>
                    <p:spTgt spid="28"/>
                  </p:tgtEl>
                </p:cond>
              </p:nextCondLst>
            </p:seq>
            <p:seq concurrent="1" nextAc="seek">
              <p:cTn id="20" restart="whenNotActive" fill="hold" evtFilter="cancelBubble" nodeType="interactiveSeq">
                <p:stCondLst>
                  <p:cond evt="onClick" delay="0">
                    <p:tgtEl>
                      <p:spTgt spid="38"/>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8"/>
                                        </p:tgtEl>
                                      </p:cBhvr>
                                    </p:animEffect>
                                    <p:set>
                                      <p:cBhvr>
                                        <p:cTn id="25"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流程图: 可选过程 30">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0377"/>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中共中央总书记、国家主席、中央军委主席习近平在出席十二届全国人大二次会议解放军代表团全体会议发表重要讲话时指出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我们希望和平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但任何时候任何情况下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都决不放弃维护国家正当权益、决不牺牲国家核心利益。国家的核心利益包括</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维护国家政治制度和社会大局稳定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国家主权和领土完整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经济</a:t>
            </a:r>
            <a:r>
              <a:rPr lang="zh-CN" altLang="zh-CN" sz="2200" dirty="0" smtClean="0">
                <a:solidFill>
                  <a:srgbClr val="000000"/>
                </a:solidFill>
                <a:latin typeface="Times New Roman" panose="02020603050405020304" pitchFamily="18" charset="0"/>
                <a:cs typeface="Times New Roman" panose="02020603050405020304" pitchFamily="18" charset="0"/>
              </a:rPr>
              <a:t>社会可持续发展</a:t>
            </a:r>
            <a:r>
              <a:rPr lang="zh-CN" altLang="zh-CN" sz="2200" dirty="0">
                <a:solidFill>
                  <a:srgbClr val="000000"/>
                </a:solidFill>
                <a:latin typeface="Times New Roman" panose="02020603050405020304" pitchFamily="18" charset="0"/>
                <a:cs typeface="Times New Roman" panose="02020603050405020304" pitchFamily="18" charset="0"/>
              </a:rPr>
              <a:t>的基本保障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文化利益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4" name="五边形 23"/>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5" name="五边形 24"/>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6" name="组合 25"/>
          <p:cNvGrpSpPr/>
          <p:nvPr/>
        </p:nvGrpSpPr>
        <p:grpSpPr>
          <a:xfrm>
            <a:off x="468427" y="3573016"/>
            <a:ext cx="8247377" cy="2952328"/>
            <a:chOff x="645102" y="1513759"/>
            <a:chExt cx="8247377" cy="2952328"/>
          </a:xfrm>
        </p:grpSpPr>
        <p:grpSp>
          <p:nvGrpSpPr>
            <p:cNvPr id="27" name="组合 26"/>
            <p:cNvGrpSpPr/>
            <p:nvPr/>
          </p:nvGrpSpPr>
          <p:grpSpPr>
            <a:xfrm>
              <a:off x="645102" y="1513759"/>
              <a:ext cx="8247377" cy="2952328"/>
              <a:chOff x="645102" y="-531440"/>
              <a:chExt cx="8247377" cy="2952328"/>
            </a:xfrm>
          </p:grpSpPr>
          <p:sp>
            <p:nvSpPr>
              <p:cNvPr id="29" name="五边形 28"/>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0" name="燕尾形 29"/>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645102" y="-531440"/>
                <a:ext cx="8247377" cy="2635320"/>
                <a:chOff x="645102" y="-531440"/>
                <a:chExt cx="8247377" cy="2635320"/>
              </a:xfrm>
            </p:grpSpPr>
            <p:sp>
              <p:nvSpPr>
                <p:cNvPr id="38" name="矩形 37"/>
                <p:cNvSpPr/>
                <p:nvPr/>
              </p:nvSpPr>
              <p:spPr>
                <a:xfrm>
                  <a:off x="645102" y="-531440"/>
                  <a:ext cx="8247377" cy="2635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8"/>
                <p:cNvSpPr txBox="1"/>
                <p:nvPr/>
              </p:nvSpPr>
              <p:spPr>
                <a:xfrm>
                  <a:off x="8371094" y="-41859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8" name="矩形 27"/>
            <p:cNvSpPr>
              <a:spLocks noChangeAspect="1"/>
            </p:cNvSpPr>
            <p:nvPr/>
          </p:nvSpPr>
          <p:spPr>
            <a:xfrm>
              <a:off x="860242" y="1869609"/>
              <a:ext cx="7775757" cy="188628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本题考查对国家的核心利益的认识。国家的核心利益包括国家主权、国家安全、领土完整、国家统一、宪法确立的国家政治制度和社会大局稳定、经济社会可持续发展的基本保障等</a:t>
              </a:r>
              <a:r>
                <a:rPr lang="en-US" altLang="zh-CN" sz="2000" dirty="0"/>
                <a:t>,</a:t>
              </a:r>
              <a:r>
                <a:rPr lang="zh-CN" altLang="zh-CN" sz="2000" dirty="0"/>
                <a:t>①②③符合题意</a:t>
              </a:r>
              <a:r>
                <a:rPr lang="en-US" altLang="zh-CN" sz="2000" dirty="0"/>
                <a:t>,</a:t>
              </a:r>
              <a:r>
                <a:rPr lang="zh-CN" altLang="zh-CN" sz="2000" dirty="0"/>
                <a:t>当选</a:t>
              </a:r>
              <a:r>
                <a:rPr lang="en-US" altLang="zh-CN" sz="2000" dirty="0"/>
                <a:t>;</a:t>
              </a:r>
              <a:r>
                <a:rPr lang="zh-CN" altLang="zh-CN" sz="2000" dirty="0"/>
                <a:t>④属于国家利益的范畴</a:t>
              </a:r>
              <a:r>
                <a:rPr lang="en-US" altLang="zh-CN" sz="2000" dirty="0"/>
                <a:t>,</a:t>
              </a:r>
              <a:r>
                <a:rPr lang="zh-CN" altLang="zh-CN" sz="2000" dirty="0"/>
                <a:t>不属于国家的核心利益</a:t>
              </a:r>
              <a:r>
                <a:rPr lang="en-US" altLang="zh-CN" sz="2000" dirty="0"/>
                <a:t>,</a:t>
              </a:r>
              <a:r>
                <a:rPr lang="zh-CN" altLang="zh-CN" sz="2000" dirty="0"/>
                <a:t>应排除</a:t>
              </a:r>
              <a:r>
                <a:rPr lang="en-US" altLang="zh-CN" sz="2000" dirty="0"/>
                <a:t>,</a:t>
              </a:r>
              <a:r>
                <a:rPr lang="zh-CN" altLang="zh-CN" sz="2000" dirty="0"/>
                <a:t>故选</a:t>
              </a:r>
              <a:r>
                <a:rPr lang="en-US" altLang="zh-CN" sz="2000" dirty="0"/>
                <a:t>C</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0" name="组合 39"/>
          <p:cNvGrpSpPr/>
          <p:nvPr/>
        </p:nvGrpSpPr>
        <p:grpSpPr>
          <a:xfrm>
            <a:off x="468427" y="5373216"/>
            <a:ext cx="8247378" cy="1152128"/>
            <a:chOff x="645102" y="4752548"/>
            <a:chExt cx="8247378" cy="1152128"/>
          </a:xfrm>
        </p:grpSpPr>
        <p:grpSp>
          <p:nvGrpSpPr>
            <p:cNvPr id="41" name="组合 40"/>
            <p:cNvGrpSpPr/>
            <p:nvPr/>
          </p:nvGrpSpPr>
          <p:grpSpPr>
            <a:xfrm>
              <a:off x="645102" y="4752548"/>
              <a:ext cx="8247378" cy="1152128"/>
              <a:chOff x="645102" y="3755469"/>
              <a:chExt cx="8247378" cy="1152128"/>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2" name="矩形 41"/>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596854388"/>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nextCondLst>
                <p:cond evt="onClick" delay="0">
                  <p:tgtEl>
                    <p:spTgt spid="25"/>
                  </p:tgtEl>
                </p:cond>
              </p:nextCondLst>
            </p:seq>
            <p:seq concurrent="1" nextAc="seek">
              <p:cTn id="8" restart="whenNotActive" fill="hold" evtFilter="cancelBubble" nodeType="interactiveSeq">
                <p:stCondLst>
                  <p:cond evt="onClick" delay="0">
                    <p:tgtEl>
                      <p:spTgt spid="2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4" restart="whenNotActive" fill="hold" evtFilter="cancelBubble" nodeType="interactiveSeq">
                <p:stCondLst>
                  <p:cond evt="onClick" delay="0">
                    <p:tgtEl>
                      <p:spTgt spid="2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24"/>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theme/theme1.xml><?xml version="1.0" encoding="utf-8"?>
<a:theme xmlns:a="http://schemas.openxmlformats.org/drawingml/2006/main" name="主题1">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374</TotalTime>
  <Words>1350</Words>
  <Application>Microsoft Office PowerPoint</Application>
  <PresentationFormat>全屏显示(4:3)</PresentationFormat>
  <Paragraphs>145</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主题1</vt:lpstr>
      <vt:lpstr>第四单元　维护国家利益</vt:lpstr>
      <vt:lpstr>第八课　国家利益至上</vt:lpstr>
      <vt:lpstr>国家好　大家才会好</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2014-05-14T03:22:04Z</dcterms:created>
  <dcterms:modified xsi:type="dcterms:W3CDTF">2018-12-24T07:22:13Z</dcterms:modified>
</cp:coreProperties>
</file>